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 id="2147483660" r:id="rId2"/>
    <p:sldMasterId id="2147483673" r:id="rId3"/>
  </p:sldMasterIdLst>
  <p:notesMasterIdLst>
    <p:notesMasterId r:id="rId78"/>
  </p:notesMasterIdLst>
  <p:sldIdLst>
    <p:sldId id="318" r:id="rId4"/>
    <p:sldId id="317" r:id="rId5"/>
    <p:sldId id="363" r:id="rId6"/>
    <p:sldId id="364" r:id="rId7"/>
    <p:sldId id="392" r:id="rId8"/>
    <p:sldId id="410" r:id="rId9"/>
    <p:sldId id="411" r:id="rId10"/>
    <p:sldId id="418" r:id="rId11"/>
    <p:sldId id="419" r:id="rId12"/>
    <p:sldId id="423" r:id="rId13"/>
    <p:sldId id="424" r:id="rId14"/>
    <p:sldId id="425" r:id="rId15"/>
    <p:sldId id="394" r:id="rId16"/>
    <p:sldId id="395" r:id="rId17"/>
    <p:sldId id="396" r:id="rId18"/>
    <p:sldId id="397" r:id="rId19"/>
    <p:sldId id="398" r:id="rId20"/>
    <p:sldId id="399" r:id="rId21"/>
    <p:sldId id="406" r:id="rId22"/>
    <p:sldId id="407" r:id="rId23"/>
    <p:sldId id="408" r:id="rId24"/>
    <p:sldId id="409" r:id="rId25"/>
    <p:sldId id="412" r:id="rId26"/>
    <p:sldId id="413" r:id="rId27"/>
    <p:sldId id="414" r:id="rId28"/>
    <p:sldId id="415" r:id="rId29"/>
    <p:sldId id="416" r:id="rId30"/>
    <p:sldId id="417" r:id="rId31"/>
    <p:sldId id="420" r:id="rId32"/>
    <p:sldId id="421" r:id="rId33"/>
    <p:sldId id="422" r:id="rId34"/>
    <p:sldId id="426" r:id="rId35"/>
    <p:sldId id="427" r:id="rId36"/>
    <p:sldId id="428" r:id="rId37"/>
    <p:sldId id="429" r:id="rId38"/>
    <p:sldId id="430" r:id="rId39"/>
    <p:sldId id="431" r:id="rId40"/>
    <p:sldId id="432" r:id="rId41"/>
    <p:sldId id="433" r:id="rId42"/>
    <p:sldId id="402" r:id="rId43"/>
    <p:sldId id="403" r:id="rId44"/>
    <p:sldId id="404" r:id="rId45"/>
    <p:sldId id="405" r:id="rId46"/>
    <p:sldId id="391" r:id="rId47"/>
    <p:sldId id="365" r:id="rId48"/>
    <p:sldId id="366" r:id="rId49"/>
    <p:sldId id="367" r:id="rId50"/>
    <p:sldId id="368" r:id="rId51"/>
    <p:sldId id="369" r:id="rId52"/>
    <p:sldId id="370" r:id="rId53"/>
    <p:sldId id="393" r:id="rId54"/>
    <p:sldId id="400" r:id="rId55"/>
    <p:sldId id="401" r:id="rId56"/>
    <p:sldId id="371" r:id="rId57"/>
    <p:sldId id="372" r:id="rId58"/>
    <p:sldId id="373" r:id="rId59"/>
    <p:sldId id="374" r:id="rId60"/>
    <p:sldId id="375" r:id="rId61"/>
    <p:sldId id="376" r:id="rId62"/>
    <p:sldId id="377" r:id="rId63"/>
    <p:sldId id="378" r:id="rId64"/>
    <p:sldId id="379" r:id="rId65"/>
    <p:sldId id="380" r:id="rId66"/>
    <p:sldId id="381" r:id="rId67"/>
    <p:sldId id="382" r:id="rId68"/>
    <p:sldId id="383" r:id="rId69"/>
    <p:sldId id="384" r:id="rId70"/>
    <p:sldId id="385" r:id="rId71"/>
    <p:sldId id="386" r:id="rId72"/>
    <p:sldId id="387" r:id="rId73"/>
    <p:sldId id="388" r:id="rId74"/>
    <p:sldId id="389" r:id="rId75"/>
    <p:sldId id="390" r:id="rId76"/>
    <p:sldId id="362" r:id="rId7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21" autoAdjust="0"/>
    <p:restoredTop sz="95758" autoAdjust="0"/>
  </p:normalViewPr>
  <p:slideViewPr>
    <p:cSldViewPr>
      <p:cViewPr varScale="1">
        <p:scale>
          <a:sx n="81" d="100"/>
          <a:sy n="81" d="100"/>
        </p:scale>
        <p:origin x="1435"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slide" Target="slides/slide71.xml"/><Relationship Id="rId79"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slide" Target="slides/slide58.xml"/><Relationship Id="rId82"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D35B1E-3F5F-40ED-B1AA-8283963E7639}" type="datetimeFigureOut">
              <a:rPr lang="ru-RU" smtClean="0"/>
              <a:pPr/>
              <a:t>26.03.2026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43CB533-7889-4481-A3CE-36D29863B34A}" type="slidenum">
              <a:rPr lang="ru-RU" smtClean="0"/>
              <a:pPr/>
              <a:t>‹#›</a:t>
            </a:fld>
            <a:endParaRPr lang="ru-RU"/>
          </a:p>
        </p:txBody>
      </p:sp>
    </p:spTree>
    <p:extLst>
      <p:ext uri="{BB962C8B-B14F-4D97-AF65-F5344CB8AC3E}">
        <p14:creationId xmlns:p14="http://schemas.microsoft.com/office/powerpoint/2010/main" val="4021108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4705121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07652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35656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781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548801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541879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1918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2028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796756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474758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2285090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26.03.2026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25761793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12642621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28850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5540583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268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70571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167491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44839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76672"/>
            <a:ext cx="3008313" cy="95842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476672"/>
            <a:ext cx="5111750" cy="564949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447561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20547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64183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76672"/>
            <a:ext cx="2057400" cy="5649491"/>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476672"/>
            <a:ext cx="6019800" cy="56494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354011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nly">
  <p:cSld name="Объект">
    <p:spTree>
      <p:nvGrpSpPr>
        <p:cNvPr id="1" name=""/>
        <p:cNvGrpSpPr/>
        <p:nvPr/>
      </p:nvGrpSpPr>
      <p:grpSpPr>
        <a:xfrm>
          <a:off x="0" y="0"/>
          <a:ext cx="0" cy="0"/>
          <a:chOff x="0" y="0"/>
          <a:chExt cx="0" cy="0"/>
        </a:xfrm>
      </p:grpSpPr>
      <p:sp>
        <p:nvSpPr>
          <p:cNvPr id="2" name="Содержимое 1"/>
          <p:cNvSpPr>
            <a:spLocks noGrp="1"/>
          </p:cNvSpPr>
          <p:nvPr>
            <p:ph/>
          </p:nvPr>
        </p:nvSpPr>
        <p:spPr>
          <a:xfrm>
            <a:off x="685800" y="609600"/>
            <a:ext cx="7772400" cy="548640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3" name="Дата 2"/>
          <p:cNvSpPr>
            <a:spLocks noGrp="1"/>
          </p:cNvSpPr>
          <p:nvPr>
            <p:ph type="dt" sz="half" idx="10"/>
          </p:nvPr>
        </p:nvSpPr>
        <p:spPr>
          <a:xfrm>
            <a:off x="685800" y="6248400"/>
            <a:ext cx="19050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224BC4-AF62-43A5-AD50-E4C0A1FF7F79}" type="datetime1">
              <a:rPr kumimoji="0" lang="ru-RU" sz="1800" b="0" i="0" u="none" strike="noStrike" kern="1200" cap="none" spc="0" normalizeH="0" baseline="0" noProof="0">
                <a:ln>
                  <a:noFill/>
                </a:ln>
                <a:solidFill>
                  <a:srgbClr val="000000"/>
                </a:solidFill>
                <a:effectLst/>
                <a:uLnTx/>
                <a:uFillTx/>
                <a:latin typeface="Arial" charset="0"/>
                <a:ea typeface="+mn-ea"/>
                <a:cs typeface="Arial" charset="0"/>
              </a:rPr>
              <a:pPr marL="0" marR="0" lvl="0" indent="0" algn="l" defTabSz="914400" rtl="0" eaLnBrk="1" fontAlgn="auto" latinLnBrk="0" hangingPunct="1">
                <a:lnSpc>
                  <a:spcPct val="100000"/>
                </a:lnSpc>
                <a:spcBef>
                  <a:spcPts val="0"/>
                </a:spcBef>
                <a:spcAft>
                  <a:spcPts val="0"/>
                </a:spcAft>
                <a:buClrTx/>
                <a:buSzTx/>
                <a:buFontTx/>
                <a:buNone/>
                <a:tabLst/>
                <a:defRPr/>
              </a:pPr>
              <a:t>26.03.2026</a:t>
            </a:fld>
            <a:endParaRPr kumimoji="0" lang="ru-RU" sz="1800" b="0" i="0" u="none" strike="noStrike" kern="1200" cap="none" spc="0" normalizeH="0" baseline="0" noProof="0">
              <a:ln>
                <a:noFill/>
              </a:ln>
              <a:solidFill>
                <a:srgbClr val="000000"/>
              </a:solidFill>
              <a:effectLst/>
              <a:uLnTx/>
              <a:uFillTx/>
              <a:latin typeface="Arial" charset="0"/>
              <a:ea typeface="+mn-ea"/>
              <a:cs typeface="Arial" charset="0"/>
            </a:endParaRPr>
          </a:p>
        </p:txBody>
      </p:sp>
      <p:sp>
        <p:nvSpPr>
          <p:cNvPr id="4" name="Нижний колонтитул 3"/>
          <p:cNvSpPr>
            <a:spLocks noGrp="1"/>
          </p:cNvSpPr>
          <p:nvPr>
            <p:ph type="ftr" sz="quarter" idx="11"/>
          </p:nvPr>
        </p:nvSpPr>
        <p:spPr>
          <a:xfrm>
            <a:off x="3124200" y="6248400"/>
            <a:ext cx="2895600" cy="457200"/>
          </a:xfrm>
          <a:prstGeom prst="rect">
            <a:avLst/>
          </a:prstGeom>
        </p:spPr>
        <p:txBody>
          <a:bodyPr/>
          <a:lstStyle>
            <a:lvl1pPr eaLnBrk="1" hangingPunct="1">
              <a:defRPr>
                <a:latin typeface="Arial" charset="0"/>
                <a:cs typeface="Arial"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1800" b="0" i="0" u="none" strike="noStrike" kern="1200" cap="none" spc="0" normalizeH="0" baseline="0" noProof="0">
                <a:ln>
                  <a:noFill/>
                </a:ln>
                <a:solidFill>
                  <a:srgbClr val="000000"/>
                </a:solidFill>
                <a:effectLst/>
                <a:uLnTx/>
                <a:uFillTx/>
                <a:latin typeface="Arial" charset="0"/>
                <a:ea typeface="+mn-ea"/>
                <a:cs typeface="Arial" charset="0"/>
              </a:rPr>
              <a:t>УНЦ "BILIMINTERTRANS"</a:t>
            </a:r>
          </a:p>
        </p:txBody>
      </p:sp>
      <p:sp>
        <p:nvSpPr>
          <p:cNvPr id="5" name="Номер слайда 4"/>
          <p:cNvSpPr>
            <a:spLocks noGrp="1"/>
          </p:cNvSpPr>
          <p:nvPr>
            <p:ph type="sldNum" sz="quarter" idx="12"/>
          </p:nvPr>
        </p:nvSpPr>
        <p:spPr>
          <a:xfrm>
            <a:off x="6553200" y="6248400"/>
            <a:ext cx="19050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8D28DEEA-3D8A-46DF-BBF4-282B8A37751F}" type="slidenum">
              <a:rPr kumimoji="0" lang="ru-RU" altLang="ru-RU" sz="1800" b="0" i="0" u="none" strike="noStrike" kern="1200" cap="none" spc="0" normalizeH="0" baseline="0" noProof="0">
                <a:ln>
                  <a:noFill/>
                </a:ln>
                <a:solidFill>
                  <a:srgbClr val="000000"/>
                </a:solidFill>
                <a:effectLst/>
                <a:uLnTx/>
                <a:uFillTx/>
                <a:latin typeface="Calibri"/>
                <a:ea typeface="+mn-ea"/>
                <a:cs typeface="Arial"/>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ru-RU" altLang="ru-RU" sz="1800" b="0" i="0" u="none" strike="noStrike" kern="1200" cap="none" spc="0" normalizeH="0" baseline="0" noProof="0">
              <a:ln>
                <a:noFill/>
              </a:ln>
              <a:solidFill>
                <a:srgbClr val="000000"/>
              </a:solidFill>
              <a:effectLst/>
              <a:uLnTx/>
              <a:uFillTx/>
              <a:latin typeface="Calibri"/>
              <a:ea typeface="+mn-ea"/>
              <a:cs typeface="Arial"/>
            </a:endParaRPr>
          </a:p>
        </p:txBody>
      </p:sp>
    </p:spTree>
    <p:extLst>
      <p:ext uri="{BB962C8B-B14F-4D97-AF65-F5344CB8AC3E}">
        <p14:creationId xmlns:p14="http://schemas.microsoft.com/office/powerpoint/2010/main" val="34179568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18" Type="http://schemas.openxmlformats.org/officeDocument/2006/relationships/image" Target="../media/image5.png"/><Relationship Id="rId3" Type="http://schemas.openxmlformats.org/officeDocument/2006/relationships/slideLayout" Target="../slideLayouts/slideLayout14.xml"/><Relationship Id="rId21" Type="http://schemas.openxmlformats.org/officeDocument/2006/relationships/image" Target="../media/image8.jpeg"/><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4.png"/><Relationship Id="rId2" Type="http://schemas.openxmlformats.org/officeDocument/2006/relationships/slideLayout" Target="../slideLayouts/slideLayout13.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19" Type="http://schemas.openxmlformats.org/officeDocument/2006/relationships/image" Target="../media/image6.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18" Type="http://schemas.openxmlformats.org/officeDocument/2006/relationships/image" Target="../media/image6.jpeg"/><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image" Target="../media/image5.png"/><Relationship Id="rId2" Type="http://schemas.openxmlformats.org/officeDocument/2006/relationships/slideLayout" Target="../slideLayouts/slideLayout25.xml"/><Relationship Id="rId16" Type="http://schemas.openxmlformats.org/officeDocument/2006/relationships/image" Target="../media/image4.png"/><Relationship Id="rId20" Type="http://schemas.openxmlformats.org/officeDocument/2006/relationships/image" Target="../media/image8.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image" Target="../media/image3.png"/><Relationship Id="rId10" Type="http://schemas.openxmlformats.org/officeDocument/2006/relationships/slideLayout" Target="../slideLayouts/slideLayout33.xml"/><Relationship Id="rId19" Type="http://schemas.openxmlformats.org/officeDocument/2006/relationships/image" Target="../media/image7.pn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pPr/>
              <a:t>26.03.2026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1"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18848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Date Placeholder 3"/>
          <p:cNvSpPr txBox="1">
            <a:spLocks/>
          </p:cNvSpPr>
          <p:nvPr/>
        </p:nvSpPr>
        <p:spPr>
          <a:xfrm>
            <a:off x="5654675" y="6543675"/>
            <a:ext cx="3489325" cy="314325"/>
          </a:xfrm>
          <a:prstGeom prst="rect">
            <a:avLst/>
          </a:prstGeom>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0000"/>
                </a:solidFill>
                <a:effectLst/>
                <a:uLnTx/>
                <a:uFillTx/>
                <a:latin typeface="Calibri" pitchFamily="34" charset="0"/>
                <a:ea typeface="+mn-ea"/>
                <a:cs typeface="Arial" charset="0"/>
              </a:rPr>
              <a:t> </a:t>
            </a:r>
            <a:r>
              <a:rPr kumimoji="0" lang="en-US" sz="1200" b="0" i="0" u="none" strike="noStrike" kern="1200" cap="none" spc="0" normalizeH="0" baseline="0" noProof="0" dirty="0">
                <a:ln>
                  <a:noFill/>
                </a:ln>
                <a:solidFill>
                  <a:srgbClr val="FF0000"/>
                </a:solidFill>
                <a:effectLst>
                  <a:outerShdw blurRad="38100" dist="38100" dir="2700000" algn="tl">
                    <a:srgbClr val="C0C0C0"/>
                  </a:outerShdw>
                </a:effectLst>
                <a:uLnTx/>
                <a:uFillTx/>
                <a:latin typeface="Calibri" pitchFamily="34" charset="0"/>
                <a:ea typeface="+mn-ea"/>
                <a:cs typeface="Arial" charset="0"/>
              </a:rPr>
              <a:t>© International Road Transport Union (IRU) 2013</a:t>
            </a:r>
          </a:p>
        </p:txBody>
      </p:sp>
      <p:sp>
        <p:nvSpPr>
          <p:cNvPr id="1027" name="TextBox 8"/>
          <p:cNvSpPr txBox="1">
            <a:spLocks noChangeArrowheads="1"/>
          </p:cNvSpPr>
          <p:nvPr/>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0070C0"/>
                </a:solidFill>
                <a:effectLst/>
                <a:uLnTx/>
                <a:uFillTx/>
                <a:latin typeface="Calibri" panose="020F0502020204030204" pitchFamily="34" charset="0"/>
                <a:ea typeface="+mn-ea"/>
                <a:cs typeface="Arial" panose="020B0604020202020204" pitchFamily="34" charset="0"/>
              </a:rPr>
              <a:t>IRU </a:t>
            </a:r>
            <a:r>
              <a:rPr kumimoji="0" lang="en-GB" altLang="ru-RU" sz="1200" b="1" i="0" u="none" strike="noStrike" kern="1200" cap="none" spc="0" normalizeH="0" baseline="0" noProof="0">
                <a:ln>
                  <a:noFill/>
                </a:ln>
                <a:solidFill>
                  <a:srgbClr val="009900"/>
                </a:solidFill>
                <a:effectLst/>
                <a:uLnTx/>
                <a:uFillTx/>
                <a:latin typeface="Calibri" panose="020F0502020204030204" pitchFamily="34" charset="0"/>
                <a:ea typeface="+mn-ea"/>
                <a:cs typeface="Arial" panose="020B0604020202020204" pitchFamily="34" charset="0"/>
              </a:rPr>
              <a:t>Academy  </a:t>
            </a: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CPC Manager International Programme</a:t>
            </a:r>
          </a:p>
        </p:txBody>
      </p:sp>
      <p:pic>
        <p:nvPicPr>
          <p:cNvPr id="1028" name="Picture 22" descr="academy_web"/>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Connector 10"/>
          <p:cNvCxnSpPr/>
          <p:nvPr/>
        </p:nvCxnSpPr>
        <p:spPr>
          <a:xfrm rot="10800000" flipV="1">
            <a:off x="1357313" y="428625"/>
            <a:ext cx="7286625" cy="0"/>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0800000">
            <a:off x="428625" y="6500813"/>
            <a:ext cx="8358188" cy="1587"/>
          </a:xfrm>
          <a:prstGeom prst="line">
            <a:avLst/>
          </a:prstGeom>
          <a:ln w="28575">
            <a:solidFill>
              <a:srgbClr val="0070C0"/>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0" y="6581775"/>
            <a:ext cx="9144000" cy="260350"/>
          </a:xfrm>
          <a:prstGeom prst="rect">
            <a:avLst/>
          </a:prstGeom>
          <a:noFill/>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fld id="{E8459D7F-463A-43AA-8782-B56606FC656A}" type="slidenum">
              <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en-US" altLang="ru-RU" sz="1100" b="1" i="0" u="none" strike="noStrike" kern="1200" cap="none" spc="0" normalizeH="0" baseline="0" noProof="0">
              <a:ln>
                <a:noFill/>
              </a:ln>
              <a:solidFill>
                <a:srgbClr val="FF0000"/>
              </a:solidFill>
              <a:effectLst>
                <a:outerShdw blurRad="38100" dist="38100" dir="2700000" algn="tl">
                  <a:srgbClr val="C0C0C0"/>
                </a:outerShdw>
              </a:effectLst>
              <a:uLnTx/>
              <a:uFillTx/>
              <a:latin typeface="Arial" panose="020B0604020202020204" pitchFamily="34" charset="0"/>
              <a:ea typeface="+mn-ea"/>
              <a:cs typeface="Arial" panose="020B0604020202020204" pitchFamily="34" charset="0"/>
            </a:endParaRPr>
          </a:p>
        </p:txBody>
      </p:sp>
      <p:sp>
        <p:nvSpPr>
          <p:cNvPr id="1032" name="TextBox 13"/>
          <p:cNvSpPr txBox="1">
            <a:spLocks noChangeArrowheads="1"/>
          </p:cNvSpPr>
          <p:nvPr userDrawn="1"/>
        </p:nvSpPr>
        <p:spPr bwMode="auto">
          <a:xfrm>
            <a:off x="357188" y="6570663"/>
            <a:ext cx="3786187" cy="277812"/>
          </a:xfrm>
          <a:prstGeom prst="rect">
            <a:avLst/>
          </a:prstGeom>
          <a:noFill/>
          <a:ln>
            <a:noFill/>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ru-RU" sz="1200" b="1" i="0" u="none" strike="noStrike" kern="1200" cap="none" spc="0" normalizeH="0" baseline="0" noProof="0">
                <a:ln>
                  <a:noFill/>
                </a:ln>
                <a:solidFill>
                  <a:srgbClr val="FF0000"/>
                </a:solidFill>
                <a:effectLst/>
                <a:uLnTx/>
                <a:uFillTx/>
                <a:latin typeface="Calibri" panose="020F0502020204030204" pitchFamily="34" charset="0"/>
                <a:ea typeface="+mn-ea"/>
                <a:cs typeface="Arial" panose="020B0604020202020204" pitchFamily="34" charset="0"/>
              </a:rPr>
              <a:t>IRU Academy</a:t>
            </a:r>
          </a:p>
        </p:txBody>
      </p:sp>
      <p:pic>
        <p:nvPicPr>
          <p:cNvPr id="1033" name="Picture 22" descr="academy_web"/>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9388" y="44450"/>
            <a:ext cx="72072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 name="Straight Connector 15"/>
          <p:cNvCxnSpPr/>
          <p:nvPr userDrawn="1"/>
        </p:nvCxnSpPr>
        <p:spPr>
          <a:xfrm rot="10800000" flipV="1">
            <a:off x="1357313" y="428625"/>
            <a:ext cx="7286625" cy="0"/>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rot="10800000">
            <a:off x="428625" y="6500813"/>
            <a:ext cx="8358188" cy="1587"/>
          </a:xfrm>
          <a:prstGeom prst="line">
            <a:avLst/>
          </a:prstGeom>
          <a:ln w="28575">
            <a:solidFill>
              <a:srgbClr val="C45706"/>
            </a:solidFill>
          </a:ln>
        </p:spPr>
        <p:style>
          <a:lnRef idx="1">
            <a:schemeClr val="accent1"/>
          </a:lnRef>
          <a:fillRef idx="0">
            <a:schemeClr val="accent1"/>
          </a:fillRef>
          <a:effectRef idx="0">
            <a:schemeClr val="accent1"/>
          </a:effectRef>
          <a:fontRef idx="minor">
            <a:schemeClr val="tx1"/>
          </a:fontRef>
        </p:style>
      </p:cxnSp>
      <p:sp>
        <p:nvSpPr>
          <p:cNvPr id="1036" name="Title Placeholder 1"/>
          <p:cNvSpPr>
            <a:spLocks noGrp="1"/>
          </p:cNvSpPr>
          <p:nvPr>
            <p:ph type="title"/>
          </p:nvPr>
        </p:nvSpPr>
        <p:spPr bwMode="auto">
          <a:xfrm>
            <a:off x="468313" y="4762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ru-RU"/>
              <a:t>Click to edit Master title style</a:t>
            </a:r>
            <a:endParaRPr lang="en-GB" altLang="ru-RU"/>
          </a:p>
        </p:txBody>
      </p:sp>
      <p:sp>
        <p:nvSpPr>
          <p:cNvPr id="103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ru-RU"/>
              <a:t>Click to edit Master text styles</a:t>
            </a:r>
          </a:p>
          <a:p>
            <a:pPr lvl="1"/>
            <a:r>
              <a:rPr lang="en-US" altLang="ru-RU"/>
              <a:t>Second level</a:t>
            </a:r>
          </a:p>
          <a:p>
            <a:pPr lvl="2"/>
            <a:r>
              <a:rPr lang="en-US" altLang="ru-RU"/>
              <a:t>Third level</a:t>
            </a:r>
          </a:p>
          <a:p>
            <a:pPr lvl="3"/>
            <a:r>
              <a:rPr lang="en-US" altLang="ru-RU"/>
              <a:t>Fourth level</a:t>
            </a:r>
          </a:p>
          <a:p>
            <a:pPr lvl="4"/>
            <a:r>
              <a:rPr lang="en-US" altLang="ru-RU"/>
              <a:t>Fifth level</a:t>
            </a:r>
            <a:endParaRPr lang="en-GB" altLang="ru-RU"/>
          </a:p>
        </p:txBody>
      </p:sp>
      <p:grpSp>
        <p:nvGrpSpPr>
          <p:cNvPr id="1038" name="Group 23"/>
          <p:cNvGrpSpPr>
            <a:grpSpLocks/>
          </p:cNvGrpSpPr>
          <p:nvPr userDrawn="1"/>
        </p:nvGrpSpPr>
        <p:grpSpPr bwMode="auto">
          <a:xfrm>
            <a:off x="5330825" y="92075"/>
            <a:ext cx="3281363" cy="307975"/>
            <a:chOff x="4977759" y="92024"/>
            <a:chExt cx="3283027" cy="307868"/>
          </a:xfrm>
        </p:grpSpPr>
        <p:pic>
          <p:nvPicPr>
            <p:cNvPr id="1040" name="Picture 2" descr="W:\IRU Academy\IRU Academy visuals library\LOGOS\ATI LOGOS\ASMAP - Russia\asmap_weblogo.gif"/>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4977759" y="136558"/>
              <a:ext cx="674361" cy="200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3" descr="W:\IRU Academy\IRU Academy visuals library\LOGOS\ATI LOGOS\BAMAP-VEDY - Belarus\Bamap_weblogo.gif"/>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5688174" y="92024"/>
              <a:ext cx="741797" cy="257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4" descr="W:\IRU Academy\IRU Academy visuals library\LOGOS\ATI LOGOS\BILIMINTERTRANS - Uzbekistan\Bilimintertrans_weblogo.gif"/>
            <p:cNvPicPr>
              <a:picLocks noChangeAspect="1" noChangeArrowheads="1"/>
            </p:cNvPicPr>
            <p:nvPr userDrawn="1"/>
          </p:nvPicPr>
          <p:blipFill>
            <a:blip r:embed="rId17" cstate="print">
              <a:extLst>
                <a:ext uri="{28A0092B-C50C-407E-A947-70E740481C1C}">
                  <a14:useLocalDpi xmlns:a14="http://schemas.microsoft.com/office/drawing/2010/main" val="0"/>
                </a:ext>
              </a:extLst>
            </a:blip>
            <a:srcRect/>
            <a:stretch>
              <a:fillRect/>
            </a:stretch>
          </p:blipFill>
          <p:spPr bwMode="auto">
            <a:xfrm>
              <a:off x="6489354" y="106745"/>
              <a:ext cx="472052" cy="293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3" name="Picture 5" descr="W:\IRU Academy\IRU Academy visuals library\LOGOS\ATI LOGOS\CIPTI - Moldova\cipti.JP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7026145" y="112991"/>
              <a:ext cx="544291" cy="25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6" descr="W:\IRU Academy\IRU Academy visuals library\LOGOS\ATI LOGOS\KAZATO - Kazakhstan\kazato_weblogo.gif"/>
            <p:cNvPicPr>
              <a:picLocks noChangeAspect="1" noChangeArrowheads="1"/>
            </p:cNvPicPr>
            <p:nvPr userDrawn="1"/>
          </p:nvPicPr>
          <p:blipFill>
            <a:blip r:embed="rId19" cstate="print">
              <a:extLst>
                <a:ext uri="{28A0092B-C50C-407E-A947-70E740481C1C}">
                  <a14:useLocalDpi xmlns:a14="http://schemas.microsoft.com/office/drawing/2010/main" val="0"/>
                </a:ext>
              </a:extLst>
            </a:blip>
            <a:srcRect/>
            <a:stretch>
              <a:fillRect/>
            </a:stretch>
          </p:blipFill>
          <p:spPr bwMode="auto">
            <a:xfrm>
              <a:off x="7642276" y="114267"/>
              <a:ext cx="618510" cy="241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39" name="Picture 20" descr="TCC AIRCU UA logo 2013.jpg"/>
          <p:cNvPicPr>
            <a:picLocks noChangeAspect="1"/>
          </p:cNvPicPr>
          <p:nvPr userDrawn="1"/>
        </p:nvPicPr>
        <p:blipFill>
          <a:blip r:embed="rId20" cstate="print">
            <a:extLst>
              <a:ext uri="{28A0092B-C50C-407E-A947-70E740481C1C}">
                <a14:useLocalDpi xmlns:a14="http://schemas.microsoft.com/office/drawing/2010/main" val="0"/>
              </a:ext>
            </a:extLst>
          </a:blip>
          <a:srcRect/>
          <a:stretch>
            <a:fillRect/>
          </a:stretch>
        </p:blipFill>
        <p:spPr bwMode="auto">
          <a:xfrm>
            <a:off x="8604250" y="44450"/>
            <a:ext cx="48418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477986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hdr="0" ftr="0" dt="0"/>
  <p:txStyles>
    <p:titleStyle>
      <a:lvl1pPr algn="ctr" rtl="0" eaLnBrk="0" fontAlgn="base" hangingPunct="0">
        <a:spcBef>
          <a:spcPct val="0"/>
        </a:spcBef>
        <a:spcAft>
          <a:spcPct val="0"/>
        </a:spcAft>
        <a:defRPr sz="44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cs typeface="Arial" charset="0"/>
        </a:defRPr>
      </a:lvl2pPr>
      <a:lvl3pPr algn="ctr" rtl="0" eaLnBrk="0" fontAlgn="base" hangingPunct="0">
        <a:spcBef>
          <a:spcPct val="0"/>
        </a:spcBef>
        <a:spcAft>
          <a:spcPct val="0"/>
        </a:spcAft>
        <a:defRPr sz="4400">
          <a:solidFill>
            <a:schemeClr val="tx1"/>
          </a:solidFill>
          <a:latin typeface="Calibri" pitchFamily="34" charset="0"/>
          <a:cs typeface="Arial" charset="0"/>
        </a:defRPr>
      </a:lvl3pPr>
      <a:lvl4pPr algn="ctr" rtl="0" eaLnBrk="0" fontAlgn="base" hangingPunct="0">
        <a:spcBef>
          <a:spcPct val="0"/>
        </a:spcBef>
        <a:spcAft>
          <a:spcPct val="0"/>
        </a:spcAft>
        <a:defRPr sz="4400">
          <a:solidFill>
            <a:schemeClr val="tx1"/>
          </a:solidFill>
          <a:latin typeface="Calibri" pitchFamily="34" charset="0"/>
          <a:cs typeface="Arial" charset="0"/>
        </a:defRPr>
      </a:lvl4pPr>
      <a:lvl5pPr algn="ctr" rtl="0" eaLnBrk="0" fontAlgn="base" hangingPunct="0">
        <a:spcBef>
          <a:spcPct val="0"/>
        </a:spcBef>
        <a:spcAft>
          <a:spcPct val="0"/>
        </a:spcAft>
        <a:defRPr sz="4400">
          <a:solidFill>
            <a:schemeClr val="tx1"/>
          </a:solidFill>
          <a:latin typeface="Calibri" pitchFamily="34" charset="0"/>
          <a:cs typeface="Arial" charset="0"/>
        </a:defRPr>
      </a:lvl5pPr>
      <a:lvl6pPr marL="457200" algn="ctr" rtl="0" fontAlgn="base">
        <a:spcBef>
          <a:spcPct val="0"/>
        </a:spcBef>
        <a:spcAft>
          <a:spcPct val="0"/>
        </a:spcAft>
        <a:defRPr sz="4400">
          <a:solidFill>
            <a:schemeClr val="tx1"/>
          </a:solidFill>
          <a:latin typeface="Calibri" pitchFamily="34" charset="0"/>
          <a:cs typeface="Arial" charset="0"/>
        </a:defRPr>
      </a:lvl6pPr>
      <a:lvl7pPr marL="914400" algn="ctr" rtl="0" fontAlgn="base">
        <a:spcBef>
          <a:spcPct val="0"/>
        </a:spcBef>
        <a:spcAft>
          <a:spcPct val="0"/>
        </a:spcAft>
        <a:defRPr sz="4400">
          <a:solidFill>
            <a:schemeClr val="tx1"/>
          </a:solidFill>
          <a:latin typeface="Calibri" pitchFamily="34" charset="0"/>
          <a:cs typeface="Arial" charset="0"/>
        </a:defRPr>
      </a:lvl7pPr>
      <a:lvl8pPr marL="1371600" algn="ctr" rtl="0" fontAlgn="base">
        <a:spcBef>
          <a:spcPct val="0"/>
        </a:spcBef>
        <a:spcAft>
          <a:spcPct val="0"/>
        </a:spcAft>
        <a:defRPr sz="4400">
          <a:solidFill>
            <a:schemeClr val="tx1"/>
          </a:solidFill>
          <a:latin typeface="Calibri" pitchFamily="34" charset="0"/>
          <a:cs typeface="Arial" charset="0"/>
        </a:defRPr>
      </a:lvl8pPr>
      <a:lvl9pPr marL="1828800" algn="ctr" rtl="0" fontAlgn="base">
        <a:spcBef>
          <a:spcPct val="0"/>
        </a:spcBef>
        <a:spcAft>
          <a:spcPct val="0"/>
        </a:spcAft>
        <a:defRPr sz="4400">
          <a:solidFill>
            <a:schemeClr val="tx1"/>
          </a:solidFill>
          <a:latin typeface="Calibri" pitchFamily="34" charset="0"/>
          <a:cs typeface="Arial"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a:solidFill>
            <a:schemeClr val="tx1"/>
          </a:solidFill>
          <a:latin typeface="+mn-lt"/>
          <a:cs typeface="+mn-cs"/>
        </a:defRPr>
      </a:lvl2pPr>
      <a:lvl3pPr marL="1143000" indent="-228600" algn="l" rtl="0" eaLnBrk="0" fontAlgn="base" hangingPunct="0">
        <a:spcBef>
          <a:spcPct val="20000"/>
        </a:spcBef>
        <a:spcAft>
          <a:spcPct val="0"/>
        </a:spcAft>
        <a:buFont typeface="Arial" panose="020B0604020202020204" pitchFamily="34" charset="0"/>
        <a:buChar char="•"/>
        <a:defRPr sz="2400">
          <a:solidFill>
            <a:schemeClr val="tx1"/>
          </a:solidFill>
          <a:latin typeface="+mn-lt"/>
          <a:cs typeface="+mn-cs"/>
        </a:defRPr>
      </a:lvl3pPr>
      <a:lvl4pPr marL="16002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4pPr>
      <a:lvl5pPr marL="2057400" indent="-228600" algn="l" rtl="0" eaLnBrk="0" fontAlgn="base" hangingPunct="0">
        <a:spcBef>
          <a:spcPct val="20000"/>
        </a:spcBef>
        <a:spcAft>
          <a:spcPct val="0"/>
        </a:spcAft>
        <a:buFont typeface="Arial" panose="020B0604020202020204" pitchFamily="34" charset="0"/>
        <a:buChar char="»"/>
        <a:defRPr sz="2000">
          <a:solidFill>
            <a:schemeClr val="tx1"/>
          </a:solidFill>
          <a:latin typeface="+mn-lt"/>
          <a:cs typeface="+mn-cs"/>
        </a:defRPr>
      </a:lvl5pPr>
      <a:lvl6pPr marL="2514600" indent="-228600" algn="l" rtl="0" fontAlgn="base">
        <a:spcBef>
          <a:spcPct val="20000"/>
        </a:spcBef>
        <a:spcAft>
          <a:spcPct val="0"/>
        </a:spcAft>
        <a:buFont typeface="Arial" charset="0"/>
        <a:buChar char="»"/>
        <a:defRPr sz="2000">
          <a:solidFill>
            <a:schemeClr val="tx1"/>
          </a:solidFill>
          <a:latin typeface="+mn-lt"/>
          <a:cs typeface="+mn-cs"/>
        </a:defRPr>
      </a:lvl6pPr>
      <a:lvl7pPr marL="2971800" indent="-228600" algn="l" rtl="0" fontAlgn="base">
        <a:spcBef>
          <a:spcPct val="20000"/>
        </a:spcBef>
        <a:spcAft>
          <a:spcPct val="0"/>
        </a:spcAft>
        <a:buFont typeface="Arial" charset="0"/>
        <a:buChar char="»"/>
        <a:defRPr sz="2000">
          <a:solidFill>
            <a:schemeClr val="tx1"/>
          </a:solidFill>
          <a:latin typeface="+mn-lt"/>
          <a:cs typeface="+mn-cs"/>
        </a:defRPr>
      </a:lvl7pPr>
      <a:lvl8pPr marL="3429000" indent="-228600" algn="l" rtl="0" fontAlgn="base">
        <a:spcBef>
          <a:spcPct val="20000"/>
        </a:spcBef>
        <a:spcAft>
          <a:spcPct val="0"/>
        </a:spcAft>
        <a:buFont typeface="Arial" charset="0"/>
        <a:buChar char="»"/>
        <a:defRPr sz="2000">
          <a:solidFill>
            <a:schemeClr val="tx1"/>
          </a:solidFill>
          <a:latin typeface="+mn-lt"/>
          <a:cs typeface="+mn-cs"/>
        </a:defRPr>
      </a:lvl8pPr>
      <a:lvl9pPr marL="3886200" indent="-228600" algn="l" rtl="0" fontAlgn="base">
        <a:spcBef>
          <a:spcPct val="20000"/>
        </a:spcBef>
        <a:spcAft>
          <a:spcPct val="0"/>
        </a:spcAft>
        <a:buFont typeface="Arial" charset="0"/>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0.xml"/><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www.consultant.ru/document/cons_doc_LAW_449677/" TargetMode="External"/><Relationship Id="rId2" Type="http://schemas.openxmlformats.org/officeDocument/2006/relationships/hyperlink" Target="https://www.consultant.ru/document/cons_doc_LAW_428459/6d8c7fbd95f0b2f282a790182c6d28e791f15e51/#dst100771"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trs72.ru/wp-content/uploads/2021/07/prikaz-mintransa-145-ot-30.04.2021-ob-utverzhdenii-pravil-obp.pdf" TargetMode="Externa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5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5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21.jpeg"/><Relationship Id="rId4" Type="http://schemas.openxmlformats.org/officeDocument/2006/relationships/image" Target="../media/image20.jpeg"/></Relationships>
</file>

<file path=ppt/slides/_rels/slide5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5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60.xml.rels><?xml version="1.0" encoding="UTF-8" standalone="yes"?>
<Relationships xmlns="http://schemas.openxmlformats.org/package/2006/relationships"><Relationship Id="rId3" Type="http://schemas.openxmlformats.org/officeDocument/2006/relationships/hyperlink" Target="https://trs72.ru/wp-content/uploads/2021/07/prikaz-mintransa-145-ot-30.04.2021-ob-utverzhdenii-pravil-obp.pdf"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6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6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64.xml.rels><?xml version="1.0" encoding="UTF-8" standalone="yes"?>
<Relationships xmlns="http://schemas.openxmlformats.org/package/2006/relationships"><Relationship Id="rId3" Type="http://schemas.openxmlformats.org/officeDocument/2006/relationships/hyperlink" Target="https://trs72.ru/wp-content/uploads/2021/07/prikaz-mintransa-145-ot-30.04.2021-ob-utverzhdenii-pravil-obp.pdf"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hyperlink" Target="https://obshivka-furgona.ru/remni-dlya-krepleniya-gruza" TargetMode="External"/></Relationships>
</file>

<file path=ppt/slides/_rels/slide65.xml.rels><?xml version="1.0" encoding="UTF-8" standalone="yes"?>
<Relationships xmlns="http://schemas.openxmlformats.org/package/2006/relationships"><Relationship Id="rId3" Type="http://schemas.openxmlformats.org/officeDocument/2006/relationships/hyperlink" Target="https://trs72.ru/wp-content/uploads/2021/07/prikaz-mintransa-145-ot-30.04.2021-ob-utverzhdenii-pravil-obp.pdf"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trs72.ru/wp-content/uploads/2021/07/prikaz-mintransa-145-ot-30.04.2021-ob-utverzhdenii-pravil-obp.pdf" TargetMode="Externa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descr="C:\Users\User\Desktop\фон_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47536"/>
            <a:ext cx="9144000" cy="6858000"/>
          </a:xfrm>
          <a:prstGeom prst="rect">
            <a:avLst/>
          </a:prstGeom>
          <a:blipFill>
            <a:blip r:embed="rId3" cstate="print"/>
            <a:stretch>
              <a:fillRect/>
            </a:stretch>
          </a:blipFill>
          <a:ln>
            <a:noFill/>
          </a:ln>
        </p:spPr>
      </p:pic>
      <p:sp>
        <p:nvSpPr>
          <p:cNvPr id="3076" name="TextBox 3"/>
          <p:cNvSpPr txBox="1">
            <a:spLocks noChangeArrowheads="1"/>
          </p:cNvSpPr>
          <p:nvPr/>
        </p:nvSpPr>
        <p:spPr bwMode="auto">
          <a:xfrm>
            <a:off x="928662" y="2357430"/>
            <a:ext cx="73437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ru-RU" altLang="ru-RU" sz="2400" b="0" i="0" u="none" strike="noStrike" kern="1200" cap="none" spc="0" normalizeH="0" baseline="0" noProof="0" dirty="0">
                <a:ln>
                  <a:noFill/>
                </a:ln>
                <a:solidFill>
                  <a:schemeClr val="tx2">
                    <a:lumMod val="60000"/>
                    <a:lumOff val="40000"/>
                  </a:schemeClr>
                </a:solidFill>
                <a:effectLst/>
                <a:uLnTx/>
                <a:uFillTx/>
                <a:latin typeface="Geometria" pitchFamily="34" charset="-52"/>
                <a:ea typeface="+mn-ea"/>
                <a:cs typeface="Arial" panose="020B0604020202020204" pitchFamily="34" charset="0"/>
              </a:rPr>
              <a:t>Дополнительная профессиональная программа </a:t>
            </a:r>
            <a:r>
              <a:rPr lang="ru-RU" altLang="ru-RU" sz="2400" dirty="0">
                <a:solidFill>
                  <a:schemeClr val="tx2">
                    <a:lumMod val="60000"/>
                    <a:lumOff val="40000"/>
                  </a:schemeClr>
                </a:solidFill>
                <a:latin typeface="Geometria" pitchFamily="34" charset="-52"/>
              </a:rPr>
              <a:t>профессиональной переподготовки</a:t>
            </a:r>
            <a:endParaRPr lang="en-US" altLang="ru-RU" sz="2400" dirty="0">
              <a:solidFill>
                <a:schemeClr val="tx2">
                  <a:lumMod val="60000"/>
                  <a:lumOff val="40000"/>
                </a:schemeClr>
              </a:solidFill>
              <a:latin typeface="Geometria" pitchFamily="34" charset="-52"/>
            </a:endParaRPr>
          </a:p>
          <a:p>
            <a:pPr marL="88900" algn="ctr">
              <a:lnSpc>
                <a:spcPct val="100000"/>
              </a:lnSpc>
            </a:pPr>
            <a:r>
              <a:rPr lang="ru-RU" altLang="ru-RU" sz="2400" dirty="0">
                <a:solidFill>
                  <a:schemeClr val="tx2">
                    <a:lumMod val="60000"/>
                    <a:lumOff val="40000"/>
                  </a:schemeClr>
                </a:solidFill>
                <a:latin typeface="Geometria" pitchFamily="34" charset="-52"/>
              </a:rPr>
              <a:t> «</a:t>
            </a:r>
            <a:r>
              <a:rPr lang="ru-RU" sz="2400" dirty="0">
                <a:solidFill>
                  <a:schemeClr val="tx2">
                    <a:lumMod val="60000"/>
                    <a:lumOff val="40000"/>
                  </a:schemeClr>
                </a:solidFill>
                <a:latin typeface="Geometria" pitchFamily="34" charset="-52"/>
              </a:rPr>
              <a:t>СПЕЦИАЛИСТ, ОТВЕТСТВЕННЫЙ ЗА ОБЕСПЕЧЕНИЕ БЕЗОПАСНОСТИ ДОРОЖНОГО ДВИЖЕНИЯ</a:t>
            </a:r>
            <a:r>
              <a:rPr lang="ru-RU" altLang="ru-RU" sz="2400" dirty="0">
                <a:solidFill>
                  <a:schemeClr val="tx2">
                    <a:lumMod val="60000"/>
                    <a:lumOff val="40000"/>
                  </a:schemeClr>
                </a:solidFill>
                <a:latin typeface="Geometria" pitchFamily="34" charset="-52"/>
              </a:rPr>
              <a:t>»</a:t>
            </a:r>
          </a:p>
        </p:txBody>
      </p:sp>
      <p:grpSp>
        <p:nvGrpSpPr>
          <p:cNvPr id="8" name="Группа 7"/>
          <p:cNvGrpSpPr/>
          <p:nvPr/>
        </p:nvGrpSpPr>
        <p:grpSpPr>
          <a:xfrm>
            <a:off x="7045890" y="537321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632839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403648" y="1700808"/>
            <a:ext cx="6368752" cy="3937992"/>
          </a:xfrm>
        </p:spPr>
        <p:txBody>
          <a:bodyPr>
            <a:normAutofit/>
          </a:bodyPr>
          <a:lstStyle/>
          <a:p>
            <a:endParaRPr lang="ru-RU" b="1" dirty="0">
              <a:solidFill>
                <a:schemeClr val="tx2">
                  <a:lumMod val="60000"/>
                  <a:lumOff val="40000"/>
                </a:schemeClr>
              </a:solidFill>
              <a:latin typeface="Geometria"/>
            </a:endParaRPr>
          </a:p>
          <a:p>
            <a:r>
              <a:rPr lang="ru-RU" b="1" dirty="0">
                <a:solidFill>
                  <a:schemeClr val="tx2">
                    <a:lumMod val="60000"/>
                    <a:lumOff val="40000"/>
                  </a:schemeClr>
                </a:solidFill>
                <a:latin typeface="Geometria"/>
              </a:rPr>
              <a:t>МОДУЛЬ 3.</a:t>
            </a:r>
          </a:p>
          <a:p>
            <a:r>
              <a:rPr lang="ru-RU" b="1" dirty="0">
                <a:solidFill>
                  <a:schemeClr val="tx2">
                    <a:lumMod val="60000"/>
                    <a:lumOff val="40000"/>
                  </a:schemeClr>
                </a:solidFill>
                <a:latin typeface="Geometria"/>
              </a:rPr>
              <a:t>ТЕХНОЛОГИЯ ТРАНСПОРТНЫХ ПРОЦЕССОВ. ФИНАНСЫ И УПРАВЛЕНИЕ. ОХРАНА ТРУДА И ТЕХНИКА БЕЗОПАСНОСТИ</a:t>
            </a:r>
            <a:endParaRPr lang="ru-RU" b="1" dirty="0">
              <a:solidFill>
                <a:schemeClr val="tx2">
                  <a:lumMod val="60000"/>
                  <a:lumOff val="40000"/>
                </a:schemeClr>
              </a:solidFill>
              <a:latin typeface="Geometria"/>
            </a:endParaRPr>
          </a:p>
        </p:txBody>
      </p:sp>
      <p:grpSp>
        <p:nvGrpSpPr>
          <p:cNvPr id="4" name="Группа 3"/>
          <p:cNvGrpSpPr/>
          <p:nvPr/>
        </p:nvGrpSpPr>
        <p:grpSpPr>
          <a:xfrm>
            <a:off x="7092279" y="5506606"/>
            <a:ext cx="1584176" cy="1268760"/>
            <a:chOff x="7092279" y="5506606"/>
            <a:chExt cx="1584176" cy="1268760"/>
          </a:xfrm>
        </p:grpSpPr>
        <p:sp>
          <p:nvSpPr>
            <p:cNvPr id="2" name="Овал 1"/>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949729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043608" y="1172705"/>
            <a:ext cx="6912768" cy="3937992"/>
          </a:xfrm>
        </p:spPr>
        <p:txBody>
          <a:bodyPr>
            <a:normAutofit/>
          </a:bodyPr>
          <a:lstStyle/>
          <a:p>
            <a:endParaRPr lang="ru-RU" b="1" dirty="0" smtClean="0">
              <a:solidFill>
                <a:schemeClr val="tx2">
                  <a:lumMod val="60000"/>
                  <a:lumOff val="40000"/>
                </a:schemeClr>
              </a:solidFill>
              <a:latin typeface="Geometria"/>
            </a:endParaRPr>
          </a:p>
          <a:p>
            <a:r>
              <a:rPr lang="ru-RU" b="1">
                <a:solidFill>
                  <a:schemeClr val="tx2">
                    <a:lumMod val="60000"/>
                    <a:lumOff val="40000"/>
                  </a:schemeClr>
                </a:solidFill>
                <a:latin typeface="Geometria"/>
              </a:rPr>
              <a:t>Тема </a:t>
            </a:r>
            <a:r>
              <a:rPr lang="ru-RU" b="1" smtClean="0">
                <a:solidFill>
                  <a:schemeClr val="tx2">
                    <a:lumMod val="60000"/>
                    <a:lumOff val="40000"/>
                  </a:schemeClr>
                </a:solidFill>
                <a:latin typeface="Geometria"/>
              </a:rPr>
              <a:t>3.1.5</a:t>
            </a:r>
            <a:endParaRPr lang="ru-RU" b="1" dirty="0">
              <a:solidFill>
                <a:schemeClr val="tx2">
                  <a:lumMod val="60000"/>
                  <a:lumOff val="40000"/>
                </a:schemeClr>
              </a:solidFill>
              <a:latin typeface="Geometria"/>
            </a:endParaRPr>
          </a:p>
          <a:p>
            <a:r>
              <a:rPr lang="ru-RU" b="1" dirty="0">
                <a:solidFill>
                  <a:schemeClr val="tx2">
                    <a:lumMod val="60000"/>
                    <a:lumOff val="40000"/>
                  </a:schemeClr>
                </a:solidFill>
                <a:latin typeface="Geometria"/>
              </a:rPr>
              <a:t>Обеспечение безопасности при перевозке грузов, в том числе по размещению и креплению грузов на транспортных средствах</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5795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lgn="ctr">
              <a:buNone/>
              <a:defRPr/>
            </a:pPr>
            <a:r>
              <a:rPr lang="ru-RU" sz="2600" u="sng" dirty="0">
                <a:solidFill>
                  <a:schemeClr val="accent1"/>
                </a:solidFill>
                <a:latin typeface="+mj-lt"/>
                <a:ea typeface="+mj-ea"/>
                <a:cs typeface="+mj-cs"/>
              </a:rPr>
              <a:t>Федерального закона от 08.11.2007 № 259‑ФЗ «Устав автомобильного транспорта и городского наземного электрического транспорта»</a:t>
            </a:r>
          </a:p>
          <a:p>
            <a:pPr indent="15875">
              <a:buNone/>
              <a:defRPr/>
            </a:pPr>
            <a:endParaRPr lang="ru-RU" sz="2600" u="sng" dirty="0">
              <a:solidFill>
                <a:schemeClr val="accent1"/>
              </a:solidFill>
              <a:latin typeface="+mj-lt"/>
              <a:ea typeface="+mj-ea"/>
              <a:cs typeface="+mj-cs"/>
            </a:endParaRPr>
          </a:p>
        </p:txBody>
      </p:sp>
      <p:sp>
        <p:nvSpPr>
          <p:cNvPr id="2" name="Прямоугольник 1"/>
          <p:cNvSpPr/>
          <p:nvPr/>
        </p:nvSpPr>
        <p:spPr>
          <a:xfrm>
            <a:off x="395661" y="1484784"/>
            <a:ext cx="8424936" cy="4524315"/>
          </a:xfrm>
          <a:prstGeom prst="rect">
            <a:avLst/>
          </a:prstGeom>
        </p:spPr>
        <p:txBody>
          <a:bodyPr wrap="square">
            <a:spAutoFit/>
          </a:bodyPr>
          <a:lstStyle/>
          <a:p>
            <a:r>
              <a:rPr lang="ru-RU" b="1" dirty="0" smtClean="0"/>
              <a:t>Основные понятия:</a:t>
            </a:r>
          </a:p>
          <a:p>
            <a:endParaRPr lang="ru-RU" b="1" dirty="0" smtClean="0"/>
          </a:p>
          <a:p>
            <a:pPr fontAlgn="base"/>
            <a:r>
              <a:rPr lang="ru-RU" dirty="0"/>
              <a:t>1</a:t>
            </a:r>
            <a:r>
              <a:rPr lang="ru-RU" dirty="0" smtClean="0"/>
              <a:t>)груз </a:t>
            </a:r>
            <a:r>
              <a:rPr lang="ru-RU" dirty="0"/>
              <a:t>- материальный объект, принятый для перевозки в установленном порядке;</a:t>
            </a:r>
          </a:p>
          <a:p>
            <a:pPr fontAlgn="base"/>
            <a:r>
              <a:rPr lang="ru-RU" dirty="0" smtClean="0"/>
              <a:t>2)грузоотправитель </a:t>
            </a:r>
            <a:r>
              <a:rPr lang="ru-RU" dirty="0"/>
              <a:t>- физическое или юридическое лицо, которое по договору перевозки груза выступает от своего имени или от имени владельца груза и указывается в транспортной накладной;</a:t>
            </a:r>
          </a:p>
          <a:p>
            <a:pPr fontAlgn="base"/>
            <a:r>
              <a:rPr lang="ru-RU" dirty="0" smtClean="0"/>
              <a:t>3)грузополучатель </a:t>
            </a:r>
            <a:r>
              <a:rPr lang="ru-RU" dirty="0"/>
              <a:t>- физическое или юридическое лицо, </a:t>
            </a:r>
            <a:r>
              <a:rPr lang="ru-RU" dirty="0" err="1"/>
              <a:t>управомоченное</a:t>
            </a:r>
            <a:r>
              <a:rPr lang="ru-RU" dirty="0"/>
              <a:t> на получение груза;</a:t>
            </a:r>
          </a:p>
          <a:p>
            <a:pPr fontAlgn="base"/>
            <a:r>
              <a:rPr lang="ru-RU" dirty="0" smtClean="0"/>
              <a:t>4)заказ-наряд </a:t>
            </a:r>
            <a:r>
              <a:rPr lang="ru-RU" dirty="0"/>
              <a:t>- форма договора фрахтования;</a:t>
            </a:r>
          </a:p>
          <a:p>
            <a:pPr fontAlgn="base"/>
            <a:r>
              <a:rPr lang="ru-RU" dirty="0" smtClean="0"/>
              <a:t>5)контейнер </a:t>
            </a:r>
            <a:r>
              <a:rPr lang="ru-RU" dirty="0"/>
              <a:t>- оборудование, имеющее объем не менее одного кубического метра, пригодное для многократного пользования и приспособленное для погрузки, выгрузки груза, его перегрузки с одного транспортного средства на другое транспортное средство без промежуточной перегрузки груза;</a:t>
            </a:r>
          </a:p>
          <a:p>
            <a:endParaRPr lang="ru-RU" b="1" dirty="0" smtClean="0"/>
          </a:p>
          <a:p>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5709712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lgn="ctr">
              <a:buNone/>
              <a:defRPr/>
            </a:pPr>
            <a:r>
              <a:rPr lang="ru-RU" sz="2600" u="sng" dirty="0">
                <a:solidFill>
                  <a:schemeClr val="accent1"/>
                </a:solidFill>
                <a:latin typeface="+mj-lt"/>
                <a:ea typeface="+mj-ea"/>
                <a:cs typeface="+mj-cs"/>
              </a:rPr>
              <a:t>Федерального закона от 08.11.2007 № 259‑ФЗ «Устав автомобильного транспорта и городского наземного электрического транспорта»</a:t>
            </a:r>
          </a:p>
          <a:p>
            <a:pPr indent="15875">
              <a:buNone/>
              <a:defRPr/>
            </a:pPr>
            <a:endParaRPr lang="ru-RU" sz="2600" u="sng" dirty="0">
              <a:solidFill>
                <a:schemeClr val="accent1"/>
              </a:solidFill>
              <a:latin typeface="+mj-lt"/>
              <a:ea typeface="+mj-ea"/>
              <a:cs typeface="+mj-cs"/>
            </a:endParaRPr>
          </a:p>
        </p:txBody>
      </p:sp>
      <p:sp>
        <p:nvSpPr>
          <p:cNvPr id="2" name="Прямоугольник 1"/>
          <p:cNvSpPr/>
          <p:nvPr/>
        </p:nvSpPr>
        <p:spPr>
          <a:xfrm>
            <a:off x="395661" y="1556792"/>
            <a:ext cx="8424936" cy="3416320"/>
          </a:xfrm>
          <a:prstGeom prst="rect">
            <a:avLst/>
          </a:prstGeom>
        </p:spPr>
        <p:txBody>
          <a:bodyPr wrap="square">
            <a:spAutoFit/>
          </a:bodyPr>
          <a:lstStyle/>
          <a:p>
            <a:pPr fontAlgn="base"/>
            <a:r>
              <a:rPr lang="ru-RU" dirty="0" smtClean="0"/>
              <a:t>6)скоропортящийся </a:t>
            </a:r>
            <a:r>
              <a:rPr lang="ru-RU" dirty="0"/>
              <a:t>груз - груз, сохранность которого при перевозке транспортным средством обеспечивается посредством соблюдения определенного температурного режима;</a:t>
            </a:r>
          </a:p>
          <a:p>
            <a:pPr fontAlgn="base"/>
            <a:r>
              <a:rPr lang="ru-RU" dirty="0" smtClean="0"/>
              <a:t>7)специализированное </a:t>
            </a:r>
            <a:r>
              <a:rPr lang="ru-RU" dirty="0"/>
              <a:t>транспортное средство - транспортное средство, предназначенное и оборудованное для перевозки определенных видов грузов;</a:t>
            </a:r>
          </a:p>
          <a:p>
            <a:pPr fontAlgn="base"/>
            <a:r>
              <a:rPr lang="ru-RU" dirty="0" smtClean="0"/>
              <a:t>8)терминал </a:t>
            </a:r>
            <a:r>
              <a:rPr lang="ru-RU" dirty="0"/>
              <a:t>- производственно-технологический комплекс, предназначенный для осуществления операций, связанных с перевозками грузов;</a:t>
            </a:r>
          </a:p>
          <a:p>
            <a:pPr fontAlgn="base"/>
            <a:r>
              <a:rPr lang="ru-RU" dirty="0" smtClean="0"/>
              <a:t>9)транспортная </a:t>
            </a:r>
            <a:r>
              <a:rPr lang="ru-RU" dirty="0"/>
              <a:t>накладная - перевозочный документ, подтверждающий заключение договора перевозки груза;</a:t>
            </a:r>
          </a:p>
          <a:p>
            <a:endParaRPr lang="ru-RU" b="1" dirty="0" smtClean="0"/>
          </a:p>
          <a:p>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71505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lgn="ctr">
              <a:buNone/>
              <a:defRPr/>
            </a:pPr>
            <a:r>
              <a:rPr lang="ru-RU" sz="2600" u="sng" dirty="0">
                <a:solidFill>
                  <a:schemeClr val="accent1"/>
                </a:solidFill>
                <a:latin typeface="+mj-lt"/>
                <a:ea typeface="+mj-ea"/>
                <a:cs typeface="+mj-cs"/>
              </a:rPr>
              <a:t>Федерального закона от 08.11.2007 № 259‑ФЗ «Устав автомобильного транспорта и городского наземного электрического транспорта»</a:t>
            </a:r>
          </a:p>
          <a:p>
            <a:pPr indent="15875">
              <a:buNone/>
              <a:defRPr/>
            </a:pPr>
            <a:endParaRPr lang="ru-RU" sz="2600" u="sng" dirty="0">
              <a:solidFill>
                <a:schemeClr val="accent1"/>
              </a:solidFill>
              <a:latin typeface="+mj-lt"/>
              <a:ea typeface="+mj-ea"/>
              <a:cs typeface="+mj-cs"/>
            </a:endParaRPr>
          </a:p>
        </p:txBody>
      </p:sp>
      <p:sp>
        <p:nvSpPr>
          <p:cNvPr id="2" name="Прямоугольник 1"/>
          <p:cNvSpPr/>
          <p:nvPr/>
        </p:nvSpPr>
        <p:spPr>
          <a:xfrm>
            <a:off x="251519" y="1196752"/>
            <a:ext cx="8424936" cy="5355312"/>
          </a:xfrm>
          <a:prstGeom prst="rect">
            <a:avLst/>
          </a:prstGeom>
        </p:spPr>
        <p:txBody>
          <a:bodyPr wrap="square">
            <a:spAutoFit/>
          </a:bodyPr>
          <a:lstStyle/>
          <a:p>
            <a:r>
              <a:rPr lang="ru-RU" b="1" dirty="0"/>
              <a:t>Основные случаи, когда объявление ценности груза запрещено</a:t>
            </a:r>
          </a:p>
          <a:p>
            <a:r>
              <a:rPr lang="ru-RU" b="1" dirty="0"/>
              <a:t>Груз перевозится навалом, насыпью или наливом</a:t>
            </a:r>
            <a:r>
              <a:rPr lang="ru-RU" dirty="0"/>
              <a:t>:</a:t>
            </a:r>
          </a:p>
          <a:p>
            <a:pPr marL="742950" lvl="1" indent="-285750">
              <a:buFont typeface="Arial" panose="020B0604020202020204" pitchFamily="34" charset="0"/>
              <a:buChar char="•"/>
            </a:pPr>
            <a:r>
              <a:rPr lang="ru-RU" dirty="0"/>
              <a:t>навалочные грузы (уголь, щебень, песок, зерно и т. п.);</a:t>
            </a:r>
          </a:p>
          <a:p>
            <a:pPr marL="742950" lvl="1" indent="-285750">
              <a:buFont typeface="Arial" panose="020B0604020202020204" pitchFamily="34" charset="0"/>
              <a:buChar char="•"/>
            </a:pPr>
            <a:r>
              <a:rPr lang="ru-RU" dirty="0"/>
              <a:t>насыпные грузы (минеральные удобрения, цемент и т. д.);</a:t>
            </a:r>
          </a:p>
          <a:p>
            <a:pPr marL="742950" lvl="1" indent="-285750">
              <a:buFont typeface="Arial" panose="020B0604020202020204" pitchFamily="34" charset="0"/>
              <a:buChar char="•"/>
            </a:pPr>
            <a:r>
              <a:rPr lang="ru-RU" dirty="0"/>
              <a:t>наливные грузы (нефтепродукты, вода, химические жидкости и т. п.).</a:t>
            </a:r>
          </a:p>
          <a:p>
            <a:r>
              <a:rPr lang="ru-RU" b="1" dirty="0"/>
              <a:t>Скоропортящиеся грузы</a:t>
            </a:r>
            <a:r>
              <a:rPr lang="ru-RU" dirty="0"/>
              <a:t>:</a:t>
            </a:r>
          </a:p>
          <a:p>
            <a:pPr marL="742950" lvl="1" indent="-285750">
              <a:buFont typeface="Arial" panose="020B0604020202020204" pitchFamily="34" charset="0"/>
              <a:buChar char="•"/>
            </a:pPr>
            <a:r>
              <a:rPr lang="ru-RU" dirty="0"/>
              <a:t>продукты питания с ограниченным сроком хранения (овощи, фрукты, мясо, рыба, молочная продукция и т. д.), требующие особых температурных условий.</a:t>
            </a:r>
          </a:p>
          <a:p>
            <a:r>
              <a:rPr lang="ru-RU" b="1" dirty="0"/>
              <a:t>Опасные грузы</a:t>
            </a:r>
            <a:r>
              <a:rPr lang="ru-RU" dirty="0"/>
              <a:t> (в т. ч. требующие сопровождения):</a:t>
            </a:r>
          </a:p>
          <a:p>
            <a:pPr marL="742950" lvl="1" indent="-285750">
              <a:buFont typeface="Arial" panose="020B0604020202020204" pitchFamily="34" charset="0"/>
              <a:buChar char="•"/>
            </a:pPr>
            <a:r>
              <a:rPr lang="ru-RU" dirty="0"/>
              <a:t>взрывчатые вещества;</a:t>
            </a:r>
          </a:p>
          <a:p>
            <a:pPr marL="742950" lvl="1" indent="-285750">
              <a:buFont typeface="Arial" panose="020B0604020202020204" pitchFamily="34" charset="0"/>
              <a:buChar char="•"/>
            </a:pPr>
            <a:r>
              <a:rPr lang="ru-RU" dirty="0"/>
              <a:t>легковоспламеняющиеся жидкости и твёрдые вещества;</a:t>
            </a:r>
          </a:p>
          <a:p>
            <a:pPr marL="742950" lvl="1" indent="-285750">
              <a:buFont typeface="Arial" panose="020B0604020202020204" pitchFamily="34" charset="0"/>
              <a:buChar char="•"/>
            </a:pPr>
            <a:r>
              <a:rPr lang="ru-RU" dirty="0"/>
              <a:t>ядовитые, токсичные, коррозионные вещества;</a:t>
            </a:r>
          </a:p>
          <a:p>
            <a:pPr marL="742950" lvl="1" indent="-285750">
              <a:buFont typeface="Arial" panose="020B0604020202020204" pitchFamily="34" charset="0"/>
              <a:buChar char="•"/>
            </a:pPr>
            <a:r>
              <a:rPr lang="ru-RU" dirty="0"/>
              <a:t>радиоактивные материалы и т. д. (в соответствии с классификацией ДОПОГ</a:t>
            </a:r>
            <a:r>
              <a:rPr lang="ru-RU" dirty="0" smtClean="0"/>
              <a:t>)</a:t>
            </a:r>
            <a:endParaRPr lang="ru-RU" dirty="0"/>
          </a:p>
          <a:p>
            <a:r>
              <a:rPr lang="ru-RU" b="1" dirty="0"/>
              <a:t>Груз перевозится в сопровождении представителя грузоотправителя или грузополучателя</a:t>
            </a:r>
            <a:r>
              <a:rPr lang="ru-RU" dirty="0"/>
              <a:t> (экспедитора, охранника и т. п.):</a:t>
            </a:r>
          </a:p>
          <a:p>
            <a:pPr marL="742950" lvl="1" indent="-285750">
              <a:buFont typeface="Arial" panose="020B0604020202020204" pitchFamily="34" charset="0"/>
              <a:buChar char="•"/>
            </a:pPr>
            <a:r>
              <a:rPr lang="ru-RU" dirty="0"/>
              <a:t>ценные грузы под охраной;</a:t>
            </a:r>
          </a:p>
          <a:p>
            <a:pPr marL="742950" lvl="1" indent="-285750">
              <a:buFont typeface="Arial" panose="020B0604020202020204" pitchFamily="34" charset="0"/>
              <a:buChar char="•"/>
            </a:pPr>
            <a:r>
              <a:rPr lang="ru-RU" dirty="0"/>
              <a:t>грузы с особыми требованиями к наблюдению и уходу </a:t>
            </a:r>
            <a:endParaRPr lang="ru-RU" dirty="0" smtClean="0"/>
          </a:p>
          <a:p>
            <a:pPr marL="742950" lvl="1" indent="-285750">
              <a:buFont typeface="Arial" panose="020B0604020202020204" pitchFamily="34" charset="0"/>
              <a:buChar char="•"/>
            </a:pPr>
            <a:r>
              <a:rPr lang="ru-RU" dirty="0" smtClean="0"/>
              <a:t>(</a:t>
            </a:r>
            <a:r>
              <a:rPr lang="ru-RU" dirty="0"/>
              <a:t>животные, растения и т. д</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0102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lgn="ctr">
              <a:buNone/>
              <a:defRPr/>
            </a:pPr>
            <a:r>
              <a:rPr lang="ru-RU" sz="2600" u="sng" dirty="0">
                <a:solidFill>
                  <a:schemeClr val="accent1"/>
                </a:solidFill>
                <a:latin typeface="+mj-lt"/>
                <a:ea typeface="+mj-ea"/>
                <a:cs typeface="+mj-cs"/>
              </a:rPr>
              <a:t>Федерального закона от 08.11.2007 № 259‑ФЗ «Устав автомобильного транспорта и городского наземного электрического транспорта»</a:t>
            </a:r>
          </a:p>
          <a:p>
            <a:pPr indent="15875">
              <a:buNone/>
              <a:defRPr/>
            </a:pPr>
            <a:endParaRPr lang="ru-RU" sz="2600" u="sng" dirty="0">
              <a:solidFill>
                <a:schemeClr val="accent1"/>
              </a:solidFill>
              <a:latin typeface="+mj-lt"/>
              <a:ea typeface="+mj-ea"/>
              <a:cs typeface="+mj-cs"/>
            </a:endParaRPr>
          </a:p>
        </p:txBody>
      </p:sp>
      <p:sp>
        <p:nvSpPr>
          <p:cNvPr id="2" name="Прямоугольник 1"/>
          <p:cNvSpPr/>
          <p:nvPr/>
        </p:nvSpPr>
        <p:spPr>
          <a:xfrm>
            <a:off x="395661" y="1556792"/>
            <a:ext cx="8424936" cy="5355312"/>
          </a:xfrm>
          <a:prstGeom prst="rect">
            <a:avLst/>
          </a:prstGeom>
        </p:spPr>
        <p:txBody>
          <a:bodyPr wrap="square">
            <a:spAutoFit/>
          </a:bodyPr>
          <a:lstStyle/>
          <a:p>
            <a:r>
              <a:rPr lang="ru-RU" b="1" dirty="0" smtClean="0"/>
              <a:t>Груз</a:t>
            </a:r>
            <a:r>
              <a:rPr lang="ru-RU" b="1" dirty="0"/>
              <a:t> опломбирован (опечатан) грузоотправителем</a:t>
            </a:r>
            <a:r>
              <a:rPr lang="ru-RU" dirty="0"/>
              <a:t> (перевозится в контейнере, кузове, цистерне под пломбой):</a:t>
            </a:r>
          </a:p>
          <a:p>
            <a:pPr marL="742950" lvl="1" indent="-285750">
              <a:buFont typeface="Arial" panose="020B0604020202020204" pitchFamily="34" charset="0"/>
              <a:buChar char="•"/>
            </a:pPr>
            <a:r>
              <a:rPr lang="ru-RU" dirty="0"/>
              <a:t>перевозчик не имеет доступа к грузу и не может проверить его состояние и ценность;</a:t>
            </a:r>
          </a:p>
          <a:p>
            <a:pPr marL="742950" lvl="1" indent="-285750">
              <a:buFont typeface="Arial" panose="020B0604020202020204" pitchFamily="34" charset="0"/>
              <a:buChar char="•"/>
            </a:pPr>
            <a:r>
              <a:rPr lang="ru-RU" dirty="0"/>
              <a:t>ответственность за сохранность несёт грузоотправитель до момента вскрытия пломбы грузополучателем.</a:t>
            </a:r>
          </a:p>
          <a:p>
            <a:r>
              <a:rPr lang="ru-RU" b="1" dirty="0"/>
              <a:t>Груз перевозится в открытом транспортном средстве</a:t>
            </a:r>
            <a:r>
              <a:rPr lang="ru-RU" dirty="0"/>
              <a:t> (без укрытия, защиты от внешних воздействий):</a:t>
            </a:r>
          </a:p>
          <a:p>
            <a:pPr marL="742950" lvl="1" indent="-285750">
              <a:buFont typeface="Arial" panose="020B0604020202020204" pitchFamily="34" charset="0"/>
              <a:buChar char="•"/>
            </a:pPr>
            <a:r>
              <a:rPr lang="ru-RU" dirty="0"/>
              <a:t>платформы, открытые бортовые автомобили и т. п.;</a:t>
            </a:r>
          </a:p>
          <a:p>
            <a:pPr marL="742950" lvl="1" indent="-285750">
              <a:buFont typeface="Arial" panose="020B0604020202020204" pitchFamily="34" charset="0"/>
              <a:buChar char="•"/>
            </a:pPr>
            <a:r>
              <a:rPr lang="ru-RU" dirty="0"/>
              <a:t>риск порчи или утраты из‑за погодных условий, кражи и т. д. делает объявление ценности нецелесообразным.</a:t>
            </a:r>
          </a:p>
          <a:p>
            <a:r>
              <a:rPr lang="ru-RU" b="1" dirty="0"/>
              <a:t>Объявляется ценность не всего груза, а только его части</a:t>
            </a:r>
            <a:r>
              <a:rPr lang="ru-RU" dirty="0"/>
              <a:t> по одной транспортной накладной:</a:t>
            </a:r>
          </a:p>
          <a:p>
            <a:pPr marL="742950" lvl="1" indent="-285750">
              <a:buFont typeface="Arial" panose="020B0604020202020204" pitchFamily="34" charset="0"/>
              <a:buChar char="•"/>
            </a:pPr>
            <a:r>
              <a:rPr lang="ru-RU" dirty="0"/>
              <a:t>если груз отправляется одной партией, ценность должна быть объявлена на всю партию целиком;</a:t>
            </a:r>
          </a:p>
          <a:p>
            <a:pPr marL="742950" lvl="1" indent="-285750">
              <a:buFont typeface="Arial" panose="020B0604020202020204" pitchFamily="34" charset="0"/>
              <a:buChar char="•"/>
            </a:pPr>
            <a:r>
              <a:rPr lang="ru-RU" dirty="0"/>
              <a:t>дробление на «ценную» и «неценную» части не допускается.</a:t>
            </a:r>
          </a:p>
          <a:p>
            <a:r>
              <a:rPr lang="ru-RU" dirty="0"/>
              <a:t/>
            </a:r>
            <a:br>
              <a:rPr lang="ru-RU" dirty="0"/>
            </a:br>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00773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lgn="ctr">
              <a:buNone/>
              <a:defRPr/>
            </a:pPr>
            <a:r>
              <a:rPr lang="ru-RU" sz="2600" u="sng" dirty="0">
                <a:solidFill>
                  <a:schemeClr val="accent1"/>
                </a:solidFill>
                <a:latin typeface="+mj-lt"/>
                <a:ea typeface="+mj-ea"/>
                <a:cs typeface="+mj-cs"/>
              </a:rPr>
              <a:t>Федерального закона от 08.11.2007 № 259‑ФЗ «Устав автомобильного транспорта и городского наземного электрического транспорта»</a:t>
            </a:r>
          </a:p>
          <a:p>
            <a:pPr indent="15875">
              <a:buNone/>
              <a:defRPr/>
            </a:pPr>
            <a:endParaRPr lang="ru-RU" sz="2600" u="sng" dirty="0">
              <a:solidFill>
                <a:schemeClr val="accent1"/>
              </a:solidFill>
              <a:latin typeface="+mj-lt"/>
              <a:ea typeface="+mj-ea"/>
              <a:cs typeface="+mj-cs"/>
            </a:endParaRPr>
          </a:p>
        </p:txBody>
      </p:sp>
      <p:sp>
        <p:nvSpPr>
          <p:cNvPr id="2" name="Прямоугольник 1"/>
          <p:cNvSpPr/>
          <p:nvPr/>
        </p:nvSpPr>
        <p:spPr>
          <a:xfrm>
            <a:off x="395661" y="1556792"/>
            <a:ext cx="8424936" cy="4247317"/>
          </a:xfrm>
          <a:prstGeom prst="rect">
            <a:avLst/>
          </a:prstGeom>
        </p:spPr>
        <p:txBody>
          <a:bodyPr wrap="square">
            <a:spAutoFit/>
          </a:bodyPr>
          <a:lstStyle/>
          <a:p>
            <a:r>
              <a:rPr lang="ru-RU" dirty="0"/>
              <a:t>Грузополучатель вправе считать </a:t>
            </a:r>
            <a:r>
              <a:rPr lang="ru-RU" b="1" dirty="0"/>
              <a:t>груз утраченным</a:t>
            </a:r>
            <a:r>
              <a:rPr lang="ru-RU" dirty="0"/>
              <a:t> и потребовать возмещения ущерба, если груз </a:t>
            </a:r>
            <a:r>
              <a:rPr lang="ru-RU" b="1" dirty="0"/>
              <a:t>не был выдан по его требованию</a:t>
            </a:r>
            <a:r>
              <a:rPr lang="ru-RU" dirty="0"/>
              <a:t> в следующие сроки:</a:t>
            </a:r>
          </a:p>
          <a:p>
            <a:r>
              <a:rPr lang="ru-RU" b="1" dirty="0"/>
              <a:t>При перевозках в городском и пригородном сообщении</a:t>
            </a:r>
            <a:r>
              <a:rPr lang="ru-RU" dirty="0"/>
              <a:t> — в течение </a:t>
            </a:r>
            <a:r>
              <a:rPr lang="ru-RU" b="1" dirty="0"/>
              <a:t>10 календарных дней</a:t>
            </a:r>
            <a:r>
              <a:rPr lang="ru-RU" dirty="0"/>
              <a:t> со дня приёма груза для перевозки.</a:t>
            </a:r>
          </a:p>
          <a:p>
            <a:r>
              <a:rPr lang="ru-RU" b="1" dirty="0"/>
              <a:t>При перевозке в междугородном или международном сообщении</a:t>
            </a:r>
            <a:r>
              <a:rPr lang="ru-RU" dirty="0"/>
              <a:t> — в течение </a:t>
            </a:r>
            <a:r>
              <a:rPr lang="ru-RU" b="1" dirty="0"/>
              <a:t>30 календарных дней</a:t>
            </a:r>
            <a:r>
              <a:rPr lang="ru-RU" dirty="0"/>
              <a:t> со дня, когда груз должен был быть выдан грузополучателю (исходя из расчёта </a:t>
            </a:r>
            <a:r>
              <a:rPr lang="ru-RU" b="1" dirty="0"/>
              <a:t>1 сутки на каждые 300 км расстояния перевозки</a:t>
            </a:r>
            <a:r>
              <a:rPr lang="ru-RU" dirty="0"/>
              <a:t>).</a:t>
            </a:r>
          </a:p>
          <a:p>
            <a:r>
              <a:rPr lang="ru-RU" b="1" dirty="0"/>
              <a:t>Важные условия и нюансы</a:t>
            </a:r>
          </a:p>
          <a:p>
            <a:r>
              <a:rPr lang="ru-RU" b="1" dirty="0"/>
              <a:t>Иное в договоре</a:t>
            </a:r>
            <a:r>
              <a:rPr lang="ru-RU" dirty="0"/>
              <a:t>. Сроки могут быть изменены, если это прямо предусмотрено договором перевозки груза. В таком случае стороны руководствуются договорными условиями.</a:t>
            </a:r>
          </a:p>
          <a:p>
            <a:r>
              <a:rPr lang="ru-RU" b="1" dirty="0"/>
              <a:t>Обязанность информирования</a:t>
            </a:r>
            <a:r>
              <a:rPr lang="ru-RU" dirty="0"/>
              <a:t>. Перевозчик обязан уведомить грузоотправителя и грузополучателя о задержке доставки груза (п. 64 Правил № 2200). Отсутствие такого уведомления не отменяет права требовать возмещения, но может служить дополнительным аргументом при рассмотрении претензии</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833494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lgn="ctr">
              <a:buNone/>
              <a:defRPr/>
            </a:pPr>
            <a:r>
              <a:rPr lang="ru-RU" sz="2600" u="sng" dirty="0">
                <a:solidFill>
                  <a:schemeClr val="accent1"/>
                </a:solidFill>
                <a:latin typeface="+mj-lt"/>
                <a:ea typeface="+mj-ea"/>
                <a:cs typeface="+mj-cs"/>
              </a:rPr>
              <a:t>Федерального закона от 08.11.2007 № 259‑ФЗ «Устав автомобильного транспорта и городского наземного электрического транспорта»</a:t>
            </a:r>
          </a:p>
          <a:p>
            <a:pPr indent="15875">
              <a:buNone/>
              <a:defRPr/>
            </a:pPr>
            <a:endParaRPr lang="ru-RU" sz="2600" u="sng" dirty="0">
              <a:solidFill>
                <a:schemeClr val="accent1"/>
              </a:solidFill>
              <a:latin typeface="+mj-lt"/>
              <a:ea typeface="+mj-ea"/>
              <a:cs typeface="+mj-cs"/>
            </a:endParaRPr>
          </a:p>
        </p:txBody>
      </p:sp>
      <p:sp>
        <p:nvSpPr>
          <p:cNvPr id="2" name="Прямоугольник 1"/>
          <p:cNvSpPr/>
          <p:nvPr/>
        </p:nvSpPr>
        <p:spPr>
          <a:xfrm>
            <a:off x="113887" y="1268760"/>
            <a:ext cx="8706709" cy="5355312"/>
          </a:xfrm>
          <a:prstGeom prst="rect">
            <a:avLst/>
          </a:prstGeom>
        </p:spPr>
        <p:txBody>
          <a:bodyPr wrap="square">
            <a:spAutoFit/>
          </a:bodyPr>
          <a:lstStyle/>
          <a:p>
            <a:r>
              <a:rPr lang="ru-RU" b="1" dirty="0" smtClean="0"/>
              <a:t>Факт</a:t>
            </a:r>
            <a:r>
              <a:rPr lang="ru-RU" b="1" dirty="0"/>
              <a:t> требования выдачи</a:t>
            </a:r>
            <a:r>
              <a:rPr lang="ru-RU" dirty="0"/>
              <a:t>. Право на признание груза утраченным возникает только при условии, что грузополучатель </a:t>
            </a:r>
            <a:r>
              <a:rPr lang="ru-RU" b="1" dirty="0"/>
              <a:t>официально потребовал выдачи груза</a:t>
            </a:r>
            <a:r>
              <a:rPr lang="ru-RU" dirty="0"/>
              <a:t>, а перевозчик не выполнил это требование в установленные сроки.</a:t>
            </a:r>
          </a:p>
          <a:p>
            <a:r>
              <a:rPr lang="ru-RU" b="1" dirty="0"/>
              <a:t>Подтверждение утраты</a:t>
            </a:r>
            <a:r>
              <a:rPr lang="ru-RU" dirty="0"/>
              <a:t>. Для предъявления претензии и иска необходимо документальное подтверждение:</a:t>
            </a:r>
          </a:p>
          <a:p>
            <a:pPr marL="742950" lvl="1" indent="-285750">
              <a:buFont typeface="Arial" panose="020B0604020202020204" pitchFamily="34" charset="0"/>
              <a:buChar char="•"/>
            </a:pPr>
            <a:r>
              <a:rPr lang="ru-RU" dirty="0"/>
              <a:t>транспортная накладная с отметками о сроках и обстоятельствах перевозки;</a:t>
            </a:r>
          </a:p>
          <a:p>
            <a:pPr marL="742950" lvl="1" indent="-285750">
              <a:buFont typeface="Arial" panose="020B0604020202020204" pitchFamily="34" charset="0"/>
              <a:buChar char="•"/>
            </a:pPr>
            <a:r>
              <a:rPr lang="ru-RU" dirty="0"/>
              <a:t>акт об утрате груза (составляется по факту выявления нарушения);</a:t>
            </a:r>
          </a:p>
          <a:p>
            <a:pPr marL="742950" lvl="1" indent="-285750">
              <a:buFont typeface="Arial" panose="020B0604020202020204" pitchFamily="34" charset="0"/>
              <a:buChar char="•"/>
            </a:pPr>
            <a:r>
              <a:rPr lang="ru-RU" dirty="0"/>
              <a:t>претензия к перевозчику (обязательный досудебный порядок урегулирования спора — ст. 39 № 259‑ФЗ).</a:t>
            </a:r>
          </a:p>
          <a:p>
            <a:r>
              <a:rPr lang="ru-RU" b="1" dirty="0"/>
              <a:t>Исключения и особые случаи</a:t>
            </a:r>
            <a:r>
              <a:rPr lang="ru-RU" dirty="0"/>
              <a:t>:</a:t>
            </a:r>
          </a:p>
          <a:p>
            <a:pPr lvl="1"/>
            <a:r>
              <a:rPr lang="ru-RU" b="1" dirty="0"/>
              <a:t>Скоропортящиеся грузы</a:t>
            </a:r>
            <a:r>
              <a:rPr lang="ru-RU" dirty="0"/>
              <a:t>. Если перевозчик не может выдать скоропортящийся груз и грузоотправитель в течение 4 суток не даёт указаний о переадресовке, перевозчик вправе реализовать груз (ст. 15 № 259‑ФЗ). В этом случае возмещение рассчитывается с учётом вырученных средств за вычетом расходов перевозчика.</a:t>
            </a:r>
          </a:p>
          <a:p>
            <a:pPr lvl="1"/>
            <a:r>
              <a:rPr lang="ru-RU" b="1" dirty="0"/>
              <a:t>Грузы под пломбой грузоотправителя</a:t>
            </a:r>
            <a:r>
              <a:rPr lang="ru-RU" dirty="0"/>
              <a:t>. Выдача без проверки массы и состояния груза (если пломбы исправны) ограничивает ответственность </a:t>
            </a:r>
            <a:endParaRPr lang="ru-RU" dirty="0" smtClean="0"/>
          </a:p>
          <a:p>
            <a:pPr lvl="1"/>
            <a:r>
              <a:rPr lang="ru-RU" dirty="0" smtClean="0"/>
              <a:t>перевозчика</a:t>
            </a:r>
            <a:r>
              <a:rPr lang="ru-RU" dirty="0"/>
              <a:t>. Утрата может быть признана только при наличии </a:t>
            </a:r>
            <a:endParaRPr lang="ru-RU" dirty="0" smtClean="0"/>
          </a:p>
          <a:p>
            <a:pPr lvl="1"/>
            <a:r>
              <a:rPr lang="ru-RU" dirty="0" smtClean="0"/>
              <a:t>доказательств</a:t>
            </a:r>
            <a:r>
              <a:rPr lang="ru-RU" dirty="0"/>
              <a:t>, что повреждение или утрата произошли по </a:t>
            </a:r>
            <a:endParaRPr lang="ru-RU" dirty="0" smtClean="0"/>
          </a:p>
          <a:p>
            <a:pPr lvl="1"/>
            <a:r>
              <a:rPr lang="ru-RU" dirty="0" smtClean="0"/>
              <a:t>вине</a:t>
            </a:r>
            <a:r>
              <a:rPr lang="ru-RU" dirty="0"/>
              <a:t> перевозчика.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366527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lgn="ctr">
              <a:buNone/>
              <a:defRPr/>
            </a:pPr>
            <a:r>
              <a:rPr lang="ru-RU" sz="2600" u="sng" dirty="0">
                <a:solidFill>
                  <a:schemeClr val="accent1"/>
                </a:solidFill>
                <a:latin typeface="+mj-lt"/>
                <a:ea typeface="+mj-ea"/>
                <a:cs typeface="+mj-cs"/>
              </a:rPr>
              <a:t>Федерального закона от 08.11.2007 № 259‑ФЗ «Устав автомобильного транспорта и городского наземного электрического транспорта»</a:t>
            </a:r>
          </a:p>
          <a:p>
            <a:pPr indent="15875">
              <a:buNone/>
              <a:defRPr/>
            </a:pPr>
            <a:endParaRPr lang="ru-RU" sz="2600" u="sng" dirty="0">
              <a:solidFill>
                <a:schemeClr val="accent1"/>
              </a:solidFill>
              <a:latin typeface="+mj-lt"/>
              <a:ea typeface="+mj-ea"/>
              <a:cs typeface="+mj-cs"/>
            </a:endParaRPr>
          </a:p>
        </p:txBody>
      </p:sp>
      <p:sp>
        <p:nvSpPr>
          <p:cNvPr id="2" name="Прямоугольник 1"/>
          <p:cNvSpPr/>
          <p:nvPr/>
        </p:nvSpPr>
        <p:spPr>
          <a:xfrm>
            <a:off x="113887" y="1268760"/>
            <a:ext cx="8706709" cy="4247317"/>
          </a:xfrm>
          <a:prstGeom prst="rect">
            <a:avLst/>
          </a:prstGeom>
        </p:spPr>
        <p:txBody>
          <a:bodyPr wrap="square">
            <a:spAutoFit/>
          </a:bodyPr>
          <a:lstStyle/>
          <a:p>
            <a:pPr algn="ctr"/>
            <a:r>
              <a:rPr lang="ru-RU" b="1" dirty="0"/>
              <a:t>Право грузополучателя отказаться от </a:t>
            </a:r>
            <a:r>
              <a:rPr lang="ru-RU" b="1" dirty="0" smtClean="0"/>
              <a:t>груза</a:t>
            </a:r>
          </a:p>
          <a:p>
            <a:r>
              <a:rPr lang="ru-RU" b="1" dirty="0"/>
              <a:t>Повреждение или порча груза по вине перевозчика</a:t>
            </a:r>
            <a:r>
              <a:rPr lang="ru-RU" dirty="0"/>
              <a:t> (п. 65 Правил № 2200):</a:t>
            </a:r>
          </a:p>
          <a:p>
            <a:pPr marL="742950" lvl="1" indent="-285750">
              <a:buFont typeface="Arial" panose="020B0604020202020204" pitchFamily="34" charset="0"/>
              <a:buChar char="•"/>
            </a:pPr>
            <a:r>
              <a:rPr lang="ru-RU" dirty="0"/>
              <a:t>если использование груза по прямому назначению </a:t>
            </a:r>
            <a:r>
              <a:rPr lang="ru-RU" b="1" dirty="0"/>
              <a:t>полностью невозможно</a:t>
            </a:r>
            <a:r>
              <a:rPr lang="ru-RU" dirty="0"/>
              <a:t>;</a:t>
            </a:r>
          </a:p>
          <a:p>
            <a:pPr marL="742950" lvl="1" indent="-285750">
              <a:buFont typeface="Arial" panose="020B0604020202020204" pitchFamily="34" charset="0"/>
              <a:buChar char="•"/>
            </a:pPr>
            <a:r>
              <a:rPr lang="ru-RU" dirty="0"/>
              <a:t>повреждения возникли из‑за:</a:t>
            </a:r>
          </a:p>
          <a:p>
            <a:pPr marL="1200150" lvl="2" indent="-285750">
              <a:buFont typeface="Arial" panose="020B0604020202020204" pitchFamily="34" charset="0"/>
              <a:buChar char="•"/>
            </a:pPr>
            <a:r>
              <a:rPr lang="ru-RU" dirty="0"/>
              <a:t>неправильной упаковки/крепления (если обязанность лежала на перевозчике);</a:t>
            </a:r>
          </a:p>
          <a:p>
            <a:pPr marL="1200150" lvl="2" indent="-285750">
              <a:buFont typeface="Arial" panose="020B0604020202020204" pitchFamily="34" charset="0"/>
              <a:buChar char="•"/>
            </a:pPr>
            <a:r>
              <a:rPr lang="ru-RU" dirty="0"/>
              <a:t>нарушения температурного режима (для рефрижераторных перевозок);</a:t>
            </a:r>
          </a:p>
          <a:p>
            <a:pPr marL="1200150" lvl="2" indent="-285750">
              <a:buFont typeface="Arial" panose="020B0604020202020204" pitchFamily="34" charset="0"/>
              <a:buChar char="•"/>
            </a:pPr>
            <a:r>
              <a:rPr lang="ru-RU" dirty="0"/>
              <a:t>несоблюдения манипуляционных знаков («Хрупкое», «Беречь от влаги» и т. д.);</a:t>
            </a:r>
          </a:p>
          <a:p>
            <a:pPr marL="1200150" lvl="2" indent="-285750">
              <a:buFont typeface="Arial" panose="020B0604020202020204" pitchFamily="34" charset="0"/>
              <a:buChar char="•"/>
            </a:pPr>
            <a:r>
              <a:rPr lang="ru-RU" dirty="0"/>
              <a:t>ДТП или иных инцидентов по вине водителя/перевозчика.</a:t>
            </a:r>
          </a:p>
          <a:p>
            <a:r>
              <a:rPr lang="ru-RU" b="1" dirty="0"/>
              <a:t>Несоответствие груза условиям договора или сопроводительным документам</a:t>
            </a:r>
            <a:r>
              <a:rPr lang="ru-RU" dirty="0"/>
              <a:t>:</a:t>
            </a:r>
          </a:p>
          <a:p>
            <a:pPr marL="742950" lvl="1" indent="-285750">
              <a:buFont typeface="Arial" panose="020B0604020202020204" pitchFamily="34" charset="0"/>
              <a:buChar char="•"/>
            </a:pPr>
            <a:r>
              <a:rPr lang="ru-RU" dirty="0"/>
              <a:t>фактическая масса не соответствует указанной в транспортной накладной (п. 53–55 Правил № 2200);</a:t>
            </a:r>
          </a:p>
          <a:p>
            <a:pPr marL="742950" lvl="1" indent="-285750">
              <a:buFont typeface="Arial" panose="020B0604020202020204" pitchFamily="34" charset="0"/>
              <a:buChar char="•"/>
            </a:pPr>
            <a:r>
              <a:rPr lang="ru-RU" dirty="0"/>
              <a:t>количество грузовых мест меньше заявленного;</a:t>
            </a:r>
          </a:p>
          <a:p>
            <a:pPr marL="742950" lvl="1" indent="-285750">
              <a:buFont typeface="Arial" panose="020B0604020202020204" pitchFamily="34" charset="0"/>
              <a:buChar char="•"/>
            </a:pPr>
            <a:r>
              <a:rPr lang="ru-RU" dirty="0"/>
              <a:t>тип/модель груза не соответствует спецификации в договоре</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03708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lgn="ctr">
              <a:buNone/>
              <a:defRPr/>
            </a:pPr>
            <a:r>
              <a:rPr lang="ru-RU" sz="2600" u="sng" dirty="0">
                <a:solidFill>
                  <a:schemeClr val="accent1"/>
                </a:solidFill>
                <a:latin typeface="+mj-lt"/>
                <a:ea typeface="+mj-ea"/>
                <a:cs typeface="+mj-cs"/>
              </a:rPr>
              <a:t>Федерального закона от 08.11.2007 № 259‑ФЗ «Устав автомобильного транспорта и городского наземного электрического транспорта»</a:t>
            </a:r>
          </a:p>
          <a:p>
            <a:pPr indent="15875">
              <a:buNone/>
              <a:defRPr/>
            </a:pPr>
            <a:endParaRPr lang="ru-RU" sz="2600" u="sng" dirty="0">
              <a:solidFill>
                <a:schemeClr val="accent1"/>
              </a:solidFill>
              <a:latin typeface="+mj-lt"/>
              <a:ea typeface="+mj-ea"/>
              <a:cs typeface="+mj-cs"/>
            </a:endParaRPr>
          </a:p>
        </p:txBody>
      </p:sp>
      <p:sp>
        <p:nvSpPr>
          <p:cNvPr id="2" name="Прямоугольник 1"/>
          <p:cNvSpPr/>
          <p:nvPr/>
        </p:nvSpPr>
        <p:spPr>
          <a:xfrm>
            <a:off x="113887" y="1268760"/>
            <a:ext cx="8706709" cy="4801314"/>
          </a:xfrm>
          <a:prstGeom prst="rect">
            <a:avLst/>
          </a:prstGeom>
        </p:spPr>
        <p:txBody>
          <a:bodyPr wrap="square">
            <a:spAutoFit/>
          </a:bodyPr>
          <a:lstStyle/>
          <a:p>
            <a:r>
              <a:rPr lang="ru-RU" b="1" dirty="0" smtClean="0"/>
              <a:t>Нарушение</a:t>
            </a:r>
            <a:r>
              <a:rPr lang="ru-RU" b="1" dirty="0"/>
              <a:t> срока доставки, ведущее к утрате ценности груза</a:t>
            </a:r>
            <a:r>
              <a:rPr lang="ru-RU" dirty="0"/>
              <a:t> (ст. 14 № 259‑ФЗ):</a:t>
            </a:r>
          </a:p>
          <a:p>
            <a:pPr marL="742950" lvl="1" indent="-285750">
              <a:buFont typeface="Arial" panose="020B0604020202020204" pitchFamily="34" charset="0"/>
              <a:buChar char="•"/>
            </a:pPr>
            <a:r>
              <a:rPr lang="ru-RU" dirty="0"/>
              <a:t>для городского/пригородного сообщения — задержка свыше </a:t>
            </a:r>
            <a:r>
              <a:rPr lang="ru-RU" b="1" dirty="0"/>
              <a:t>10 календарных дней</a:t>
            </a:r>
            <a:r>
              <a:rPr lang="ru-RU" dirty="0"/>
              <a:t>;</a:t>
            </a:r>
          </a:p>
          <a:p>
            <a:pPr marL="742950" lvl="1" indent="-285750">
              <a:buFont typeface="Arial" panose="020B0604020202020204" pitchFamily="34" charset="0"/>
              <a:buChar char="•"/>
            </a:pPr>
            <a:r>
              <a:rPr lang="ru-RU" dirty="0"/>
              <a:t>для междугородного/международного сообщения — задержка свыше </a:t>
            </a:r>
            <a:r>
              <a:rPr lang="ru-RU" b="1" dirty="0"/>
              <a:t>30 календарных дней</a:t>
            </a:r>
            <a:r>
              <a:rPr lang="ru-RU" dirty="0"/>
              <a:t> (или сверх расчётного срока: 1 сутки на каждые 300 км расстояния);</a:t>
            </a:r>
          </a:p>
          <a:p>
            <a:pPr marL="742950" lvl="1" indent="-285750">
              <a:buFont typeface="Arial" panose="020B0604020202020204" pitchFamily="34" charset="0"/>
              <a:buChar char="•"/>
            </a:pPr>
            <a:r>
              <a:rPr lang="ru-RU" dirty="0"/>
              <a:t>особенно критично для скоропортящихся товаров (продукты, лекарства, цветы и т. п.).</a:t>
            </a:r>
          </a:p>
          <a:p>
            <a:r>
              <a:rPr lang="ru-RU" b="1" dirty="0"/>
              <a:t>Некомплектность партии</a:t>
            </a:r>
            <a:r>
              <a:rPr lang="ru-RU" dirty="0"/>
              <a:t> (частичная утрата):</a:t>
            </a:r>
          </a:p>
          <a:p>
            <a:pPr marL="742950" lvl="1" indent="-285750">
              <a:buFont typeface="Arial" panose="020B0604020202020204" pitchFamily="34" charset="0"/>
              <a:buChar char="•"/>
            </a:pPr>
            <a:r>
              <a:rPr lang="ru-RU" dirty="0"/>
              <a:t>отсутствие отдельных грузовых мест, указанных в накладной;</a:t>
            </a:r>
          </a:p>
          <a:p>
            <a:pPr marL="742950" lvl="1" indent="-285750">
              <a:buFont typeface="Arial" panose="020B0604020202020204" pitchFamily="34" charset="0"/>
              <a:buChar char="•"/>
            </a:pPr>
            <a:r>
              <a:rPr lang="ru-RU" dirty="0"/>
              <a:t>недостача внутри грузовых мест (например, вскрытие упаковки с потерей части товара).</a:t>
            </a:r>
          </a:p>
          <a:p>
            <a:r>
              <a:rPr lang="ru-RU" b="1" dirty="0"/>
              <a:t>Нарушение условий перевозки особых грузов</a:t>
            </a:r>
            <a:r>
              <a:rPr lang="ru-RU" dirty="0"/>
              <a:t>:</a:t>
            </a:r>
          </a:p>
          <a:p>
            <a:pPr marL="742950" lvl="1" indent="-285750">
              <a:buFont typeface="Arial" panose="020B0604020202020204" pitchFamily="34" charset="0"/>
              <a:buChar char="•"/>
            </a:pPr>
            <a:r>
              <a:rPr lang="ru-RU" dirty="0"/>
              <a:t>отклонение от температурного графика для рефрижераторных грузов;</a:t>
            </a:r>
          </a:p>
          <a:p>
            <a:pPr marL="742950" lvl="1" indent="-285750">
              <a:buFont typeface="Arial" panose="020B0604020202020204" pitchFamily="34" charset="0"/>
              <a:buChar char="•"/>
            </a:pPr>
            <a:r>
              <a:rPr lang="ru-RU" dirty="0"/>
              <a:t>нарушение герметичности цистерн при перевозке наливных грузов;</a:t>
            </a:r>
          </a:p>
          <a:p>
            <a:pPr marL="742950" lvl="1" indent="-285750">
              <a:buFont typeface="Arial" panose="020B0604020202020204" pitchFamily="34" charset="0"/>
              <a:buChar char="•"/>
            </a:pPr>
            <a:r>
              <a:rPr lang="ru-RU" dirty="0"/>
              <a:t>повреждение пломб или следов несанкционированного доступа </a:t>
            </a:r>
            <a:endParaRPr lang="ru-RU" dirty="0" smtClean="0"/>
          </a:p>
          <a:p>
            <a:pPr lvl="1"/>
            <a:r>
              <a:rPr lang="ru-RU" dirty="0" smtClean="0"/>
              <a:t>(</a:t>
            </a:r>
            <a:r>
              <a:rPr lang="ru-RU" dirty="0"/>
              <a:t>если груз опломбирован перевозчиком</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85760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lgn="ctr">
              <a:buNone/>
              <a:defRPr/>
            </a:pPr>
            <a:r>
              <a:rPr lang="ru-RU" sz="2600" u="sng" dirty="0">
                <a:solidFill>
                  <a:schemeClr val="accent1"/>
                </a:solidFill>
                <a:latin typeface="+mj-lt"/>
                <a:ea typeface="+mj-ea"/>
                <a:cs typeface="+mj-cs"/>
              </a:rPr>
              <a:t>Федерального закона от 08.11.2007 № 259‑ФЗ «Устав автомобильного транспорта и городского наземного электрического транспорта»</a:t>
            </a:r>
          </a:p>
          <a:p>
            <a:pPr indent="15875">
              <a:buNone/>
              <a:defRPr/>
            </a:pPr>
            <a:endParaRPr lang="ru-RU" sz="2600" u="sng" dirty="0">
              <a:solidFill>
                <a:schemeClr val="accent1"/>
              </a:solidFill>
              <a:latin typeface="+mj-lt"/>
              <a:ea typeface="+mj-ea"/>
              <a:cs typeface="+mj-cs"/>
            </a:endParaRPr>
          </a:p>
        </p:txBody>
      </p:sp>
      <p:sp>
        <p:nvSpPr>
          <p:cNvPr id="2" name="Прямоугольник 1"/>
          <p:cNvSpPr/>
          <p:nvPr/>
        </p:nvSpPr>
        <p:spPr>
          <a:xfrm>
            <a:off x="251520" y="2132856"/>
            <a:ext cx="8706709" cy="2862322"/>
          </a:xfrm>
          <a:prstGeom prst="rect">
            <a:avLst/>
          </a:prstGeom>
        </p:spPr>
        <p:txBody>
          <a:bodyPr wrap="square">
            <a:spAutoFit/>
          </a:bodyPr>
          <a:lstStyle/>
          <a:p>
            <a:r>
              <a:rPr lang="ru-RU" b="1" dirty="0" smtClean="0"/>
              <a:t>Грузы</a:t>
            </a:r>
            <a:r>
              <a:rPr lang="ru-RU" b="1" dirty="0"/>
              <a:t> с явными признаками хищения или несанкционированного вскрытия</a:t>
            </a:r>
            <a:r>
              <a:rPr lang="ru-RU" dirty="0"/>
              <a:t>:</a:t>
            </a:r>
          </a:p>
          <a:p>
            <a:pPr lvl="1"/>
            <a:r>
              <a:rPr lang="ru-RU" dirty="0"/>
              <a:t>повреждённые пломбы (несоответствие номеров, механические повреждения);</a:t>
            </a:r>
          </a:p>
          <a:p>
            <a:pPr lvl="1"/>
            <a:r>
              <a:rPr lang="ru-RU" dirty="0"/>
              <a:t>вскрытая упаковка без отметки в документах;</a:t>
            </a:r>
          </a:p>
          <a:p>
            <a:pPr lvl="1"/>
            <a:r>
              <a:rPr lang="ru-RU" dirty="0"/>
              <a:t>следы взлома контейнера/кузова</a:t>
            </a:r>
            <a:r>
              <a:rPr lang="ru-RU" dirty="0" smtClean="0"/>
              <a:t>.</a:t>
            </a:r>
          </a:p>
          <a:p>
            <a:pPr lvl="1"/>
            <a:endParaRPr lang="ru-RU" dirty="0"/>
          </a:p>
          <a:p>
            <a:r>
              <a:rPr lang="ru-RU" b="1" dirty="0"/>
              <a:t>Опасный груз с нарушением требований ДОПОГ</a:t>
            </a:r>
            <a:r>
              <a:rPr lang="ru-RU" dirty="0"/>
              <a:t>:</a:t>
            </a:r>
          </a:p>
          <a:p>
            <a:pPr lvl="1"/>
            <a:r>
              <a:rPr lang="ru-RU" dirty="0"/>
              <a:t>утечка химических веществ;</a:t>
            </a:r>
          </a:p>
          <a:p>
            <a:pPr lvl="1"/>
            <a:r>
              <a:rPr lang="ru-RU" dirty="0"/>
              <a:t>повреждение маркировки/знаков опасности;</a:t>
            </a:r>
          </a:p>
          <a:p>
            <a:pPr lvl="1"/>
            <a:r>
              <a:rPr lang="ru-RU" dirty="0"/>
              <a:t>несоответствие условий перевозки классу опасности.</a:t>
            </a:r>
          </a:p>
          <a:p>
            <a:pPr algn="ctr"/>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0400288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a:solidFill>
                  <a:schemeClr val="accent1"/>
                </a:solidFill>
                <a:latin typeface="+mj-lt"/>
                <a:ea typeface="+mj-ea"/>
                <a:cs typeface="+mj-cs"/>
              </a:rPr>
              <a:t>Техническим регламентом Таможенного союза ТР ТС 018/2011</a:t>
            </a:r>
          </a:p>
        </p:txBody>
      </p:sp>
      <p:sp>
        <p:nvSpPr>
          <p:cNvPr id="2" name="Прямоугольник 1"/>
          <p:cNvSpPr/>
          <p:nvPr/>
        </p:nvSpPr>
        <p:spPr>
          <a:xfrm>
            <a:off x="395661" y="1412776"/>
            <a:ext cx="8424936" cy="5909310"/>
          </a:xfrm>
          <a:prstGeom prst="rect">
            <a:avLst/>
          </a:prstGeom>
        </p:spPr>
        <p:txBody>
          <a:bodyPr wrap="square">
            <a:spAutoFit/>
          </a:bodyPr>
          <a:lstStyle/>
          <a:p>
            <a:pPr fontAlgn="base"/>
            <a:r>
              <a:rPr lang="ru-RU" b="1" dirty="0"/>
              <a:t>Разрешённая максимальная </a:t>
            </a:r>
            <a:r>
              <a:rPr lang="ru-RU" b="1" dirty="0" smtClean="0"/>
              <a:t>масса</a:t>
            </a:r>
            <a:r>
              <a:rPr lang="ru-RU" b="1" dirty="0"/>
              <a:t> </a:t>
            </a:r>
            <a:r>
              <a:rPr lang="ru-RU" b="1" dirty="0" smtClean="0"/>
              <a:t>— </a:t>
            </a:r>
            <a:r>
              <a:rPr lang="ru-RU" dirty="0"/>
              <a:t>установленная настоящим техническим регламентом или иными нормативными правовыми актами в зависимости от конструктивных особенностей максимальная масса транспортного средства</a:t>
            </a:r>
            <a:r>
              <a:rPr lang="ru-RU" dirty="0" smtClean="0"/>
              <a:t>.</a:t>
            </a:r>
          </a:p>
          <a:p>
            <a:pPr fontAlgn="base"/>
            <a:endParaRPr lang="ru-RU" dirty="0"/>
          </a:p>
          <a:p>
            <a:pPr fontAlgn="base"/>
            <a:r>
              <a:rPr lang="ru-RU" b="1" dirty="0"/>
              <a:t>Технически допустимая максимальная масса</a:t>
            </a:r>
            <a:r>
              <a:rPr lang="ru-RU" dirty="0"/>
              <a:t> — это масса, </a:t>
            </a:r>
            <a:r>
              <a:rPr lang="ru-RU" b="1" dirty="0"/>
              <a:t>установленная изготовителем</a:t>
            </a:r>
            <a:r>
              <a:rPr lang="ru-RU" dirty="0"/>
              <a:t> для транспортного средства со снаряжением, пассажирами и грузом, обусловленная его конструкцией и заданными характеристиками</a:t>
            </a:r>
            <a:r>
              <a:rPr lang="ru-RU" dirty="0" smtClean="0"/>
              <a:t>.</a:t>
            </a:r>
          </a:p>
          <a:p>
            <a:pPr fontAlgn="base"/>
            <a:endParaRPr lang="ru-RU" dirty="0"/>
          </a:p>
          <a:p>
            <a:pPr fontAlgn="base"/>
            <a:r>
              <a:rPr lang="ru-RU" b="1" dirty="0"/>
              <a:t>Технически допустимая максимальная масса автопоезда</a:t>
            </a:r>
            <a:r>
              <a:rPr lang="ru-RU" dirty="0"/>
              <a:t> — максимальная суммарная масса тягача и буксируемого им полуприцепа или прицепа (прицепов) со снаряжением, пассажирами и грузом, </a:t>
            </a:r>
            <a:r>
              <a:rPr lang="ru-RU" b="1" dirty="0"/>
              <a:t>установленная изготовителем</a:t>
            </a:r>
            <a:r>
              <a:rPr lang="ru-RU" dirty="0"/>
              <a:t>.</a:t>
            </a:r>
          </a:p>
          <a:p>
            <a:pPr fontAlgn="base"/>
            <a:endParaRPr lang="ru-RU" dirty="0"/>
          </a:p>
          <a:p>
            <a:pPr fontAlgn="base"/>
            <a:r>
              <a:rPr lang="ru-RU" b="1" dirty="0"/>
              <a:t>Масса транспортного средства в снаряжённом состоянии</a:t>
            </a:r>
            <a:r>
              <a:rPr lang="ru-RU" dirty="0"/>
              <a:t> — определённая изготовителем масса комплектного </a:t>
            </a:r>
            <a:r>
              <a:rPr lang="ru-RU" dirty="0" smtClean="0"/>
              <a:t>ТС с</a:t>
            </a:r>
          </a:p>
          <a:p>
            <a:pPr fontAlgn="base"/>
            <a:r>
              <a:rPr lang="ru-RU" dirty="0" smtClean="0"/>
              <a:t>водителем</a:t>
            </a:r>
            <a:r>
              <a:rPr lang="ru-RU" dirty="0"/>
              <a:t> </a:t>
            </a:r>
            <a:r>
              <a:rPr lang="ru-RU" b="1" dirty="0"/>
              <a:t>без нагрузки</a:t>
            </a:r>
            <a:r>
              <a:rPr lang="ru-RU" dirty="0"/>
              <a:t>, включающая не менее 90 % топлива.</a:t>
            </a:r>
          </a:p>
          <a:p>
            <a:pPr fontAlgn="base"/>
            <a:endParaRPr lang="ru-RU" dirty="0" smtClean="0"/>
          </a:p>
          <a:p>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94831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395661" y="1412776"/>
            <a:ext cx="8424936" cy="5355312"/>
          </a:xfrm>
          <a:prstGeom prst="rect">
            <a:avLst/>
          </a:prstGeom>
        </p:spPr>
        <p:txBody>
          <a:bodyPr wrap="square">
            <a:spAutoFit/>
          </a:bodyPr>
          <a:lstStyle/>
          <a:p>
            <a:r>
              <a:rPr lang="ru-RU" b="1" dirty="0"/>
              <a:t>Идентификация груза не производится при перевозке:</a:t>
            </a:r>
            <a:endParaRPr lang="ru-RU" dirty="0"/>
          </a:p>
          <a:p>
            <a:pPr marL="285750" indent="-285750">
              <a:buFont typeface="Arial" panose="020B0604020202020204" pitchFamily="34" charset="0"/>
              <a:buChar char="•"/>
            </a:pPr>
            <a:r>
              <a:rPr lang="ru-RU" dirty="0"/>
              <a:t>навалом (например, песок, щебень, зерно);</a:t>
            </a:r>
          </a:p>
          <a:p>
            <a:pPr marL="285750" indent="-285750">
              <a:buFont typeface="Arial" panose="020B0604020202020204" pitchFamily="34" charset="0"/>
              <a:buChar char="•"/>
            </a:pPr>
            <a:r>
              <a:rPr lang="ru-RU" dirty="0"/>
              <a:t>насыпью (например, уголь, минеральные удобрения);</a:t>
            </a:r>
          </a:p>
          <a:p>
            <a:pPr marL="285750" indent="-285750">
              <a:buFont typeface="Arial" panose="020B0604020202020204" pitchFamily="34" charset="0"/>
              <a:buChar char="•"/>
            </a:pPr>
            <a:r>
              <a:rPr lang="ru-RU" dirty="0"/>
              <a:t>наливом (например, нефтепродукты, вода, химические жидкости</a:t>
            </a:r>
            <a:r>
              <a:rPr lang="ru-RU" dirty="0" smtClean="0"/>
              <a:t>).</a:t>
            </a:r>
          </a:p>
          <a:p>
            <a:pPr marL="285750" indent="-285750">
              <a:buFont typeface="Arial" panose="020B0604020202020204" pitchFamily="34" charset="0"/>
              <a:buChar char="•"/>
            </a:pPr>
            <a:endParaRPr lang="ru-RU" dirty="0"/>
          </a:p>
          <a:p>
            <a:r>
              <a:rPr lang="ru-RU" b="1" dirty="0"/>
              <a:t>Характер груза</a:t>
            </a:r>
            <a:r>
              <a:rPr lang="ru-RU" dirty="0"/>
              <a:t>:</a:t>
            </a:r>
          </a:p>
          <a:p>
            <a:pPr marL="742950" lvl="1" indent="-285750">
              <a:buFont typeface="Arial" panose="020B0604020202020204" pitchFamily="34" charset="0"/>
              <a:buChar char="•"/>
            </a:pPr>
            <a:r>
              <a:rPr lang="ru-RU" dirty="0"/>
              <a:t>такие грузы не состоят из отдельных идентифицируемых единиц (мест);</a:t>
            </a:r>
          </a:p>
          <a:p>
            <a:pPr marL="742950" lvl="1" indent="-285750">
              <a:buFont typeface="Arial" panose="020B0604020202020204" pitchFamily="34" charset="0"/>
              <a:buChar char="•"/>
            </a:pPr>
            <a:r>
              <a:rPr lang="ru-RU" dirty="0"/>
              <a:t>перевозятся как единая масса без разделения на партии с индивидуальной маркировкой</a:t>
            </a:r>
            <a:r>
              <a:rPr lang="ru-RU" dirty="0" smtClean="0"/>
              <a:t>.</a:t>
            </a:r>
          </a:p>
          <a:p>
            <a:pPr marL="742950" lvl="1" indent="-285750">
              <a:buFont typeface="Arial" panose="020B0604020202020204" pitchFamily="34" charset="0"/>
              <a:buChar char="•"/>
            </a:pPr>
            <a:endParaRPr lang="ru-RU" dirty="0"/>
          </a:p>
          <a:p>
            <a:r>
              <a:rPr lang="ru-RU" b="1" dirty="0"/>
              <a:t>Способ учёта</a:t>
            </a:r>
            <a:r>
              <a:rPr lang="ru-RU" dirty="0"/>
              <a:t>:</a:t>
            </a:r>
          </a:p>
          <a:p>
            <a:pPr marL="742950" lvl="1" indent="-285750">
              <a:buFont typeface="Arial" panose="020B0604020202020204" pitchFamily="34" charset="0"/>
              <a:buChar char="•"/>
            </a:pPr>
            <a:r>
              <a:rPr lang="ru-RU" dirty="0"/>
              <a:t>масса груза определяется грузоотправителем и указывается в транспортной накладной (п. 75 Правил № 2200);</a:t>
            </a:r>
          </a:p>
          <a:p>
            <a:pPr marL="742950" lvl="1" indent="-285750">
              <a:buFont typeface="Arial" panose="020B0604020202020204" pitchFamily="34" charset="0"/>
              <a:buChar char="•"/>
            </a:pPr>
            <a:r>
              <a:rPr lang="ru-RU" dirty="0"/>
              <a:t>для жидких грузов может учитываться объём.</a:t>
            </a:r>
          </a:p>
          <a:p>
            <a:pPr marL="742950" lvl="1" indent="-285750">
              <a:buFont typeface="Arial" panose="020B0604020202020204" pitchFamily="34" charset="0"/>
              <a:buChar char="•"/>
            </a:pPr>
            <a:endParaRPr lang="ru-RU" dirty="0"/>
          </a:p>
          <a:p>
            <a:pPr marL="285750" indent="-285750">
              <a:buFont typeface="Arial" panose="020B0604020202020204" pitchFamily="34" charset="0"/>
              <a:buChar char="•"/>
            </a:pPr>
            <a:endParaRPr lang="ru-RU" dirty="0"/>
          </a:p>
          <a:p>
            <a:pPr fontAlgn="base"/>
            <a:endParaRPr lang="ru-RU" dirty="0" smtClean="0"/>
          </a:p>
          <a:p>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659619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395661" y="1412776"/>
            <a:ext cx="8424936" cy="3693319"/>
          </a:xfrm>
          <a:prstGeom prst="rect">
            <a:avLst/>
          </a:prstGeom>
        </p:spPr>
        <p:txBody>
          <a:bodyPr wrap="square">
            <a:spAutoFit/>
          </a:bodyPr>
          <a:lstStyle/>
          <a:p>
            <a:r>
              <a:rPr lang="ru-RU" dirty="0"/>
              <a:t>Фрахтовщик обязан рассмотреть заказ‑наряд и в срок, не превышающий 3 календарных дней со дня его получения, проинформировать фрахтователя о принятии или об отказе в принятии заказа‑наряда с обоснованием причин отказа и возвратить заказ‑наряд — на бумажном носителе или в информационной системе электронных перевозочных </a:t>
            </a:r>
            <a:r>
              <a:rPr lang="ru-RU" dirty="0" smtClean="0"/>
              <a:t>документов.</a:t>
            </a:r>
          </a:p>
          <a:p>
            <a:endParaRPr lang="ru-RU" dirty="0"/>
          </a:p>
          <a:p>
            <a:r>
              <a:rPr lang="ru-RU" b="1" dirty="0"/>
              <a:t>Начало отсчёта срока</a:t>
            </a:r>
            <a:r>
              <a:rPr lang="ru-RU" dirty="0"/>
              <a:t>: 3‑дневный срок начинает течь </a:t>
            </a:r>
            <a:r>
              <a:rPr lang="ru-RU" b="1" dirty="0"/>
              <a:t>со дня получения</a:t>
            </a:r>
            <a:r>
              <a:rPr lang="ru-RU" dirty="0"/>
              <a:t> заказ‑наряда фрахтовщиком. При этом:</a:t>
            </a:r>
          </a:p>
          <a:p>
            <a:pPr marL="742950" lvl="1" indent="-285750">
              <a:buFont typeface="Arial" panose="020B0604020202020204" pitchFamily="34" charset="0"/>
              <a:buChar char="•"/>
            </a:pPr>
            <a:r>
              <a:rPr lang="ru-RU" dirty="0"/>
              <a:t>для бумажного документа — день фактической передачи;</a:t>
            </a:r>
          </a:p>
          <a:p>
            <a:pPr marL="742950" lvl="1" indent="-285750">
              <a:buFont typeface="Arial" panose="020B0604020202020204" pitchFamily="34" charset="0"/>
              <a:buChar char="•"/>
            </a:pPr>
            <a:r>
              <a:rPr lang="ru-RU" dirty="0"/>
              <a:t>для электронного заказ‑наряда — день поступления в информационную систему электронных перевозочных документов</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98021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395661" y="1412776"/>
            <a:ext cx="8424936" cy="5632311"/>
          </a:xfrm>
          <a:prstGeom prst="rect">
            <a:avLst/>
          </a:prstGeom>
        </p:spPr>
        <p:txBody>
          <a:bodyPr wrap="square">
            <a:spAutoFit/>
          </a:bodyPr>
          <a:lstStyle/>
          <a:p>
            <a:r>
              <a:rPr lang="ru-RU" b="1" dirty="0" smtClean="0"/>
              <a:t>Результат</a:t>
            </a:r>
            <a:r>
              <a:rPr lang="ru-RU" b="1" dirty="0"/>
              <a:t> рассмотрения</a:t>
            </a:r>
            <a:r>
              <a:rPr lang="ru-RU" dirty="0"/>
              <a:t>: фрахтовщик должен </a:t>
            </a:r>
            <a:r>
              <a:rPr lang="ru-RU" b="1" dirty="0"/>
              <a:t>официально уведомить</a:t>
            </a:r>
            <a:r>
              <a:rPr lang="ru-RU" dirty="0"/>
              <a:t> фрахтователя:</a:t>
            </a:r>
          </a:p>
          <a:p>
            <a:pPr marL="742950" lvl="1" indent="-285750">
              <a:buFont typeface="Arial" panose="020B0604020202020204" pitchFamily="34" charset="0"/>
              <a:buChar char="•"/>
            </a:pPr>
            <a:r>
              <a:rPr lang="ru-RU" dirty="0"/>
              <a:t>о </a:t>
            </a:r>
            <a:r>
              <a:rPr lang="ru-RU" b="1" dirty="0"/>
              <a:t>принятии</a:t>
            </a:r>
            <a:r>
              <a:rPr lang="ru-RU" dirty="0"/>
              <a:t> заказа‑наряда;</a:t>
            </a:r>
          </a:p>
          <a:p>
            <a:pPr marL="742950" lvl="1" indent="-285750">
              <a:buFont typeface="Arial" panose="020B0604020202020204" pitchFamily="34" charset="0"/>
              <a:buChar char="•"/>
            </a:pPr>
            <a:r>
              <a:rPr lang="ru-RU" dirty="0"/>
              <a:t>либо об </a:t>
            </a:r>
            <a:r>
              <a:rPr lang="ru-RU" b="1" dirty="0"/>
              <a:t>отказе</a:t>
            </a:r>
            <a:r>
              <a:rPr lang="ru-RU" dirty="0"/>
              <a:t> в принятии — с чётким обоснованием причин.</a:t>
            </a:r>
          </a:p>
          <a:p>
            <a:r>
              <a:rPr lang="ru-RU" b="1" dirty="0"/>
              <a:t>Возврат документа</a:t>
            </a:r>
            <a:r>
              <a:rPr lang="ru-RU" dirty="0"/>
              <a:t>:</a:t>
            </a:r>
          </a:p>
          <a:p>
            <a:pPr marL="742950" lvl="1" indent="-285750">
              <a:buFont typeface="Arial" panose="020B0604020202020204" pitchFamily="34" charset="0"/>
              <a:buChar char="•"/>
            </a:pPr>
            <a:r>
              <a:rPr lang="ru-RU" dirty="0"/>
              <a:t>бумажный заказ‑наряд возвращается фрахтователю;</a:t>
            </a:r>
          </a:p>
          <a:p>
            <a:pPr marL="742950" lvl="1" indent="-285750">
              <a:buFont typeface="Arial" panose="020B0604020202020204" pitchFamily="34" charset="0"/>
              <a:buChar char="•"/>
            </a:pPr>
            <a:r>
              <a:rPr lang="ru-RU" dirty="0"/>
              <a:t>электронный заказ‑наряд отмечается соответствующим статусом в информационной системе.</a:t>
            </a:r>
          </a:p>
          <a:p>
            <a:r>
              <a:rPr lang="ru-RU" b="1" dirty="0"/>
              <a:t>Действия при принятии заказа</a:t>
            </a:r>
            <a:r>
              <a:rPr lang="ru-RU" dirty="0"/>
              <a:t>: при положительном решении фрахтовщик:</a:t>
            </a:r>
          </a:p>
          <a:p>
            <a:pPr marL="742950" lvl="1" indent="-285750">
              <a:buFont typeface="Arial" panose="020B0604020202020204" pitchFamily="34" charset="0"/>
              <a:buChar char="•"/>
            </a:pPr>
            <a:r>
              <a:rPr lang="ru-RU" dirty="0"/>
              <a:t>по согласованию с фрахтователем определяет условия фрахтования транспортного средства;</a:t>
            </a:r>
          </a:p>
          <a:p>
            <a:pPr marL="742950" lvl="1" indent="-285750">
              <a:buFont typeface="Arial" panose="020B0604020202020204" pitchFamily="34" charset="0"/>
              <a:buChar char="•"/>
            </a:pPr>
            <a:r>
              <a:rPr lang="ru-RU" dirty="0"/>
              <a:t>заполняет соответствующие пункты заказ‑наряда:</a:t>
            </a:r>
          </a:p>
          <a:p>
            <a:pPr marL="1200150" lvl="2" indent="-285750">
              <a:buFont typeface="Arial" panose="020B0604020202020204" pitchFamily="34" charset="0"/>
              <a:buChar char="•"/>
            </a:pPr>
            <a:r>
              <a:rPr lang="ru-RU" dirty="0"/>
              <a:t>на бумажном носителе — пункты 2, 8–10, 12–14 (в части фрахтовщика);</a:t>
            </a:r>
          </a:p>
          <a:p>
            <a:pPr marL="1200150" lvl="2" indent="-285750">
              <a:buFont typeface="Arial" panose="020B0604020202020204" pitchFamily="34" charset="0"/>
              <a:buChar char="•"/>
            </a:pPr>
            <a:r>
              <a:rPr lang="ru-RU" dirty="0"/>
              <a:t>в электронном виде — вносит сведения в соответствующие поля электронного заказ‑наряда.</a:t>
            </a:r>
          </a:p>
          <a:p>
            <a:endParaRPr lang="ru-RU" dirty="0"/>
          </a:p>
          <a:p>
            <a:pPr marL="285750" indent="-285750">
              <a:buFont typeface="Arial" panose="020B0604020202020204" pitchFamily="34" charset="0"/>
              <a:buChar char="•"/>
            </a:pPr>
            <a:endParaRPr lang="ru-RU" dirty="0"/>
          </a:p>
          <a:p>
            <a:pPr fontAlgn="base"/>
            <a:endParaRPr lang="ru-RU" dirty="0" smtClean="0"/>
          </a:p>
          <a:p>
            <a:endParaRPr lang="ru-RU" dirty="0"/>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12844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51519" y="1156684"/>
            <a:ext cx="8424936" cy="5078313"/>
          </a:xfrm>
          <a:prstGeom prst="rect">
            <a:avLst/>
          </a:prstGeom>
        </p:spPr>
        <p:txBody>
          <a:bodyPr wrap="square">
            <a:spAutoFit/>
          </a:bodyPr>
          <a:lstStyle/>
          <a:p>
            <a:r>
              <a:rPr lang="ru-RU" dirty="0"/>
              <a:t>В случае перевозки грузов для личных, семейных, домашних или иных нужд, </a:t>
            </a:r>
            <a:r>
              <a:rPr lang="ru-RU" b="1" dirty="0"/>
              <a:t>не связанных с предпринимательской деятельностью</a:t>
            </a:r>
            <a:r>
              <a:rPr lang="ru-RU" dirty="0"/>
              <a:t>, оформление транспортной накладной или заказа‑наряда может осуществлять </a:t>
            </a:r>
            <a:r>
              <a:rPr lang="ru-RU" b="1" dirty="0"/>
              <a:t>перевозчик (фрахтовщик)</a:t>
            </a:r>
            <a:r>
              <a:rPr lang="ru-RU" dirty="0"/>
              <a:t> — </a:t>
            </a:r>
            <a:r>
              <a:rPr lang="ru-RU" b="1" dirty="0"/>
              <a:t>по согласованию с грузоотправителем (фрахтователем)</a:t>
            </a:r>
            <a:r>
              <a:rPr lang="ru-RU" dirty="0"/>
              <a:t>, если это предусмотрено соглашением сторон</a:t>
            </a:r>
            <a:r>
              <a:rPr lang="ru-RU" dirty="0" smtClean="0"/>
              <a:t>.</a:t>
            </a:r>
          </a:p>
          <a:p>
            <a:r>
              <a:rPr lang="ru-RU" b="1" dirty="0"/>
              <a:t>Как это работает на практике</a:t>
            </a:r>
          </a:p>
          <a:p>
            <a:r>
              <a:rPr lang="ru-RU" b="1" dirty="0"/>
              <a:t>Гибкость распределения обязанностей</a:t>
            </a:r>
            <a:r>
              <a:rPr lang="ru-RU" dirty="0"/>
              <a:t>. В отличие от коммерческих перевозок, где оформление документов чаще лежит на грузоотправителе, для личных нужд стороны вправе договориться, кто именно заполняет документ.</a:t>
            </a:r>
          </a:p>
          <a:p>
            <a:r>
              <a:rPr lang="ru-RU" b="1" dirty="0"/>
              <a:t>Варианты распределения ролей</a:t>
            </a:r>
            <a:r>
              <a:rPr lang="ru-RU" dirty="0"/>
              <a:t>:</a:t>
            </a:r>
          </a:p>
          <a:p>
            <a:pPr lvl="1"/>
            <a:r>
              <a:rPr lang="ru-RU" b="1" dirty="0"/>
              <a:t>Перевозчик (фрахтовщик) оформляет</a:t>
            </a:r>
            <a:r>
              <a:rPr lang="ru-RU" dirty="0"/>
              <a:t> накладную/заказ‑наряд полностью или частично (вносит свои реквизиты, условия перевозки и т. д.).</a:t>
            </a:r>
          </a:p>
          <a:p>
            <a:pPr lvl="1"/>
            <a:r>
              <a:rPr lang="ru-RU" b="1" dirty="0"/>
              <a:t>Грузоотправитель (фрахтователь) оформляет</a:t>
            </a:r>
            <a:r>
              <a:rPr lang="ru-RU" dirty="0"/>
              <a:t> документ самостоятельно (например, если ему удобнее заранее подготовить все данные).</a:t>
            </a:r>
          </a:p>
          <a:p>
            <a:pPr lvl="1"/>
            <a:r>
              <a:rPr lang="ru-RU" b="1" dirty="0"/>
              <a:t>Совместное заполнение</a:t>
            </a:r>
            <a:r>
              <a:rPr lang="ru-RU" dirty="0"/>
              <a:t>: грузоотправитель указывает данные о грузе, отправителе и получателе, а перевозчик — сведения о транспортном средстве, водителе, тарифах и т. п.</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61900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51519" y="1156684"/>
            <a:ext cx="8424936" cy="5078313"/>
          </a:xfrm>
          <a:prstGeom prst="rect">
            <a:avLst/>
          </a:prstGeom>
        </p:spPr>
        <p:txBody>
          <a:bodyPr wrap="square">
            <a:spAutoFit/>
          </a:bodyPr>
          <a:lstStyle/>
          <a:p>
            <a:r>
              <a:rPr lang="ru-RU" b="1" dirty="0"/>
              <a:t>Требования к размещению пломб на кузовах транспортных средств</a:t>
            </a:r>
          </a:p>
          <a:p>
            <a:r>
              <a:rPr lang="ru-RU" b="1" dirty="0" smtClean="0"/>
              <a:t>Кто</a:t>
            </a:r>
            <a:r>
              <a:rPr lang="ru-RU" b="1" dirty="0"/>
              <a:t> осуществляет опломбирование</a:t>
            </a:r>
          </a:p>
          <a:p>
            <a:r>
              <a:rPr lang="ru-RU" dirty="0"/>
              <a:t>Опломбирование кузова ТС выполняет </a:t>
            </a:r>
            <a:r>
              <a:rPr lang="ru-RU" b="1" dirty="0"/>
              <a:t>грузоотправитель</a:t>
            </a:r>
            <a:r>
              <a:rPr lang="ru-RU" dirty="0"/>
              <a:t>, если иное не предусмотрено договором перевозки груза (п. 56 Правил № 2200).</a:t>
            </a:r>
          </a:p>
          <a:p>
            <a:r>
              <a:rPr lang="ru-RU" b="1" dirty="0"/>
              <a:t>Основные требования к пломбам</a:t>
            </a:r>
          </a:p>
          <a:p>
            <a:r>
              <a:rPr lang="ru-RU" b="1" dirty="0"/>
              <a:t>Контрольные знаки или уникальный номер</a:t>
            </a:r>
            <a:r>
              <a:rPr lang="ru-RU" dirty="0"/>
              <a:t> на оттиске:</a:t>
            </a:r>
          </a:p>
          <a:p>
            <a:pPr marL="742950" lvl="1" indent="-285750">
              <a:buFont typeface="Arial" panose="020B0604020202020204" pitchFamily="34" charset="0"/>
              <a:buChar char="•"/>
            </a:pPr>
            <a:r>
              <a:rPr lang="ru-RU" dirty="0"/>
              <a:t>сокращённое наименование владельца пломбы;</a:t>
            </a:r>
          </a:p>
          <a:p>
            <a:pPr marL="742950" lvl="1" indent="-285750">
              <a:buFont typeface="Arial" panose="020B0604020202020204" pitchFamily="34" charset="0"/>
              <a:buChar char="•"/>
            </a:pPr>
            <a:r>
              <a:rPr lang="ru-RU" dirty="0"/>
              <a:t>торговые знаки;</a:t>
            </a:r>
          </a:p>
          <a:p>
            <a:pPr marL="742950" lvl="1" indent="-285750">
              <a:buFont typeface="Arial" panose="020B0604020202020204" pitchFamily="34" charset="0"/>
              <a:buChar char="•"/>
            </a:pPr>
            <a:r>
              <a:rPr lang="ru-RU" dirty="0"/>
              <a:t>номер тисков;</a:t>
            </a:r>
          </a:p>
          <a:p>
            <a:pPr marL="742950" lvl="1" indent="-285750">
              <a:buFont typeface="Arial" panose="020B0604020202020204" pitchFamily="34" charset="0"/>
              <a:buChar char="•"/>
            </a:pPr>
            <a:r>
              <a:rPr lang="ru-RU" dirty="0"/>
              <a:t>либо уникальный номер.</a:t>
            </a:r>
          </a:p>
          <a:p>
            <a:r>
              <a:rPr lang="ru-RU" b="1" dirty="0"/>
              <a:t>Невозможность доступа к грузу</a:t>
            </a:r>
            <a:r>
              <a:rPr lang="ru-RU" dirty="0"/>
              <a:t> без нарушения целостности пломбы.</a:t>
            </a:r>
          </a:p>
          <a:p>
            <a:r>
              <a:rPr lang="ru-RU" b="1" dirty="0"/>
              <a:t>Читаемость оттисков</a:t>
            </a:r>
            <a:r>
              <a:rPr lang="ru-RU" dirty="0"/>
              <a:t> с обеих сторон после сжатия тисками.</a:t>
            </a:r>
          </a:p>
          <a:p>
            <a:r>
              <a:rPr lang="ru-RU" b="1" dirty="0"/>
              <a:t>Надёжное крепление</a:t>
            </a:r>
            <a:r>
              <a:rPr lang="ru-RU" dirty="0"/>
              <a:t>: проволоку нельзя извлечь из пломбы после установки.</a:t>
            </a:r>
          </a:p>
          <a:p>
            <a:r>
              <a:rPr lang="ru-RU" b="1" dirty="0"/>
              <a:t>Отсутствие дефектов</a:t>
            </a:r>
            <a:r>
              <a:rPr lang="ru-RU" dirty="0"/>
              <a:t>: пломба тщательно осматривается после сжатия — при обнаружении брака её заменяют.</a:t>
            </a:r>
          </a:p>
          <a:p>
            <a:r>
              <a:rPr lang="ru-RU" b="1" dirty="0"/>
              <a:t>Допускается использование электронных пломб</a:t>
            </a:r>
            <a:r>
              <a:rPr lang="ru-RU" dirty="0"/>
              <a:t> на основе спутниковых </a:t>
            </a:r>
            <a:endParaRPr lang="ru-RU" dirty="0" smtClean="0"/>
          </a:p>
          <a:p>
            <a:r>
              <a:rPr lang="ru-RU" dirty="0" smtClean="0"/>
              <a:t>навигационных</a:t>
            </a:r>
            <a:r>
              <a:rPr lang="ru-RU" dirty="0"/>
              <a:t> технологий.</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583560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44233" y="772019"/>
            <a:ext cx="8424936" cy="5632311"/>
          </a:xfrm>
          <a:prstGeom prst="rect">
            <a:avLst/>
          </a:prstGeom>
        </p:spPr>
        <p:txBody>
          <a:bodyPr wrap="square">
            <a:spAutoFit/>
          </a:bodyPr>
          <a:lstStyle/>
          <a:p>
            <a:r>
              <a:rPr lang="ru-RU" b="1" dirty="0"/>
              <a:t>Основные параметры ТС, указываемые в заказе‑заявке</a:t>
            </a:r>
          </a:p>
          <a:p>
            <a:r>
              <a:rPr lang="ru-RU" b="1" dirty="0"/>
              <a:t>Тип транспортного средства</a:t>
            </a:r>
            <a:r>
              <a:rPr lang="ru-RU" dirty="0"/>
              <a:t>:</a:t>
            </a:r>
          </a:p>
          <a:p>
            <a:pPr marL="742950" lvl="1" indent="-285750">
              <a:buFont typeface="Arial" panose="020B0604020202020204" pitchFamily="34" charset="0"/>
              <a:buChar char="•"/>
            </a:pPr>
            <a:r>
              <a:rPr lang="ru-RU" dirty="0"/>
              <a:t>фургон;</a:t>
            </a:r>
          </a:p>
          <a:p>
            <a:pPr marL="742950" lvl="1" indent="-285750">
              <a:buFont typeface="Arial" panose="020B0604020202020204" pitchFamily="34" charset="0"/>
              <a:buChar char="•"/>
            </a:pPr>
            <a:r>
              <a:rPr lang="ru-RU" dirty="0"/>
              <a:t>рефрижератор;</a:t>
            </a:r>
          </a:p>
          <a:p>
            <a:pPr marL="742950" lvl="1" indent="-285750">
              <a:buFont typeface="Arial" panose="020B0604020202020204" pitchFamily="34" charset="0"/>
              <a:buChar char="•"/>
            </a:pPr>
            <a:r>
              <a:rPr lang="ru-RU" dirty="0"/>
              <a:t>изотермический фургон;</a:t>
            </a:r>
          </a:p>
          <a:p>
            <a:pPr marL="742950" lvl="1" indent="-285750">
              <a:buFont typeface="Arial" panose="020B0604020202020204" pitchFamily="34" charset="0"/>
              <a:buChar char="•"/>
            </a:pPr>
            <a:r>
              <a:rPr lang="ru-RU" dirty="0"/>
              <a:t>цистерна;</a:t>
            </a:r>
          </a:p>
          <a:p>
            <a:pPr marL="742950" lvl="1" indent="-285750">
              <a:buFont typeface="Arial" panose="020B0604020202020204" pitchFamily="34" charset="0"/>
              <a:buChar char="•"/>
            </a:pPr>
            <a:r>
              <a:rPr lang="ru-RU" dirty="0"/>
              <a:t>самосвал;</a:t>
            </a:r>
          </a:p>
          <a:p>
            <a:pPr marL="742950" lvl="1" indent="-285750">
              <a:buFont typeface="Arial" panose="020B0604020202020204" pitchFamily="34" charset="0"/>
              <a:buChar char="•"/>
            </a:pPr>
            <a:r>
              <a:rPr lang="ru-RU" dirty="0"/>
              <a:t>бортовой грузовик;</a:t>
            </a:r>
          </a:p>
          <a:p>
            <a:pPr marL="742950" lvl="1" indent="-285750">
              <a:buFont typeface="Arial" panose="020B0604020202020204" pitchFamily="34" charset="0"/>
              <a:buChar char="•"/>
            </a:pPr>
            <a:r>
              <a:rPr lang="ru-RU" dirty="0"/>
              <a:t>контейнеровоз;</a:t>
            </a:r>
          </a:p>
          <a:p>
            <a:pPr marL="742950" lvl="1" indent="-285750">
              <a:buFont typeface="Arial" panose="020B0604020202020204" pitchFamily="34" charset="0"/>
              <a:buChar char="•"/>
            </a:pPr>
            <a:r>
              <a:rPr lang="ru-RU" dirty="0"/>
              <a:t>автовоз и т. д.</a:t>
            </a:r>
          </a:p>
          <a:p>
            <a:r>
              <a:rPr lang="ru-RU" b="1" dirty="0"/>
              <a:t>Марка и модель</a:t>
            </a:r>
            <a:r>
              <a:rPr lang="ru-RU" dirty="0"/>
              <a:t>  — позволяет оценить технические возможности ТС.</a:t>
            </a:r>
          </a:p>
          <a:p>
            <a:r>
              <a:rPr lang="ru-RU" b="1" dirty="0"/>
              <a:t>Государственный регистрационный номер</a:t>
            </a:r>
            <a:r>
              <a:rPr lang="ru-RU" dirty="0"/>
              <a:t> — обязательный идентификатор для контроля и учёта.</a:t>
            </a:r>
          </a:p>
          <a:p>
            <a:r>
              <a:rPr lang="ru-RU" b="1" dirty="0"/>
              <a:t>Тип владения</a:t>
            </a:r>
            <a:r>
              <a:rPr lang="ru-RU" dirty="0"/>
              <a:t> (указывается цифрой):</a:t>
            </a:r>
          </a:p>
          <a:p>
            <a:pPr lvl="1"/>
            <a:r>
              <a:rPr lang="ru-RU" dirty="0"/>
              <a:t>1 — собственность;</a:t>
            </a:r>
          </a:p>
          <a:p>
            <a:pPr lvl="1"/>
            <a:r>
              <a:rPr lang="ru-RU" dirty="0"/>
              <a:t>2 — совместная собственность супругов;</a:t>
            </a:r>
          </a:p>
          <a:p>
            <a:pPr lvl="1"/>
            <a:r>
              <a:rPr lang="ru-RU" dirty="0"/>
              <a:t>3 — аренда;</a:t>
            </a:r>
          </a:p>
          <a:p>
            <a:pPr lvl="1"/>
            <a:r>
              <a:rPr lang="ru-RU" dirty="0"/>
              <a:t>4 — лизинг;</a:t>
            </a:r>
          </a:p>
          <a:p>
            <a:pPr lvl="1"/>
            <a:r>
              <a:rPr lang="ru-RU" dirty="0"/>
              <a:t>5 — безвозмездное пользование (по доверенности</a:t>
            </a:r>
            <a:r>
              <a:rPr lang="ru-RU" dirty="0" smtClean="0"/>
              <a:t>/</a:t>
            </a:r>
          </a:p>
          <a:p>
            <a:pPr lvl="1"/>
            <a:r>
              <a:rPr lang="ru-RU" dirty="0" smtClean="0"/>
              <a:t>договору</a:t>
            </a:r>
            <a:r>
              <a:rPr lang="ru-RU" dirty="0"/>
              <a:t>) и т. п</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793606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51519" y="1409051"/>
            <a:ext cx="8424936" cy="2031325"/>
          </a:xfrm>
          <a:prstGeom prst="rect">
            <a:avLst/>
          </a:prstGeom>
        </p:spPr>
        <p:txBody>
          <a:bodyPr wrap="square">
            <a:spAutoFit/>
          </a:bodyPr>
          <a:lstStyle/>
          <a:p>
            <a:r>
              <a:rPr lang="ru-RU" b="1" dirty="0" smtClean="0"/>
              <a:t>Сведения</a:t>
            </a:r>
            <a:r>
              <a:rPr lang="ru-RU" b="1" dirty="0"/>
              <a:t> о прицепе/полуприцепе</a:t>
            </a:r>
            <a:r>
              <a:rPr lang="ru-RU" dirty="0"/>
              <a:t> (если используется автопоезд):</a:t>
            </a:r>
          </a:p>
          <a:p>
            <a:pPr marL="742950" lvl="1" indent="-285750">
              <a:buFont typeface="Arial" panose="020B0604020202020204" pitchFamily="34" charset="0"/>
              <a:buChar char="•"/>
            </a:pPr>
            <a:r>
              <a:rPr lang="ru-RU" dirty="0"/>
              <a:t>марка и модель;</a:t>
            </a:r>
          </a:p>
          <a:p>
            <a:pPr marL="742950" lvl="1" indent="-285750">
              <a:buFont typeface="Arial" panose="020B0604020202020204" pitchFamily="34" charset="0"/>
              <a:buChar char="•"/>
            </a:pPr>
            <a:r>
              <a:rPr lang="ru-RU" dirty="0" err="1"/>
              <a:t>госномер</a:t>
            </a:r>
            <a:r>
              <a:rPr lang="ru-RU" dirty="0"/>
              <a:t>;</a:t>
            </a:r>
          </a:p>
          <a:p>
            <a:pPr marL="742950" lvl="1" indent="-285750">
              <a:buFont typeface="Arial" panose="020B0604020202020204" pitchFamily="34" charset="0"/>
              <a:buChar char="•"/>
            </a:pPr>
            <a:r>
              <a:rPr lang="ru-RU" dirty="0"/>
              <a:t>грузоподъёмность;</a:t>
            </a:r>
          </a:p>
          <a:p>
            <a:pPr marL="742950" lvl="1" indent="-285750">
              <a:buFont typeface="Arial" panose="020B0604020202020204" pitchFamily="34" charset="0"/>
              <a:buChar char="•"/>
            </a:pPr>
            <a:r>
              <a:rPr lang="ru-RU" dirty="0"/>
              <a:t>тип (бортовой, </a:t>
            </a:r>
            <a:r>
              <a:rPr lang="ru-RU" dirty="0" err="1"/>
              <a:t>тентованный</a:t>
            </a:r>
            <a:r>
              <a:rPr lang="ru-RU" dirty="0"/>
              <a:t>, рефрижераторный и т. п.).</a:t>
            </a:r>
          </a:p>
          <a:p>
            <a:r>
              <a:rPr lang="ru-RU" b="1" dirty="0"/>
              <a:t>Экологический класс</a:t>
            </a:r>
            <a:r>
              <a:rPr lang="ru-RU" dirty="0"/>
              <a:t> (например, </a:t>
            </a:r>
            <a:r>
              <a:rPr lang="ru-RU" i="1" dirty="0"/>
              <a:t>Евро‑5</a:t>
            </a:r>
            <a:r>
              <a:rPr lang="ru-RU" dirty="0"/>
              <a:t>) — может быть важен для въезда в зоны с экологическими ограничениями.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8082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44553" y="980728"/>
            <a:ext cx="8424936" cy="5078313"/>
          </a:xfrm>
          <a:prstGeom prst="rect">
            <a:avLst/>
          </a:prstGeom>
        </p:spPr>
        <p:txBody>
          <a:bodyPr wrap="square">
            <a:spAutoFit/>
          </a:bodyPr>
          <a:lstStyle/>
          <a:p>
            <a:r>
              <a:rPr lang="ru-RU" b="1" dirty="0" smtClean="0"/>
              <a:t>Грузоподъёмность</a:t>
            </a:r>
            <a:r>
              <a:rPr lang="ru-RU" dirty="0"/>
              <a:t> (в тоннах) — должна соответствовать массе груза.</a:t>
            </a:r>
          </a:p>
          <a:p>
            <a:r>
              <a:rPr lang="ru-RU" b="1" dirty="0"/>
              <a:t>Вместительность (объём кузова/цистерны)</a:t>
            </a:r>
            <a:r>
              <a:rPr lang="ru-RU" dirty="0"/>
              <a:t> (в м3) — для насыпных, наливных и объёмных грузов.</a:t>
            </a:r>
          </a:p>
          <a:p>
            <a:r>
              <a:rPr lang="ru-RU" b="1" dirty="0"/>
              <a:t>Габаритные размеры</a:t>
            </a:r>
            <a:r>
              <a:rPr lang="ru-RU" dirty="0"/>
              <a:t> (длина × ширина × высота, в метрах) — критически важно для крупногабаритных грузов и проезда по дорогам с ограничениями.</a:t>
            </a:r>
          </a:p>
          <a:p>
            <a:r>
              <a:rPr lang="ru-RU" b="1" dirty="0"/>
              <a:t>Разрешённая максимальная масса</a:t>
            </a:r>
            <a:r>
              <a:rPr lang="ru-RU" dirty="0"/>
              <a:t> (в тоннах) — параметр, влияющий на возможность движения по мостам и дорогам с весовыми ограничениями.</a:t>
            </a:r>
          </a:p>
          <a:p>
            <a:r>
              <a:rPr lang="ru-RU" b="1" dirty="0"/>
              <a:t>Нагрузка на ось</a:t>
            </a:r>
            <a:r>
              <a:rPr lang="ru-RU" dirty="0"/>
              <a:t> (в тоннах на ось) — требуется при перевозке тяжеловесных грузов для соблюдения нормативов дорожного покрытия.</a:t>
            </a:r>
          </a:p>
          <a:p>
            <a:r>
              <a:rPr lang="ru-RU" b="1" dirty="0"/>
              <a:t>Особенности оснащения</a:t>
            </a:r>
            <a:r>
              <a:rPr lang="ru-RU" dirty="0"/>
              <a:t>:</a:t>
            </a:r>
          </a:p>
          <a:p>
            <a:pPr marL="742950" lvl="1" indent="-285750">
              <a:buFont typeface="Arial" panose="020B0604020202020204" pitchFamily="34" charset="0"/>
              <a:buChar char="•"/>
            </a:pPr>
            <a:r>
              <a:rPr lang="ru-RU" dirty="0"/>
              <a:t>наличие рефрижераторной установки (температура поддержания);</a:t>
            </a:r>
          </a:p>
          <a:p>
            <a:pPr marL="742950" lvl="1" indent="-285750">
              <a:buFont typeface="Arial" panose="020B0604020202020204" pitchFamily="34" charset="0"/>
              <a:buChar char="•"/>
            </a:pPr>
            <a:r>
              <a:rPr lang="ru-RU" dirty="0"/>
              <a:t>крепления для опасных грузов (ДОПОГ);</a:t>
            </a:r>
          </a:p>
          <a:p>
            <a:pPr marL="742950" lvl="1" indent="-285750">
              <a:buFont typeface="Arial" panose="020B0604020202020204" pitchFamily="34" charset="0"/>
              <a:buChar char="•"/>
            </a:pPr>
            <a:r>
              <a:rPr lang="ru-RU" dirty="0"/>
              <a:t>системы GPS/ГЛОНАСС;</a:t>
            </a:r>
          </a:p>
          <a:p>
            <a:pPr marL="742950" lvl="1" indent="-285750">
              <a:buFont typeface="Arial" panose="020B0604020202020204" pitchFamily="34" charset="0"/>
              <a:buChar char="•"/>
            </a:pPr>
            <a:r>
              <a:rPr lang="ru-RU" dirty="0" err="1"/>
              <a:t>тахограф</a:t>
            </a:r>
            <a:r>
              <a:rPr lang="ru-RU" dirty="0"/>
              <a:t>;</a:t>
            </a:r>
          </a:p>
          <a:p>
            <a:pPr marL="742950" lvl="1" indent="-285750">
              <a:buFont typeface="Arial" panose="020B0604020202020204" pitchFamily="34" charset="0"/>
              <a:buChar char="•"/>
            </a:pPr>
            <a:r>
              <a:rPr lang="ru-RU" dirty="0"/>
              <a:t>подъёмный борт и т. д</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287106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51519" y="1409051"/>
            <a:ext cx="8424936" cy="4247317"/>
          </a:xfrm>
          <a:prstGeom prst="rect">
            <a:avLst/>
          </a:prstGeom>
        </p:spPr>
        <p:txBody>
          <a:bodyPr wrap="square">
            <a:spAutoFit/>
          </a:bodyPr>
          <a:lstStyle/>
          <a:p>
            <a:r>
              <a:rPr lang="ru-RU" dirty="0"/>
              <a:t>Допускается неравномерное распределение нагрузки по осям для групп сближенных сдвоенных и строенных осей, если</a:t>
            </a:r>
            <a:r>
              <a:rPr lang="ru-RU" dirty="0" smtClean="0"/>
              <a:t>:</a:t>
            </a:r>
          </a:p>
          <a:p>
            <a:endParaRPr lang="ru-RU" dirty="0"/>
          </a:p>
          <a:p>
            <a:pPr marL="285750" indent="-285750">
              <a:buFont typeface="Arial" panose="020B0604020202020204" pitchFamily="34" charset="0"/>
              <a:buChar char="•"/>
            </a:pPr>
            <a:r>
              <a:rPr lang="ru-RU" dirty="0"/>
              <a:t>нагрузка на группу осей не превышает допустимую нагрузку на соответствующую группу осей</a:t>
            </a:r>
            <a:r>
              <a:rPr lang="ru-RU" dirty="0" smtClean="0"/>
              <a:t>;</a:t>
            </a:r>
          </a:p>
          <a:p>
            <a:pPr marL="285750" indent="-285750">
              <a:buFont typeface="Arial" panose="020B0604020202020204" pitchFamily="34" charset="0"/>
              <a:buChar char="•"/>
            </a:pPr>
            <a:endParaRPr lang="ru-RU" dirty="0"/>
          </a:p>
          <a:p>
            <a:pPr marL="285750" indent="-285750">
              <a:buFont typeface="Arial" panose="020B0604020202020204" pitchFamily="34" charset="0"/>
              <a:buChar char="•"/>
            </a:pPr>
            <a:r>
              <a:rPr lang="ru-RU" dirty="0"/>
              <a:t>нагрузка на каждую ось в группе осей не превышает допустимую нагрузку на соответствующую одиночную ось с односкатными или двускатными колёсами</a:t>
            </a:r>
            <a:r>
              <a:rPr lang="ru-RU" dirty="0" smtClean="0"/>
              <a:t>».</a:t>
            </a:r>
          </a:p>
          <a:p>
            <a:pPr marL="285750" indent="-285750">
              <a:buFont typeface="Arial" panose="020B0604020202020204" pitchFamily="34" charset="0"/>
              <a:buChar char="•"/>
            </a:pPr>
            <a:endParaRPr lang="ru-RU" dirty="0"/>
          </a:p>
          <a:p>
            <a:r>
              <a:rPr lang="ru-RU" b="1" dirty="0"/>
              <a:t>Соблюдение допустимой нагрузки на группу осей</a:t>
            </a:r>
          </a:p>
          <a:p>
            <a:r>
              <a:rPr lang="ru-RU" dirty="0"/>
              <a:t>Допустимая нагрузка зависит от:</a:t>
            </a:r>
          </a:p>
          <a:p>
            <a:pPr marL="285750" indent="-285750">
              <a:buFont typeface="Arial" panose="020B0604020202020204" pitchFamily="34" charset="0"/>
              <a:buChar char="•"/>
            </a:pPr>
            <a:r>
              <a:rPr lang="ru-RU" dirty="0"/>
              <a:t>типа дороги (рассчитана на 6 т, 10 т или 11,5 т на ось);</a:t>
            </a:r>
          </a:p>
          <a:p>
            <a:pPr marL="285750" indent="-285750">
              <a:buFont typeface="Arial" panose="020B0604020202020204" pitchFamily="34" charset="0"/>
              <a:buChar char="•"/>
            </a:pPr>
            <a:r>
              <a:rPr lang="ru-RU" dirty="0"/>
              <a:t>межосевого расстояния в группе;</a:t>
            </a:r>
          </a:p>
          <a:p>
            <a:pPr marL="285750" indent="-285750">
              <a:buFont typeface="Arial" panose="020B0604020202020204" pitchFamily="34" charset="0"/>
              <a:buChar char="•"/>
            </a:pPr>
            <a:r>
              <a:rPr lang="ru-RU" dirty="0"/>
              <a:t>типа колёс (односкатные или двускатные).</a:t>
            </a:r>
          </a:p>
          <a:p>
            <a:pPr marL="285750" indent="-285750">
              <a:buFont typeface="Arial" panose="020B0604020202020204" pitchFamily="34" charset="0"/>
              <a:buChar char="•"/>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337796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51519" y="1053287"/>
            <a:ext cx="8424936" cy="5078313"/>
          </a:xfrm>
          <a:prstGeom prst="rect">
            <a:avLst/>
          </a:prstGeom>
        </p:spPr>
        <p:txBody>
          <a:bodyPr wrap="square">
            <a:spAutoFit/>
          </a:bodyPr>
          <a:lstStyle/>
          <a:p>
            <a:pPr algn="ctr"/>
            <a:r>
              <a:rPr lang="ru-RU" b="1" dirty="0"/>
              <a:t>Методы обеспечения сохранности груза при </a:t>
            </a:r>
            <a:r>
              <a:rPr lang="ru-RU" b="1" dirty="0" smtClean="0"/>
              <a:t>перевозке</a:t>
            </a:r>
          </a:p>
          <a:p>
            <a:endParaRPr lang="ru-RU" b="1" dirty="0"/>
          </a:p>
          <a:p>
            <a:r>
              <a:rPr lang="ru-RU" b="1" dirty="0"/>
              <a:t>1. Правильная упаковка и маркировка (</a:t>
            </a:r>
            <a:r>
              <a:rPr lang="ru-RU" b="1" dirty="0" err="1"/>
              <a:t>пп</a:t>
            </a:r>
            <a:r>
              <a:rPr lang="ru-RU" b="1" dirty="0"/>
              <a:t>. 32–36 Правил № 2200)</a:t>
            </a:r>
          </a:p>
          <a:p>
            <a:r>
              <a:rPr lang="ru-RU" b="1" dirty="0"/>
              <a:t>Соответствие стандартам</a:t>
            </a:r>
            <a:r>
              <a:rPr lang="ru-RU" dirty="0"/>
              <a:t>: груз должен быть подготовлен, упакован и </a:t>
            </a:r>
            <a:r>
              <a:rPr lang="ru-RU" dirty="0" err="1"/>
              <a:t>затарен</a:t>
            </a:r>
            <a:r>
              <a:rPr lang="ru-RU" dirty="0"/>
              <a:t> в соответствии со стандартами, техническими условиями и иными нормативными документами (п. 32 Правил № 2200).</a:t>
            </a:r>
          </a:p>
          <a:p>
            <a:r>
              <a:rPr lang="ru-RU" b="1" dirty="0"/>
              <a:t>Маркировка грузовых мест</a:t>
            </a:r>
            <a:r>
              <a:rPr lang="ru-RU" dirty="0"/>
              <a:t> (п. 33 Правил № 2200):</a:t>
            </a:r>
          </a:p>
          <a:p>
            <a:pPr marL="742950" lvl="1" indent="-285750">
              <a:buFont typeface="Arial" panose="020B0604020202020204" pitchFamily="34" charset="0"/>
              <a:buChar char="•"/>
            </a:pPr>
            <a:r>
              <a:rPr lang="ru-RU" dirty="0"/>
              <a:t>основные надписи: наименование грузоотправителя и грузополучателя, количество и номера мест, адреса погрузки/выгрузки (п. 34);</a:t>
            </a:r>
          </a:p>
          <a:p>
            <a:pPr marL="742950" lvl="1" indent="-285750">
              <a:buFont typeface="Arial" panose="020B0604020202020204" pitchFamily="34" charset="0"/>
              <a:buChar char="•"/>
            </a:pPr>
            <a:r>
              <a:rPr lang="ru-RU" dirty="0"/>
              <a:t>дополнительные: </a:t>
            </a:r>
            <a:r>
              <a:rPr lang="ru-RU" dirty="0" err="1"/>
              <a:t>штрихкоды</a:t>
            </a:r>
            <a:r>
              <a:rPr lang="ru-RU" dirty="0"/>
              <a:t>, RFID‑метки (п. 35);</a:t>
            </a:r>
          </a:p>
          <a:p>
            <a:pPr marL="742950" lvl="1" indent="-285750">
              <a:buFont typeface="Arial" panose="020B0604020202020204" pitchFamily="34" charset="0"/>
              <a:buChar char="•"/>
            </a:pPr>
            <a:r>
              <a:rPr lang="ru-RU" dirty="0"/>
              <a:t>информационные: масса (брутто и нетто), габариты (если &gt; 1 м) (п. 36);</a:t>
            </a:r>
          </a:p>
          <a:p>
            <a:pPr marL="742950" lvl="1" indent="-285750">
              <a:buFont typeface="Arial" panose="020B0604020202020204" pitchFamily="34" charset="0"/>
              <a:buChar char="•"/>
            </a:pPr>
            <a:r>
              <a:rPr lang="ru-RU" dirty="0"/>
              <a:t>манипуляционные знаки по ГОСТ 14192‑96 («Хрупкое», «Верх», «Беречь от влаги» и т. д.).</a:t>
            </a:r>
          </a:p>
          <a:p>
            <a:r>
              <a:rPr lang="ru-RU" b="1" dirty="0"/>
              <a:t>2. Определение массы груза (</a:t>
            </a:r>
            <a:r>
              <a:rPr lang="ru-RU" b="1" dirty="0" err="1"/>
              <a:t>пп</a:t>
            </a:r>
            <a:r>
              <a:rPr lang="ru-RU" b="1" dirty="0"/>
              <a:t>. 53–55 Правил № 2200)</a:t>
            </a:r>
          </a:p>
          <a:p>
            <a:r>
              <a:rPr lang="ru-RU" dirty="0"/>
              <a:t>Масса определяется </a:t>
            </a:r>
            <a:r>
              <a:rPr lang="ru-RU" b="1" dirty="0"/>
              <a:t>грузоотправителем</a:t>
            </a:r>
            <a:r>
              <a:rPr lang="ru-RU" dirty="0"/>
              <a:t> с указанием в транспортной накладной:</a:t>
            </a:r>
          </a:p>
          <a:p>
            <a:pPr marL="742950" lvl="1" indent="-285750">
              <a:buFont typeface="Arial" panose="020B0604020202020204" pitchFamily="34" charset="0"/>
              <a:buChar char="•"/>
            </a:pPr>
            <a:r>
              <a:rPr lang="ru-RU" dirty="0"/>
              <a:t>количества грузовых мест;</a:t>
            </a:r>
          </a:p>
          <a:p>
            <a:pPr marL="742950" lvl="1" indent="-285750">
              <a:buFont typeface="Arial" panose="020B0604020202020204" pitchFamily="34" charset="0"/>
              <a:buChar char="•"/>
            </a:pPr>
            <a:r>
              <a:rPr lang="ru-RU" dirty="0"/>
              <a:t>массы нетто/брутто в кг;</a:t>
            </a:r>
          </a:p>
          <a:p>
            <a:pPr marL="742950" lvl="1" indent="-285750">
              <a:buFont typeface="Arial" panose="020B0604020202020204" pitchFamily="34" charset="0"/>
              <a:buChar char="•"/>
            </a:pPr>
            <a:r>
              <a:rPr lang="ru-RU" dirty="0"/>
              <a:t>размеров (м) и объёма (м³) для штучных грузов</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4404498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51519" y="1052736"/>
            <a:ext cx="8424936" cy="5355312"/>
          </a:xfrm>
          <a:prstGeom prst="rect">
            <a:avLst/>
          </a:prstGeom>
        </p:spPr>
        <p:txBody>
          <a:bodyPr wrap="square">
            <a:spAutoFit/>
          </a:bodyPr>
          <a:lstStyle/>
          <a:p>
            <a:r>
              <a:rPr lang="ru-RU" dirty="0" smtClean="0"/>
              <a:t>Способ</a:t>
            </a:r>
            <a:r>
              <a:rPr lang="ru-RU" dirty="0"/>
              <a:t> определения массы: взвешивание (п. 54).</a:t>
            </a:r>
          </a:p>
          <a:p>
            <a:r>
              <a:rPr lang="ru-RU" dirty="0"/>
              <a:t>Фиксируется в транспортной накладной (п. 55).</a:t>
            </a:r>
          </a:p>
          <a:p>
            <a:r>
              <a:rPr lang="ru-RU" b="1" dirty="0"/>
              <a:t>3. Опломбирование транспортных средств и контейнеров (</a:t>
            </a:r>
            <a:r>
              <a:rPr lang="ru-RU" b="1" dirty="0" err="1"/>
              <a:t>пп</a:t>
            </a:r>
            <a:r>
              <a:rPr lang="ru-RU" b="1" dirty="0"/>
              <a:t>. 56–59 Правил № 2200)</a:t>
            </a:r>
          </a:p>
          <a:p>
            <a:r>
              <a:rPr lang="ru-RU" dirty="0"/>
              <a:t>Обязательность: кузова и контейнеры, предназначенные одному грузополучателю, должны быть опломбированы, если иное не установлено договором (п. 56).</a:t>
            </a:r>
          </a:p>
          <a:p>
            <a:r>
              <a:rPr lang="ru-RU" dirty="0"/>
              <a:t>Кто опломбирует: грузоотправитель, если иное не предусмотрено договором (п. 56).</a:t>
            </a:r>
          </a:p>
          <a:p>
            <a:r>
              <a:rPr lang="ru-RU" dirty="0"/>
              <a:t>Требования к пломбам (п. 57):</a:t>
            </a:r>
          </a:p>
          <a:p>
            <a:pPr marL="742950" lvl="1" indent="-285750">
              <a:buFont typeface="Arial" panose="020B0604020202020204" pitchFamily="34" charset="0"/>
              <a:buChar char="•"/>
            </a:pPr>
            <a:r>
              <a:rPr lang="ru-RU" dirty="0"/>
              <a:t>наличие контрольных знаков или уникального номера (наименование владельца, торговый знак, номер тисков);</a:t>
            </a:r>
          </a:p>
          <a:p>
            <a:pPr marL="742950" lvl="1" indent="-285750">
              <a:buFont typeface="Arial" panose="020B0604020202020204" pitchFamily="34" charset="0"/>
              <a:buChar char="•"/>
            </a:pPr>
            <a:r>
              <a:rPr lang="ru-RU" dirty="0"/>
              <a:t>невозможность доступа к грузу без нарушения целостности;</a:t>
            </a:r>
          </a:p>
          <a:p>
            <a:pPr marL="742950" lvl="1" indent="-285750">
              <a:buFont typeface="Arial" panose="020B0604020202020204" pitchFamily="34" charset="0"/>
              <a:buChar char="•"/>
            </a:pPr>
            <a:r>
              <a:rPr lang="ru-RU" dirty="0"/>
              <a:t>читаемость оттисков с обеих сторон.</a:t>
            </a:r>
          </a:p>
          <a:p>
            <a:r>
              <a:rPr lang="ru-RU" dirty="0"/>
              <a:t>Места установки пломб (п. 59):</a:t>
            </a:r>
          </a:p>
          <a:p>
            <a:pPr marL="742950" lvl="1" indent="-285750">
              <a:buFont typeface="Arial" panose="020B0604020202020204" pitchFamily="34" charset="0"/>
              <a:buChar char="•"/>
            </a:pPr>
            <a:r>
              <a:rPr lang="ru-RU" dirty="0"/>
              <a:t>фургоны/секции — на дверях (1 пломба);</a:t>
            </a:r>
          </a:p>
          <a:p>
            <a:pPr marL="742950" lvl="1" indent="-285750">
              <a:buFont typeface="Arial" panose="020B0604020202020204" pitchFamily="34" charset="0"/>
              <a:buChar char="•"/>
            </a:pPr>
            <a:r>
              <a:rPr lang="ru-RU" dirty="0"/>
              <a:t>контейнеры — на дверях (1 пломба);</a:t>
            </a:r>
          </a:p>
          <a:p>
            <a:pPr marL="742950" lvl="1" indent="-285750">
              <a:buFont typeface="Arial" panose="020B0604020202020204" pitchFamily="34" charset="0"/>
              <a:buChar char="•"/>
            </a:pPr>
            <a:r>
              <a:rPr lang="ru-RU" dirty="0"/>
              <a:t>цистерны — на люке и сливном отверстии (по 1 пломбе).</a:t>
            </a:r>
          </a:p>
          <a:p>
            <a:r>
              <a:rPr lang="ru-RU" dirty="0"/>
              <a:t>Фиксация в накладной: вид и форма пломбы указываются в транспортной накладной (бумажной или электронной) (п. 57</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8519669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51519" y="1052736"/>
            <a:ext cx="8424936" cy="5355312"/>
          </a:xfrm>
          <a:prstGeom prst="rect">
            <a:avLst/>
          </a:prstGeom>
        </p:spPr>
        <p:txBody>
          <a:bodyPr wrap="square">
            <a:spAutoFit/>
          </a:bodyPr>
          <a:lstStyle/>
          <a:p>
            <a:r>
              <a:rPr lang="ru-RU" b="1" dirty="0" smtClean="0"/>
              <a:t>4</a:t>
            </a:r>
            <a:r>
              <a:rPr lang="ru-RU" b="1" dirty="0"/>
              <a:t>. Размещение и крепление груза (п. 77 Правил № 2200)</a:t>
            </a:r>
          </a:p>
          <a:p>
            <a:r>
              <a:rPr lang="ru-RU" dirty="0"/>
              <a:t>При размещении делимого груза необходимо обеспечить:</a:t>
            </a:r>
          </a:p>
          <a:p>
            <a:pPr marL="285750" indent="-285750">
              <a:buFont typeface="Arial" panose="020B0604020202020204" pitchFamily="34" charset="0"/>
              <a:buChar char="•"/>
            </a:pPr>
            <a:r>
              <a:rPr lang="ru-RU" dirty="0"/>
              <a:t>не превышение </a:t>
            </a:r>
            <a:r>
              <a:rPr lang="ru-RU" b="1" dirty="0"/>
              <a:t>допустимой массы ТС</a:t>
            </a:r>
            <a:r>
              <a:rPr lang="ru-RU" dirty="0"/>
              <a:t> (приложение № 1 к Правилам);</a:t>
            </a:r>
          </a:p>
          <a:p>
            <a:pPr marL="285750" indent="-285750">
              <a:buFont typeface="Arial" panose="020B0604020202020204" pitchFamily="34" charset="0"/>
              <a:buChar char="•"/>
            </a:pPr>
            <a:r>
              <a:rPr lang="ru-RU" dirty="0"/>
              <a:t>не превышение </a:t>
            </a:r>
            <a:r>
              <a:rPr lang="ru-RU" b="1" dirty="0"/>
              <a:t>нагрузки на ось</a:t>
            </a:r>
            <a:r>
              <a:rPr lang="ru-RU" dirty="0"/>
              <a:t> (приложение № 2);</a:t>
            </a:r>
          </a:p>
          <a:p>
            <a:pPr marL="285750" indent="-285750">
              <a:buFont typeface="Arial" panose="020B0604020202020204" pitchFamily="34" charset="0"/>
              <a:buChar char="•"/>
            </a:pPr>
            <a:r>
              <a:rPr lang="ru-RU" dirty="0"/>
              <a:t>не превышение </a:t>
            </a:r>
            <a:r>
              <a:rPr lang="ru-RU" b="1" dirty="0"/>
              <a:t>габаритных размеров</a:t>
            </a:r>
            <a:r>
              <a:rPr lang="ru-RU" dirty="0"/>
              <a:t> (приложение № 3);</a:t>
            </a:r>
          </a:p>
          <a:p>
            <a:pPr marL="285750" indent="-285750">
              <a:buFont typeface="Arial" panose="020B0604020202020204" pitchFamily="34" charset="0"/>
              <a:buChar char="•"/>
            </a:pPr>
            <a:r>
              <a:rPr lang="ru-RU" dirty="0"/>
              <a:t>либо соответствие значениям, установленным владельцем дороги (при наличии знаков и публикации на сайте).</a:t>
            </a:r>
          </a:p>
          <a:p>
            <a:r>
              <a:rPr lang="ru-RU" b="1" dirty="0"/>
              <a:t>5. Сопровождение (охрана) груза (подп. «в» п. 79 Правил № 2200)</a:t>
            </a:r>
          </a:p>
          <a:p>
            <a:r>
              <a:rPr lang="ru-RU" dirty="0"/>
              <a:t>Применяется, если это предусмотрено </a:t>
            </a:r>
            <a:r>
              <a:rPr lang="ru-RU" b="1" dirty="0"/>
              <a:t>договором перевозки или заказом‑нарядом</a:t>
            </a:r>
            <a:r>
              <a:rPr lang="ru-RU" dirty="0"/>
              <a:t>. Обязательно для:</a:t>
            </a:r>
          </a:p>
          <a:p>
            <a:pPr marL="285750" indent="-285750">
              <a:buFont typeface="Arial" panose="020B0604020202020204" pitchFamily="34" charset="0"/>
              <a:buChar char="•"/>
            </a:pPr>
            <a:r>
              <a:rPr lang="ru-RU" dirty="0"/>
              <a:t>ценных грузов (драгоценности, наличные деньги, произведения искусства);</a:t>
            </a:r>
          </a:p>
          <a:p>
            <a:pPr marL="285750" indent="-285750">
              <a:buFont typeface="Arial" panose="020B0604020202020204" pitchFamily="34" charset="0"/>
              <a:buChar char="•"/>
            </a:pPr>
            <a:r>
              <a:rPr lang="ru-RU" dirty="0"/>
              <a:t>опасных грузов (взрывчатые вещества, химикаты);</a:t>
            </a:r>
          </a:p>
          <a:p>
            <a:pPr marL="285750" indent="-285750">
              <a:buFont typeface="Arial" panose="020B0604020202020204" pitchFamily="34" charset="0"/>
              <a:buChar char="•"/>
            </a:pPr>
            <a:r>
              <a:rPr lang="ru-RU" dirty="0"/>
              <a:t>крупногабаритных и тяжеловесных грузов.</a:t>
            </a:r>
          </a:p>
          <a:p>
            <a:r>
              <a:rPr lang="ru-RU" b="1" dirty="0"/>
              <a:t>6. Контроль условий перевозки для особых грузов</a:t>
            </a:r>
          </a:p>
          <a:p>
            <a:pPr marL="285750" indent="-285750">
              <a:buFont typeface="Arial" panose="020B0604020202020204" pitchFamily="34" charset="0"/>
              <a:buChar char="•"/>
            </a:pPr>
            <a:r>
              <a:rPr lang="ru-RU" dirty="0"/>
              <a:t>Скоропортящиеся грузы: поддержание температурного режима, фиксация температуры в пути.</a:t>
            </a:r>
          </a:p>
          <a:p>
            <a:pPr marL="285750" indent="-285750">
              <a:buFont typeface="Arial" panose="020B0604020202020204" pitchFamily="34" charset="0"/>
              <a:buChar char="•"/>
            </a:pPr>
            <a:r>
              <a:rPr lang="ru-RU" dirty="0"/>
              <a:t>Опасные грузы: соблюдение требований ДОПОГ, использование специализированного транспорта.</a:t>
            </a:r>
          </a:p>
          <a:p>
            <a:pPr marL="285750" indent="-285750">
              <a:buFont typeface="Arial" panose="020B0604020202020204" pitchFamily="34" charset="0"/>
              <a:buChar char="•"/>
            </a:pPr>
            <a:r>
              <a:rPr lang="ru-RU" dirty="0"/>
              <a:t>Живые животные, растения: обеспечение вентиляции, кормления, ухода</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906787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51519" y="1052736"/>
            <a:ext cx="8424936" cy="5632311"/>
          </a:xfrm>
          <a:prstGeom prst="rect">
            <a:avLst/>
          </a:prstGeom>
        </p:spPr>
        <p:txBody>
          <a:bodyPr wrap="square">
            <a:spAutoFit/>
          </a:bodyPr>
          <a:lstStyle/>
          <a:p>
            <a:r>
              <a:rPr lang="ru-RU" b="1" dirty="0" smtClean="0"/>
              <a:t>4</a:t>
            </a:r>
            <a:r>
              <a:rPr lang="ru-RU" b="1" dirty="0"/>
              <a:t>. Размещение и крепление груза (п. 77 Правил № 2200)</a:t>
            </a:r>
          </a:p>
          <a:p>
            <a:pPr marL="285750" indent="-285750">
              <a:buFont typeface="Arial" panose="020B0604020202020204" pitchFamily="34" charset="0"/>
              <a:buChar char="•"/>
            </a:pPr>
            <a:r>
              <a:rPr lang="ru-RU" dirty="0"/>
              <a:t>При размещении делимого груза необходимо обеспечить:</a:t>
            </a:r>
          </a:p>
          <a:p>
            <a:pPr marL="285750" indent="-285750">
              <a:buFont typeface="Arial" panose="020B0604020202020204" pitchFamily="34" charset="0"/>
              <a:buChar char="•"/>
            </a:pPr>
            <a:r>
              <a:rPr lang="ru-RU" dirty="0"/>
              <a:t>не превышение </a:t>
            </a:r>
            <a:r>
              <a:rPr lang="ru-RU" b="1" dirty="0"/>
              <a:t>допустимой массы ТС</a:t>
            </a:r>
            <a:r>
              <a:rPr lang="ru-RU" dirty="0"/>
              <a:t> (приложение № 1 к Правилам);</a:t>
            </a:r>
          </a:p>
          <a:p>
            <a:pPr marL="285750" indent="-285750">
              <a:buFont typeface="Arial" panose="020B0604020202020204" pitchFamily="34" charset="0"/>
              <a:buChar char="•"/>
            </a:pPr>
            <a:r>
              <a:rPr lang="ru-RU" dirty="0"/>
              <a:t>не превышение </a:t>
            </a:r>
            <a:r>
              <a:rPr lang="ru-RU" b="1" dirty="0"/>
              <a:t>нагрузки на ось</a:t>
            </a:r>
            <a:r>
              <a:rPr lang="ru-RU" dirty="0"/>
              <a:t> (приложение № 2);</a:t>
            </a:r>
          </a:p>
          <a:p>
            <a:pPr marL="285750" indent="-285750">
              <a:buFont typeface="Arial" panose="020B0604020202020204" pitchFamily="34" charset="0"/>
              <a:buChar char="•"/>
            </a:pPr>
            <a:r>
              <a:rPr lang="ru-RU" dirty="0"/>
              <a:t>не превышение </a:t>
            </a:r>
            <a:r>
              <a:rPr lang="ru-RU" b="1" dirty="0"/>
              <a:t>габаритных размеров</a:t>
            </a:r>
            <a:r>
              <a:rPr lang="ru-RU" dirty="0"/>
              <a:t> (приложение № 3);</a:t>
            </a:r>
          </a:p>
          <a:p>
            <a:pPr marL="285750" indent="-285750">
              <a:buFont typeface="Arial" panose="020B0604020202020204" pitchFamily="34" charset="0"/>
              <a:buChar char="•"/>
            </a:pPr>
            <a:r>
              <a:rPr lang="ru-RU" dirty="0"/>
              <a:t>либо соответствие значениям, установленным владельцем дороги (при наличии знаков и публикации на сайте).</a:t>
            </a:r>
          </a:p>
          <a:p>
            <a:r>
              <a:rPr lang="ru-RU" b="1" dirty="0"/>
              <a:t>5. Сопровождение (охрана) груза (подп. «в» п. 79 Правил № 2200)</a:t>
            </a:r>
          </a:p>
          <a:p>
            <a:r>
              <a:rPr lang="ru-RU" dirty="0"/>
              <a:t>Применяется, если это предусмотрено </a:t>
            </a:r>
            <a:r>
              <a:rPr lang="ru-RU" b="1" dirty="0"/>
              <a:t>договором перевозки или заказом‑нарядом</a:t>
            </a:r>
            <a:r>
              <a:rPr lang="ru-RU" dirty="0"/>
              <a:t>. Обязательно для:</a:t>
            </a:r>
          </a:p>
          <a:p>
            <a:pPr marL="285750" indent="-285750">
              <a:buFont typeface="Arial" panose="020B0604020202020204" pitchFamily="34" charset="0"/>
              <a:buChar char="•"/>
            </a:pPr>
            <a:r>
              <a:rPr lang="ru-RU" dirty="0"/>
              <a:t>ценных грузов (драгоценности, наличные деньги, произведения искусства);</a:t>
            </a:r>
          </a:p>
          <a:p>
            <a:pPr marL="285750" indent="-285750">
              <a:buFont typeface="Arial" panose="020B0604020202020204" pitchFamily="34" charset="0"/>
              <a:buChar char="•"/>
            </a:pPr>
            <a:r>
              <a:rPr lang="ru-RU" dirty="0"/>
              <a:t>опасных грузов (взрывчатые вещества, химикаты);</a:t>
            </a:r>
          </a:p>
          <a:p>
            <a:pPr marL="285750" indent="-285750">
              <a:buFont typeface="Arial" panose="020B0604020202020204" pitchFamily="34" charset="0"/>
              <a:buChar char="•"/>
            </a:pPr>
            <a:r>
              <a:rPr lang="ru-RU" dirty="0"/>
              <a:t>крупногабаритных и тяжеловесных грузов.</a:t>
            </a:r>
          </a:p>
          <a:p>
            <a:r>
              <a:rPr lang="ru-RU" b="1" dirty="0"/>
              <a:t>6. Контроль условий перевозки для особых грузов</a:t>
            </a:r>
          </a:p>
          <a:p>
            <a:r>
              <a:rPr lang="ru-RU" dirty="0"/>
              <a:t>Скоропортящиеся грузы: поддержание температурного режима, фиксация температуры в пути.</a:t>
            </a:r>
          </a:p>
          <a:p>
            <a:r>
              <a:rPr lang="ru-RU" dirty="0"/>
              <a:t>Опасные грузы: соблюдение требований ДОПОГ, использование специализированного транспорта.</a:t>
            </a:r>
          </a:p>
          <a:p>
            <a:r>
              <a:rPr lang="ru-RU" dirty="0"/>
              <a:t>Живые животные, растения: обеспечение вентиляции, </a:t>
            </a:r>
            <a:endParaRPr lang="ru-RU" dirty="0" smtClean="0"/>
          </a:p>
          <a:p>
            <a:r>
              <a:rPr lang="ru-RU" dirty="0" smtClean="0"/>
              <a:t>кормления</a:t>
            </a:r>
            <a:r>
              <a:rPr lang="ru-RU" dirty="0"/>
              <a:t>, ухода</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2561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51519" y="1052736"/>
            <a:ext cx="8424936" cy="4247317"/>
          </a:xfrm>
          <a:prstGeom prst="rect">
            <a:avLst/>
          </a:prstGeom>
        </p:spPr>
        <p:txBody>
          <a:bodyPr wrap="square">
            <a:spAutoFit/>
          </a:bodyPr>
          <a:lstStyle/>
          <a:p>
            <a:r>
              <a:rPr lang="ru-RU" b="1" dirty="0" smtClean="0"/>
              <a:t>7</a:t>
            </a:r>
            <a:r>
              <a:rPr lang="ru-RU" b="1" dirty="0"/>
              <a:t>. Оформление сопроводительных документов (</a:t>
            </a:r>
            <a:r>
              <a:rPr lang="ru-RU" b="1" dirty="0" err="1"/>
              <a:t>пп</a:t>
            </a:r>
            <a:r>
              <a:rPr lang="ru-RU" b="1" dirty="0"/>
              <a:t>. 15–16, 81–82 Правил № 2200)</a:t>
            </a:r>
          </a:p>
          <a:p>
            <a:r>
              <a:rPr lang="ru-RU" b="1" dirty="0"/>
              <a:t>Транспортная накладная</a:t>
            </a:r>
            <a:r>
              <a:rPr lang="ru-RU" dirty="0"/>
              <a:t> (обязательный документ, фиксирует параметры груза, условия перевозки).</a:t>
            </a:r>
          </a:p>
          <a:p>
            <a:r>
              <a:rPr lang="ru-RU" b="1" dirty="0"/>
              <a:t>Заказ‑наряд</a:t>
            </a:r>
            <a:r>
              <a:rPr lang="ru-RU" dirty="0"/>
              <a:t> (при договоре фрахтования, форма — приложение № 6 к Правилам).</a:t>
            </a:r>
          </a:p>
          <a:p>
            <a:r>
              <a:rPr lang="ru-RU" b="1" dirty="0"/>
              <a:t>Сопроводительная ведомость</a:t>
            </a:r>
            <a:r>
              <a:rPr lang="ru-RU" dirty="0"/>
              <a:t> (для контейнеров, форма — приложение № 9).</a:t>
            </a:r>
          </a:p>
          <a:p>
            <a:r>
              <a:rPr lang="ru-RU" b="1" dirty="0"/>
              <a:t>Акт</a:t>
            </a:r>
            <a:r>
              <a:rPr lang="ru-RU" dirty="0"/>
              <a:t> (составляется при утрате, недостаче, повреждении груза, просрочке доставки и т. п.) (</a:t>
            </a:r>
            <a:r>
              <a:rPr lang="ru-RU" dirty="0" err="1"/>
              <a:t>пп</a:t>
            </a:r>
            <a:r>
              <a:rPr lang="ru-RU" dirty="0"/>
              <a:t>. 81–82).</a:t>
            </a:r>
          </a:p>
          <a:p>
            <a:r>
              <a:rPr lang="ru-RU" b="1" dirty="0"/>
              <a:t>8. Очистка и дезинфекция ТС и контейнеров (п. 74 Правил № 2200)</a:t>
            </a:r>
          </a:p>
          <a:p>
            <a:r>
              <a:rPr lang="ru-RU" dirty="0"/>
              <a:t>После выгрузки:</a:t>
            </a:r>
          </a:p>
          <a:p>
            <a:r>
              <a:rPr lang="ru-RU" dirty="0"/>
              <a:t>очистка от остатков груза;</a:t>
            </a:r>
          </a:p>
          <a:p>
            <a:r>
              <a:rPr lang="ru-RU" dirty="0"/>
              <a:t>промывка и дезинфекция (для определённых категорий грузов, перечень — приложение № 10);</a:t>
            </a:r>
          </a:p>
          <a:p>
            <a:r>
              <a:rPr lang="ru-RU" dirty="0"/>
              <a:t>обязанность лежит на грузополучателе, перевозчик может выполнять работы за плату по согласованию.</a:t>
            </a:r>
          </a:p>
          <a:p>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62453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51519" y="1052736"/>
            <a:ext cx="8424936" cy="2862322"/>
          </a:xfrm>
          <a:prstGeom prst="rect">
            <a:avLst/>
          </a:prstGeom>
        </p:spPr>
        <p:txBody>
          <a:bodyPr wrap="square">
            <a:spAutoFit/>
          </a:bodyPr>
          <a:lstStyle/>
          <a:p>
            <a:r>
              <a:rPr lang="ru-RU" b="1" dirty="0" smtClean="0"/>
              <a:t>9</a:t>
            </a:r>
            <a:r>
              <a:rPr lang="ru-RU" b="1" dirty="0"/>
              <a:t>. Страхование груза</a:t>
            </a:r>
          </a:p>
          <a:p>
            <a:r>
              <a:rPr lang="ru-RU" dirty="0"/>
              <a:t>Хотя прямо не указано в Правилах № 2200, страхование является общепринятым методом минимизации финансовых рисков утраты/повреждения груза. Условия определяются договором страхования.</a:t>
            </a:r>
          </a:p>
          <a:p>
            <a:r>
              <a:rPr lang="ru-RU" b="1" dirty="0"/>
              <a:t>10. Использование электронных перевозочных документов (ГИС ЭПД)</a:t>
            </a:r>
          </a:p>
          <a:p>
            <a:r>
              <a:rPr lang="ru-RU" dirty="0"/>
              <a:t>Обеспечивает прозрачность и </a:t>
            </a:r>
            <a:r>
              <a:rPr lang="ru-RU" dirty="0" err="1"/>
              <a:t>прослеживаемость</a:t>
            </a:r>
            <a:r>
              <a:rPr lang="ru-RU" dirty="0"/>
              <a:t> операций, снижает риск фальсификаций. Регламентируется:</a:t>
            </a:r>
          </a:p>
          <a:p>
            <a:pPr marL="285750" indent="-285750">
              <a:buFont typeface="Arial" panose="020B0604020202020204" pitchFamily="34" charset="0"/>
              <a:buChar char="•"/>
            </a:pPr>
            <a:r>
              <a:rPr lang="ru-RU" dirty="0"/>
              <a:t>Постановлением Правительства РФ от 21.05.2022 № 931;</a:t>
            </a:r>
          </a:p>
          <a:p>
            <a:pPr marL="285750" indent="-285750">
              <a:buFont typeface="Arial" panose="020B0604020202020204" pitchFamily="34" charset="0"/>
              <a:buChar char="•"/>
            </a:pPr>
            <a:r>
              <a:rPr lang="ru-RU" dirty="0"/>
              <a:t>Приказом ФНС от 13.02.2023 № ЕД‑7‑26/108@.</a:t>
            </a:r>
          </a:p>
          <a:p>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2883328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51519" y="1052736"/>
            <a:ext cx="8424936" cy="4801314"/>
          </a:xfrm>
          <a:prstGeom prst="rect">
            <a:avLst/>
          </a:prstGeom>
        </p:spPr>
        <p:txBody>
          <a:bodyPr wrap="square">
            <a:spAutoFit/>
          </a:bodyPr>
          <a:lstStyle/>
          <a:p>
            <a:pPr algn="ctr"/>
            <a:r>
              <a:rPr lang="ru-RU" b="1" dirty="0"/>
              <a:t>Срок доставки груза при отсутствии установленных сроков в договоре </a:t>
            </a:r>
            <a:r>
              <a:rPr lang="ru-RU" b="1" dirty="0" smtClean="0"/>
              <a:t>перевозки</a:t>
            </a:r>
          </a:p>
          <a:p>
            <a:pPr algn="ctr"/>
            <a:endParaRPr lang="ru-RU" b="1" dirty="0"/>
          </a:p>
          <a:p>
            <a:r>
              <a:rPr lang="ru-RU" b="1" dirty="0"/>
              <a:t>Правилами перевозок грузов автомобильным </a:t>
            </a:r>
            <a:r>
              <a:rPr lang="ru-RU" b="1" dirty="0" smtClean="0"/>
              <a:t>транспортом </a:t>
            </a:r>
            <a:r>
              <a:rPr lang="ru-RU" dirty="0" smtClean="0"/>
              <a:t>установлены</a:t>
            </a:r>
            <a:r>
              <a:rPr lang="ru-RU" dirty="0"/>
              <a:t> конкретные нормативы для случаев, когда срок не прописан в договоре:</a:t>
            </a:r>
          </a:p>
          <a:p>
            <a:r>
              <a:rPr lang="ru-RU" b="1" dirty="0"/>
              <a:t>в городском или пригородном сообщении</a:t>
            </a:r>
            <a:r>
              <a:rPr lang="ru-RU" dirty="0"/>
              <a:t> — в течение </a:t>
            </a:r>
            <a:r>
              <a:rPr lang="ru-RU" b="1" dirty="0"/>
              <a:t>1 суток</a:t>
            </a:r>
            <a:r>
              <a:rPr lang="ru-RU" dirty="0"/>
              <a:t> с момента приёма груза к перевозке;</a:t>
            </a:r>
          </a:p>
          <a:p>
            <a:r>
              <a:rPr lang="ru-RU" b="1" dirty="0"/>
              <a:t>в междугородном или международном сообщении</a:t>
            </a:r>
            <a:r>
              <a:rPr lang="ru-RU" dirty="0"/>
              <a:t> — из расчёта </a:t>
            </a:r>
            <a:r>
              <a:rPr lang="ru-RU" b="1" dirty="0"/>
              <a:t>1 сутки на каждые 300 км расстояния перевозки</a:t>
            </a:r>
            <a:r>
              <a:rPr lang="ru-RU" dirty="0"/>
              <a:t>.</a:t>
            </a:r>
          </a:p>
          <a:p>
            <a:r>
              <a:rPr lang="ru-RU" b="1" dirty="0"/>
              <a:t>Начало отсчёта</a:t>
            </a:r>
            <a:r>
              <a:rPr lang="ru-RU" dirty="0"/>
              <a:t> — момент приёма груза перевозчиком (фиксируется в транспортной накладной: дата и время подачи ТС под погрузку, подписи сторон).</a:t>
            </a:r>
          </a:p>
          <a:p>
            <a:r>
              <a:rPr lang="ru-RU" b="1" dirty="0"/>
              <a:t>Окончание срока</a:t>
            </a:r>
            <a:r>
              <a:rPr lang="ru-RU" dirty="0"/>
              <a:t> — дата и время фактической выдачи груза грузополучателю (также фиксируются в накладной).</a:t>
            </a:r>
          </a:p>
          <a:p>
            <a:pPr algn="ctr"/>
            <a:endParaRPr lang="ru-RU" b="1" dirty="0"/>
          </a:p>
          <a:p>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364089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395661" y="1417531"/>
            <a:ext cx="8424936" cy="3693319"/>
          </a:xfrm>
          <a:prstGeom prst="rect">
            <a:avLst/>
          </a:prstGeom>
        </p:spPr>
        <p:txBody>
          <a:bodyPr wrap="square">
            <a:spAutoFit/>
          </a:bodyPr>
          <a:lstStyle/>
          <a:p>
            <a:r>
              <a:rPr lang="ru-RU" b="1" dirty="0"/>
              <a:t>Факторы, влияющие на «разумный срок»</a:t>
            </a:r>
            <a:r>
              <a:rPr lang="ru-RU" dirty="0"/>
              <a:t> (при отсутствии нормативов):</a:t>
            </a:r>
          </a:p>
          <a:p>
            <a:pPr marL="742950" lvl="1" indent="-285750">
              <a:buFont typeface="Arial" panose="020B0604020202020204" pitchFamily="34" charset="0"/>
              <a:buChar char="•"/>
            </a:pPr>
            <a:r>
              <a:rPr lang="ru-RU" dirty="0"/>
              <a:t>средняя скорость транспортного средства;</a:t>
            </a:r>
          </a:p>
          <a:p>
            <a:pPr marL="742950" lvl="1" indent="-285750">
              <a:buFont typeface="Arial" panose="020B0604020202020204" pitchFamily="34" charset="0"/>
              <a:buChar char="•"/>
            </a:pPr>
            <a:r>
              <a:rPr lang="ru-RU" dirty="0"/>
              <a:t>расстояние маршрута;</a:t>
            </a:r>
          </a:p>
          <a:p>
            <a:pPr marL="742950" lvl="1" indent="-285750">
              <a:buFont typeface="Arial" panose="020B0604020202020204" pitchFamily="34" charset="0"/>
              <a:buChar char="•"/>
            </a:pPr>
            <a:r>
              <a:rPr lang="ru-RU" dirty="0"/>
              <a:t>время на остановки, погрузку/выгрузку, таможенные процедуры (для международных перевозок);</a:t>
            </a:r>
          </a:p>
          <a:p>
            <a:pPr marL="742950" lvl="1" indent="-285750">
              <a:buFont typeface="Arial" panose="020B0604020202020204" pitchFamily="34" charset="0"/>
              <a:buChar char="•"/>
            </a:pPr>
            <a:r>
              <a:rPr lang="ru-RU" dirty="0"/>
              <a:t>сезонные ограничения (распутица, закрытие переправ), погодные условия;</a:t>
            </a:r>
          </a:p>
          <a:p>
            <a:pPr marL="742950" lvl="1" indent="-285750">
              <a:buFont typeface="Arial" panose="020B0604020202020204" pitchFamily="34" charset="0"/>
              <a:buChar char="•"/>
            </a:pPr>
            <a:r>
              <a:rPr lang="ru-RU" dirty="0"/>
              <a:t>режим труда и отдыха водителя (согласно Приказу Минтранса РФ № 440</a:t>
            </a:r>
            <a:r>
              <a:rPr lang="ru-RU" dirty="0" smtClean="0"/>
              <a:t>).</a:t>
            </a:r>
          </a:p>
          <a:p>
            <a:pPr marL="742950" lvl="1" indent="-285750">
              <a:buFont typeface="Arial" panose="020B0604020202020204" pitchFamily="34" charset="0"/>
              <a:buChar char="•"/>
            </a:pPr>
            <a:endParaRPr lang="ru-RU" dirty="0"/>
          </a:p>
          <a:p>
            <a:r>
              <a:rPr lang="ru-RU" b="1" dirty="0"/>
              <a:t>Информирование о задержке</a:t>
            </a:r>
            <a:r>
              <a:rPr lang="ru-RU" dirty="0"/>
              <a:t>. Перевозчик обязан уведомить грузоотправителя и грузополучателя о задержке доставки (п. 65 Правил № 2200). Отсутствие уведомления не отменяет обязанности доставить груз в срок, но может служить основанием для претензий</a:t>
            </a:r>
            <a:r>
              <a:rPr lang="ru-RU" dirty="0" smtClean="0"/>
              <a:t>.</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153728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46847" y="836712"/>
            <a:ext cx="8424936" cy="4524315"/>
          </a:xfrm>
          <a:prstGeom prst="rect">
            <a:avLst/>
          </a:prstGeom>
        </p:spPr>
        <p:txBody>
          <a:bodyPr wrap="square">
            <a:spAutoFit/>
          </a:bodyPr>
          <a:lstStyle/>
          <a:p>
            <a:endParaRPr lang="ru-RU" dirty="0"/>
          </a:p>
          <a:p>
            <a:r>
              <a:rPr lang="ru-RU" b="1" dirty="0"/>
              <a:t>Последствия нарушения срока</a:t>
            </a:r>
            <a:r>
              <a:rPr lang="ru-RU" dirty="0"/>
              <a:t>:</a:t>
            </a:r>
          </a:p>
          <a:p>
            <a:pPr marL="742950" lvl="1" indent="-285750">
              <a:buFont typeface="Arial" panose="020B0604020202020204" pitchFamily="34" charset="0"/>
              <a:buChar char="•"/>
            </a:pPr>
            <a:r>
              <a:rPr lang="ru-RU" dirty="0"/>
              <a:t>грузополучатель вправе требовать </a:t>
            </a:r>
            <a:r>
              <a:rPr lang="ru-RU" b="1" dirty="0"/>
              <a:t>возмещения убытков</a:t>
            </a:r>
            <a:r>
              <a:rPr lang="ru-RU" dirty="0"/>
              <a:t> (ст. 393 ГК РФ);</a:t>
            </a:r>
          </a:p>
          <a:p>
            <a:pPr marL="742950" lvl="1" indent="-285750">
              <a:buFont typeface="Arial" panose="020B0604020202020204" pitchFamily="34" charset="0"/>
              <a:buChar char="•"/>
            </a:pPr>
            <a:r>
              <a:rPr lang="ru-RU" dirty="0"/>
              <a:t>при длительной задержке — считать груз </a:t>
            </a:r>
            <a:r>
              <a:rPr lang="ru-RU" b="1" dirty="0"/>
              <a:t>утраченным</a:t>
            </a:r>
            <a:r>
              <a:rPr lang="ru-RU" dirty="0"/>
              <a:t> и требовать компенсации (ст. 14 № 259‑ФЗ):</a:t>
            </a:r>
          </a:p>
          <a:p>
            <a:pPr marL="1200150" lvl="2" indent="-285750">
              <a:buFont typeface="Arial" panose="020B0604020202020204" pitchFamily="34" charset="0"/>
              <a:buChar char="•"/>
            </a:pPr>
            <a:r>
              <a:rPr lang="ru-RU" dirty="0"/>
              <a:t>через </a:t>
            </a:r>
            <a:r>
              <a:rPr lang="ru-RU" b="1" dirty="0"/>
              <a:t>10 календарных дней</a:t>
            </a:r>
            <a:r>
              <a:rPr lang="ru-RU" dirty="0"/>
              <a:t> — для городского/пригородного сообщения;</a:t>
            </a:r>
          </a:p>
          <a:p>
            <a:pPr marL="1200150" lvl="2" indent="-285750">
              <a:buFont typeface="Arial" panose="020B0604020202020204" pitchFamily="34" charset="0"/>
              <a:buChar char="•"/>
            </a:pPr>
            <a:r>
              <a:rPr lang="ru-RU" dirty="0"/>
              <a:t>через </a:t>
            </a:r>
            <a:r>
              <a:rPr lang="ru-RU" b="1" dirty="0"/>
              <a:t>30 календарных дней</a:t>
            </a:r>
            <a:r>
              <a:rPr lang="ru-RU" dirty="0"/>
              <a:t> — для междугородного/международного сообщения</a:t>
            </a:r>
            <a:r>
              <a:rPr lang="ru-RU" dirty="0" smtClean="0"/>
              <a:t>.</a:t>
            </a:r>
          </a:p>
          <a:p>
            <a:pPr lvl="2"/>
            <a:endParaRPr lang="ru-RU" dirty="0"/>
          </a:p>
          <a:p>
            <a:r>
              <a:rPr lang="ru-RU" b="1" dirty="0"/>
              <a:t>Документальное подтверждение</a:t>
            </a:r>
            <a:r>
              <a:rPr lang="ru-RU" dirty="0"/>
              <a:t>. Сроки и их соблюдение фиксируются:</a:t>
            </a:r>
          </a:p>
          <a:p>
            <a:pPr marL="742950" lvl="1" indent="-285750">
              <a:buFont typeface="Arial" panose="020B0604020202020204" pitchFamily="34" charset="0"/>
              <a:buChar char="•"/>
            </a:pPr>
            <a:r>
              <a:rPr lang="ru-RU" dirty="0"/>
              <a:t>в транспортной накладной (дата/время погрузки и выдачи);</a:t>
            </a:r>
          </a:p>
          <a:p>
            <a:pPr marL="742950" lvl="1" indent="-285750">
              <a:buFont typeface="Arial" panose="020B0604020202020204" pitchFamily="34" charset="0"/>
              <a:buChar char="•"/>
            </a:pPr>
            <a:r>
              <a:rPr lang="ru-RU" dirty="0"/>
              <a:t>в путевых листах;</a:t>
            </a:r>
          </a:p>
          <a:p>
            <a:pPr marL="742950" lvl="1" indent="-285750">
              <a:buFont typeface="Arial" panose="020B0604020202020204" pitchFamily="34" charset="0"/>
              <a:buChar char="•"/>
            </a:pPr>
            <a:r>
              <a:rPr lang="ru-RU" dirty="0"/>
              <a:t>в актах о задержке (если составлялись).</a:t>
            </a:r>
          </a:p>
          <a:p>
            <a:pPr algn="ctr"/>
            <a:endParaRPr lang="ru-RU" b="1" dirty="0"/>
          </a:p>
          <a:p>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660301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99150" y="798959"/>
            <a:ext cx="8424936" cy="5078313"/>
          </a:xfrm>
          <a:prstGeom prst="rect">
            <a:avLst/>
          </a:prstGeom>
        </p:spPr>
        <p:txBody>
          <a:bodyPr wrap="square">
            <a:spAutoFit/>
          </a:bodyPr>
          <a:lstStyle/>
          <a:p>
            <a:pPr algn="ctr"/>
            <a:r>
              <a:rPr lang="ru-RU" b="1" dirty="0"/>
              <a:t>Действия перевозчика при отказе грузополучателя принять груз</a:t>
            </a:r>
          </a:p>
          <a:p>
            <a:pPr algn="ctr"/>
            <a:endParaRPr lang="ru-RU" b="1" dirty="0"/>
          </a:p>
          <a:p>
            <a:r>
              <a:rPr lang="ru-RU" b="1" dirty="0"/>
              <a:t>Фиксация факта отказа</a:t>
            </a:r>
            <a:endParaRPr lang="ru-RU" dirty="0"/>
          </a:p>
          <a:p>
            <a:pPr lvl="1"/>
            <a:r>
              <a:rPr lang="ru-RU" dirty="0"/>
              <a:t>Водитель информирует перевозчика (по телефону, электронной почте и т. д.) о дате, времени и причинах отказа грузополучателя с указанием:</a:t>
            </a:r>
          </a:p>
          <a:p>
            <a:pPr marL="1200150" lvl="2" indent="-285750">
              <a:buFont typeface="Arial" panose="020B0604020202020204" pitchFamily="34" charset="0"/>
              <a:buChar char="•"/>
            </a:pPr>
            <a:r>
              <a:rPr lang="ru-RU" dirty="0"/>
              <a:t>реквизитов транспортной накладной;</a:t>
            </a:r>
          </a:p>
          <a:p>
            <a:pPr marL="1200150" lvl="2" indent="-285750">
              <a:buFont typeface="Arial" panose="020B0604020202020204" pitchFamily="34" charset="0"/>
              <a:buChar char="•"/>
            </a:pPr>
            <a:r>
              <a:rPr lang="ru-RU" dirty="0"/>
              <a:t>состояния груза, тары, упаковки, маркировки и опломбирования;</a:t>
            </a:r>
          </a:p>
          <a:p>
            <a:pPr marL="1200150" lvl="2" indent="-285750">
              <a:buFont typeface="Arial" panose="020B0604020202020204" pitchFamily="34" charset="0"/>
              <a:buChar char="•"/>
            </a:pPr>
            <a:r>
              <a:rPr lang="ru-RU" dirty="0"/>
              <a:t>массы груза и количества грузовых мест.</a:t>
            </a:r>
          </a:p>
          <a:p>
            <a:pPr lvl="1"/>
            <a:r>
              <a:rPr lang="ru-RU" dirty="0"/>
              <a:t>В транспортной накладной (бумажной или электронной) грузополучатель указывает причины отказа. Перевозчик (водитель) вносит свои замечания и оговорки о состоянии груза и времени прибытия.</a:t>
            </a:r>
          </a:p>
          <a:p>
            <a:r>
              <a:rPr lang="ru-RU" b="1" dirty="0"/>
              <a:t>Уведомление грузоотправителя</a:t>
            </a:r>
            <a:endParaRPr lang="ru-RU" dirty="0"/>
          </a:p>
          <a:p>
            <a:pPr lvl="1"/>
            <a:r>
              <a:rPr lang="ru-RU" dirty="0"/>
              <a:t>Перевозчик письменно или </a:t>
            </a:r>
            <a:r>
              <a:rPr lang="ru-RU" dirty="0" err="1"/>
              <a:t>электронно</a:t>
            </a:r>
            <a:r>
              <a:rPr lang="ru-RU" dirty="0"/>
              <a:t> уведомляет грузоотправителя об отказе и его причинах, запрашивает указания о дальнейших действиях (переадресовке груза).</a:t>
            </a:r>
          </a:p>
          <a:p>
            <a:pPr lvl="1"/>
            <a:r>
              <a:rPr lang="ru-RU" dirty="0"/>
              <a:t>При электронных перевозочных документах грузополучатель направляет уведомление об отказе в электронной форме грузоотправителю и перевозчику (п. 69 Правил № 2200</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3001950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74099" y="1052736"/>
            <a:ext cx="8424936" cy="4524315"/>
          </a:xfrm>
          <a:prstGeom prst="rect">
            <a:avLst/>
          </a:prstGeom>
        </p:spPr>
        <p:txBody>
          <a:bodyPr wrap="square">
            <a:spAutoFit/>
          </a:bodyPr>
          <a:lstStyle/>
          <a:p>
            <a:r>
              <a:rPr lang="ru-RU" b="1" dirty="0" smtClean="0"/>
              <a:t>Переадресовка</a:t>
            </a:r>
            <a:r>
              <a:rPr lang="ru-RU" b="1" dirty="0"/>
              <a:t> груза</a:t>
            </a:r>
            <a:r>
              <a:rPr lang="ru-RU" dirty="0"/>
              <a:t> (если получено указание от грузоотправителя)</a:t>
            </a:r>
          </a:p>
          <a:p>
            <a:pPr lvl="1"/>
            <a:r>
              <a:rPr lang="ru-RU" dirty="0"/>
              <a:t>Груз доставляется по новому адресу, указанному грузоотправителем.</a:t>
            </a:r>
          </a:p>
          <a:p>
            <a:pPr lvl="1"/>
            <a:r>
              <a:rPr lang="ru-RU" dirty="0"/>
              <a:t>Расходы на перевозку при переадресовке возмещаются за счёт грузоотправителя (п. 67 Правил № 2200).</a:t>
            </a:r>
          </a:p>
          <a:p>
            <a:pPr lvl="1"/>
            <a:r>
              <a:rPr lang="ru-RU" dirty="0"/>
              <a:t>Порядок переадресовки:</a:t>
            </a:r>
          </a:p>
          <a:p>
            <a:pPr marL="1200150" lvl="2" indent="-285750">
              <a:buFont typeface="Arial" panose="020B0604020202020204" pitchFamily="34" charset="0"/>
              <a:buChar char="•"/>
            </a:pPr>
            <a:r>
              <a:rPr lang="ru-RU" dirty="0"/>
              <a:t>при бумажной накладной — перевозчик информирует водителя о переадресовке после получения указания от грузоотправителя;</a:t>
            </a:r>
          </a:p>
          <a:p>
            <a:pPr marL="1200150" lvl="2" indent="-285750">
              <a:buFont typeface="Arial" panose="020B0604020202020204" pitchFamily="34" charset="0"/>
              <a:buChar char="•"/>
            </a:pPr>
            <a:r>
              <a:rPr lang="ru-RU" dirty="0"/>
              <a:t>при электронной накладной — перевозчик самостоятельно информирует водителя.</a:t>
            </a:r>
          </a:p>
          <a:p>
            <a:r>
              <a:rPr lang="ru-RU" b="1" dirty="0"/>
              <a:t>Возврат груза грузоотправителю</a:t>
            </a:r>
            <a:r>
              <a:rPr lang="ru-RU" dirty="0"/>
              <a:t> (если переадресовка невозможна или не получена в течение 2 часов)</a:t>
            </a:r>
          </a:p>
          <a:p>
            <a:pPr lvl="1"/>
            <a:r>
              <a:rPr lang="ru-RU" dirty="0"/>
              <a:t>Если грузоотправитель не предоставил указания о переадресовке в течение </a:t>
            </a:r>
            <a:r>
              <a:rPr lang="ru-RU" b="1" dirty="0"/>
              <a:t>2 часов</a:t>
            </a:r>
            <a:r>
              <a:rPr lang="ru-RU" dirty="0"/>
              <a:t> с момента уведомления, перевозчик уведомляет его о возврате груза и даёт указание водителю вернуть груз отправителю.</a:t>
            </a:r>
          </a:p>
          <a:p>
            <a:pPr lvl="1"/>
            <a:r>
              <a:rPr lang="ru-RU" dirty="0"/>
              <a:t>Расходы на возврат груза возмещаются за счёт грузоотправителя</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059812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378865" y="1268760"/>
            <a:ext cx="8424936" cy="3970318"/>
          </a:xfrm>
          <a:prstGeom prst="rect">
            <a:avLst/>
          </a:prstGeom>
        </p:spPr>
        <p:txBody>
          <a:bodyPr wrap="square">
            <a:spAutoFit/>
          </a:bodyPr>
          <a:lstStyle/>
          <a:p>
            <a:r>
              <a:rPr lang="ru-RU" b="1" dirty="0" smtClean="0"/>
              <a:t>Реализация</a:t>
            </a:r>
            <a:r>
              <a:rPr lang="ru-RU" b="1" dirty="0"/>
              <a:t> скоропортящегося груза</a:t>
            </a:r>
            <a:r>
              <a:rPr lang="ru-RU" dirty="0"/>
              <a:t> (особый случай)</a:t>
            </a:r>
          </a:p>
          <a:p>
            <a:pPr lvl="1"/>
            <a:r>
              <a:rPr lang="ru-RU" dirty="0"/>
              <a:t>Применяется, если:</a:t>
            </a:r>
          </a:p>
          <a:p>
            <a:pPr marL="1200150" lvl="2" indent="-285750">
              <a:buFont typeface="Arial" panose="020B0604020202020204" pitchFamily="34" charset="0"/>
              <a:buChar char="•"/>
            </a:pPr>
            <a:r>
              <a:rPr lang="ru-RU" dirty="0"/>
              <a:t>груз скоропортящийся;</a:t>
            </a:r>
          </a:p>
          <a:p>
            <a:pPr marL="1200150" lvl="2" indent="-285750">
              <a:buFont typeface="Arial" panose="020B0604020202020204" pitchFamily="34" charset="0"/>
              <a:buChar char="•"/>
            </a:pPr>
            <a:r>
              <a:rPr lang="ru-RU" dirty="0"/>
              <a:t>доставка в междугородном сообщении;</a:t>
            </a:r>
          </a:p>
          <a:p>
            <a:pPr marL="1200150" lvl="2" indent="-285750">
              <a:buFont typeface="Arial" panose="020B0604020202020204" pitchFamily="34" charset="0"/>
              <a:buChar char="•"/>
            </a:pPr>
            <a:r>
              <a:rPr lang="ru-RU" dirty="0"/>
              <a:t>грузоотправитель в течение </a:t>
            </a:r>
            <a:r>
              <a:rPr lang="ru-RU" b="1" dirty="0"/>
              <a:t>4 суток</a:t>
            </a:r>
            <a:r>
              <a:rPr lang="ru-RU" dirty="0"/>
              <a:t> после запроса не дал указаний о переадресовке или возврате.</a:t>
            </a:r>
          </a:p>
          <a:p>
            <a:pPr lvl="1"/>
            <a:r>
              <a:rPr lang="ru-RU" dirty="0"/>
              <a:t>Порядок реализации:</a:t>
            </a:r>
          </a:p>
          <a:p>
            <a:pPr marL="1200150" lvl="2" indent="-285750">
              <a:buFont typeface="Arial" panose="020B0604020202020204" pitchFamily="34" charset="0"/>
              <a:buChar char="•"/>
            </a:pPr>
            <a:r>
              <a:rPr lang="ru-RU" dirty="0"/>
              <a:t>по договору купли‑продажи исходя из подтверждённой цены груза или экспертной оценки;</a:t>
            </a:r>
          </a:p>
          <a:p>
            <a:pPr marL="1200150" lvl="2" indent="-285750">
              <a:buFont typeface="Arial" panose="020B0604020202020204" pitchFamily="34" charset="0"/>
              <a:buChar char="•"/>
            </a:pPr>
            <a:r>
              <a:rPr lang="ru-RU" dirty="0"/>
              <a:t>средства, вырученные за груз, за вычетом:</a:t>
            </a:r>
          </a:p>
          <a:p>
            <a:pPr marL="1657350" lvl="3" indent="-285750">
              <a:buFont typeface="Arial" panose="020B0604020202020204" pitchFamily="34" charset="0"/>
              <a:buChar char="•"/>
            </a:pPr>
            <a:r>
              <a:rPr lang="ru-RU" dirty="0"/>
              <a:t>платежей за перевозку;</a:t>
            </a:r>
          </a:p>
          <a:p>
            <a:pPr marL="1657350" lvl="3" indent="-285750">
              <a:buFont typeface="Arial" panose="020B0604020202020204" pitchFamily="34" charset="0"/>
              <a:buChar char="•"/>
            </a:pPr>
            <a:r>
              <a:rPr lang="ru-RU" dirty="0"/>
              <a:t>затрат на реализацию — перечисляются:</a:t>
            </a:r>
          </a:p>
          <a:p>
            <a:pPr marL="2114550" lvl="4" indent="-285750">
              <a:buFont typeface="Arial" panose="020B0604020202020204" pitchFamily="34" charset="0"/>
              <a:buChar char="•"/>
            </a:pPr>
            <a:r>
              <a:rPr lang="ru-RU" dirty="0"/>
              <a:t>грузополучателю, если он оплатил стоимость груза;</a:t>
            </a:r>
          </a:p>
          <a:p>
            <a:pPr marL="2114550" lvl="4" indent="-285750">
              <a:buFont typeface="Arial" panose="020B0604020202020204" pitchFamily="34" charset="0"/>
              <a:buChar char="•"/>
            </a:pPr>
            <a:r>
              <a:rPr lang="ru-RU" dirty="0"/>
              <a:t>грузоотправителю во всех остальных случаях</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577901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46847" y="836712"/>
            <a:ext cx="8424936" cy="4247317"/>
          </a:xfrm>
          <a:prstGeom prst="rect">
            <a:avLst/>
          </a:prstGeom>
        </p:spPr>
        <p:txBody>
          <a:bodyPr wrap="square">
            <a:spAutoFit/>
          </a:bodyPr>
          <a:lstStyle/>
          <a:p>
            <a:r>
              <a:rPr lang="ru-RU" b="1" dirty="0" smtClean="0"/>
              <a:t>Документальное</a:t>
            </a:r>
            <a:r>
              <a:rPr lang="ru-RU" b="1" dirty="0"/>
              <a:t> оформление</a:t>
            </a:r>
            <a:endParaRPr lang="ru-RU" dirty="0"/>
          </a:p>
          <a:p>
            <a:pPr lvl="1"/>
            <a:r>
              <a:rPr lang="ru-RU" dirty="0"/>
              <a:t>Внесение в транспортную накладную:</a:t>
            </a:r>
          </a:p>
          <a:p>
            <a:pPr marL="1200150" lvl="2" indent="-285750">
              <a:buFont typeface="Arial" panose="020B0604020202020204" pitchFamily="34" charset="0"/>
              <a:buChar char="•"/>
            </a:pPr>
            <a:r>
              <a:rPr lang="ru-RU" dirty="0"/>
              <a:t>даты и времени подачи ТС под выгрузку;</a:t>
            </a:r>
          </a:p>
          <a:p>
            <a:pPr marL="1200150" lvl="2" indent="-285750">
              <a:buFont typeface="Arial" panose="020B0604020202020204" pitchFamily="34" charset="0"/>
              <a:buChar char="•"/>
            </a:pPr>
            <a:r>
              <a:rPr lang="ru-RU" dirty="0"/>
              <a:t>состояния груза, упаковки, маркировки, пломб;</a:t>
            </a:r>
          </a:p>
          <a:p>
            <a:pPr marL="1200150" lvl="2" indent="-285750">
              <a:buFont typeface="Arial" panose="020B0604020202020204" pitchFamily="34" charset="0"/>
              <a:buChar char="•"/>
            </a:pPr>
            <a:r>
              <a:rPr lang="ru-RU" dirty="0"/>
              <a:t>массы и количества мест;</a:t>
            </a:r>
          </a:p>
          <a:p>
            <a:pPr marL="1200150" lvl="2" indent="-285750">
              <a:buFont typeface="Arial" panose="020B0604020202020204" pitchFamily="34" charset="0"/>
              <a:buChar char="•"/>
            </a:pPr>
            <a:r>
              <a:rPr lang="ru-RU" dirty="0"/>
              <a:t>причин отказа грузополучателя.</a:t>
            </a:r>
          </a:p>
          <a:p>
            <a:pPr lvl="1"/>
            <a:r>
              <a:rPr lang="ru-RU" dirty="0"/>
              <a:t>Составление акта о неисполнении обязательств грузополучателем (при необходимости).</a:t>
            </a:r>
          </a:p>
          <a:p>
            <a:r>
              <a:rPr lang="ru-RU" b="1" dirty="0"/>
              <a:t>Взыскание убытков</a:t>
            </a:r>
            <a:endParaRPr lang="ru-RU" dirty="0"/>
          </a:p>
          <a:p>
            <a:pPr lvl="1"/>
            <a:r>
              <a:rPr lang="ru-RU" dirty="0"/>
              <a:t>Перевозчик вправе требовать возмещения расходов на:</a:t>
            </a:r>
          </a:p>
          <a:p>
            <a:pPr marL="1200150" lvl="2" indent="-285750">
              <a:buFont typeface="Arial" panose="020B0604020202020204" pitchFamily="34" charset="0"/>
              <a:buChar char="•"/>
            </a:pPr>
            <a:r>
              <a:rPr lang="ru-RU" dirty="0"/>
              <a:t>переадресовку;</a:t>
            </a:r>
          </a:p>
          <a:p>
            <a:pPr marL="1200150" lvl="2" indent="-285750">
              <a:buFont typeface="Arial" panose="020B0604020202020204" pitchFamily="34" charset="0"/>
              <a:buChar char="•"/>
            </a:pPr>
            <a:r>
              <a:rPr lang="ru-RU" dirty="0"/>
              <a:t>возврат груза;</a:t>
            </a:r>
          </a:p>
          <a:p>
            <a:pPr marL="1200150" lvl="2" indent="-285750">
              <a:buFont typeface="Arial" panose="020B0604020202020204" pitchFamily="34" charset="0"/>
              <a:buChar char="•"/>
            </a:pPr>
            <a:r>
              <a:rPr lang="ru-RU" dirty="0"/>
              <a:t>хранение (если применимо);</a:t>
            </a:r>
          </a:p>
          <a:p>
            <a:pPr marL="1200150" lvl="2" indent="-285750">
              <a:buFont typeface="Arial" panose="020B0604020202020204" pitchFamily="34" charset="0"/>
              <a:buChar char="•"/>
            </a:pPr>
            <a:r>
              <a:rPr lang="ru-RU" dirty="0"/>
              <a:t>реализацию (для скоропортящихся грузов).</a:t>
            </a:r>
          </a:p>
          <a:p>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134673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46847" y="836712"/>
            <a:ext cx="8424936" cy="12557284"/>
          </a:xfrm>
          <a:prstGeom prst="rect">
            <a:avLst/>
          </a:prstGeom>
        </p:spPr>
        <p:txBody>
          <a:bodyPr wrap="square">
            <a:spAutoFit/>
          </a:bodyPr>
          <a:lstStyle/>
          <a:p>
            <a:r>
              <a:rPr lang="ru-RU" b="1" dirty="0"/>
              <a:t>Основные критерии </a:t>
            </a:r>
            <a:r>
              <a:rPr lang="ru-RU" b="1" dirty="0" smtClean="0"/>
              <a:t>пригодности ТС к перевозке груза</a:t>
            </a:r>
          </a:p>
          <a:p>
            <a:endParaRPr lang="ru-RU" b="1" dirty="0"/>
          </a:p>
          <a:p>
            <a:r>
              <a:rPr lang="ru-RU" dirty="0"/>
              <a:t>Транспортное средство или контейнер признаётся пригодным для перевозки груза, если оно соответствует:</a:t>
            </a:r>
          </a:p>
          <a:p>
            <a:r>
              <a:rPr lang="ru-RU" b="1" dirty="0"/>
              <a:t>Назначению</a:t>
            </a:r>
            <a:r>
              <a:rPr lang="ru-RU" dirty="0"/>
              <a:t>, установленному договором перевозки груза (договором фрахтования). Например:</a:t>
            </a:r>
          </a:p>
          <a:p>
            <a:pPr lvl="1"/>
            <a:r>
              <a:rPr lang="ru-RU" dirty="0"/>
              <a:t>рефрижератор — для скоропортящихся продуктов;</a:t>
            </a:r>
          </a:p>
          <a:p>
            <a:pPr lvl="1"/>
            <a:r>
              <a:rPr lang="ru-RU" dirty="0"/>
              <a:t>цистерна — для наливных грузов;</a:t>
            </a:r>
          </a:p>
          <a:p>
            <a:pPr lvl="1"/>
            <a:r>
              <a:rPr lang="ru-RU" dirty="0" err="1"/>
              <a:t>тентованный</a:t>
            </a:r>
            <a:r>
              <a:rPr lang="ru-RU" dirty="0"/>
              <a:t> фургон — для грузов, требующих защиты от осадков и пыли;</a:t>
            </a:r>
          </a:p>
          <a:p>
            <a:pPr lvl="1"/>
            <a:r>
              <a:rPr lang="ru-RU" dirty="0"/>
              <a:t>открытый бортовой автомобиль — для крупногабаритных строительных материалов.</a:t>
            </a:r>
          </a:p>
          <a:p>
            <a:r>
              <a:rPr lang="ru-RU" b="1" dirty="0"/>
              <a:t>Типу</a:t>
            </a:r>
            <a:r>
              <a:rPr lang="ru-RU" dirty="0"/>
              <a:t>, предусмотренному для данного вида груза. Учитываются:</a:t>
            </a:r>
          </a:p>
          <a:p>
            <a:pPr lvl="1"/>
            <a:r>
              <a:rPr lang="ru-RU" dirty="0"/>
              <a:t>конструкция кузова (фургон, цистерна, платформа, самосвал и т. д.);</a:t>
            </a:r>
          </a:p>
          <a:p>
            <a:pPr lvl="1"/>
            <a:r>
              <a:rPr lang="ru-RU" dirty="0"/>
              <a:t>особенности крепления груза (наличие креплений для паллет, распорных штанг и т. п.);</a:t>
            </a:r>
          </a:p>
          <a:p>
            <a:pPr lvl="1"/>
            <a:r>
              <a:rPr lang="ru-RU" dirty="0"/>
              <a:t>возможность обеспечения специальных условий (вентиляция, температурный режим).</a:t>
            </a:r>
          </a:p>
          <a:p>
            <a:r>
              <a:rPr lang="ru-RU" b="1" dirty="0"/>
              <a:t>Грузоподъёмности</a:t>
            </a:r>
            <a:r>
              <a:rPr lang="ru-RU" dirty="0"/>
              <a:t>, указанной в договоре. Масса груза не должна превышать:</a:t>
            </a:r>
          </a:p>
          <a:p>
            <a:pPr lvl="1"/>
            <a:r>
              <a:rPr lang="ru-RU" dirty="0"/>
              <a:t>допустимую массу ТС (приложение № 2 к Правилам № 2200);</a:t>
            </a:r>
          </a:p>
          <a:p>
            <a:pPr lvl="1"/>
            <a:r>
              <a:rPr lang="ru-RU" dirty="0"/>
              <a:t>допустимую нагрузку на ось (приложение № 3 к Правилам № 2200).</a:t>
            </a:r>
          </a:p>
          <a:p>
            <a:r>
              <a:rPr lang="ru-RU" b="1" dirty="0"/>
              <a:t>Оснащению соответствующим оборудованием</a:t>
            </a:r>
            <a:r>
              <a:rPr lang="ru-RU" dirty="0"/>
              <a:t>, если это требуется для груза:</a:t>
            </a:r>
          </a:p>
          <a:p>
            <a:pPr lvl="1"/>
            <a:r>
              <a:rPr lang="ru-RU" dirty="0"/>
              <a:t>холодильная установка (рефрижератор) — для замороженных продуктов, фармацевтики;</a:t>
            </a:r>
          </a:p>
          <a:p>
            <a:pPr lvl="1"/>
            <a:r>
              <a:rPr lang="ru-RU" dirty="0"/>
              <a:t>система контроля температуры и влажности — для цветов, фруктов;</a:t>
            </a:r>
          </a:p>
          <a:p>
            <a:pPr lvl="1"/>
            <a:r>
              <a:rPr lang="ru-RU" dirty="0"/>
              <a:t>запорно‑пломбировочные устройства — для ценных грузов;</a:t>
            </a:r>
          </a:p>
          <a:p>
            <a:pPr lvl="1"/>
            <a:r>
              <a:rPr lang="ru-RU" dirty="0"/>
              <a:t>средства крепления (ремни, цепи, упоры) — для тяжёлых или неустойчивых грузов;</a:t>
            </a:r>
          </a:p>
          <a:p>
            <a:pPr lvl="1"/>
            <a:r>
              <a:rPr lang="ru-RU" dirty="0"/>
              <a:t>герметизация — для сыпучих, наливных, опасных грузов.</a:t>
            </a:r>
          </a:p>
          <a:p>
            <a:r>
              <a:rPr lang="ru-RU" b="1" dirty="0"/>
              <a:t>Техническому состоянию</a:t>
            </a:r>
            <a:r>
              <a:rPr lang="ru-RU" dirty="0"/>
              <a:t> — ТС и контейнер должны быть:</a:t>
            </a:r>
          </a:p>
          <a:p>
            <a:pPr lvl="1"/>
            <a:r>
              <a:rPr lang="ru-RU" dirty="0"/>
              <a:t>исправны (без повреждений кузова, рамы, ходовой части);</a:t>
            </a:r>
          </a:p>
          <a:p>
            <a:pPr lvl="1"/>
            <a:r>
              <a:rPr lang="ru-RU" dirty="0"/>
              <a:t>очищены от остатков предыдущего груза (особенно важно для пищевых и опасных грузов);</a:t>
            </a:r>
          </a:p>
          <a:p>
            <a:pPr lvl="1"/>
            <a:r>
              <a:rPr lang="ru-RU" dirty="0"/>
              <a:t>продезинфицированы (если требуется по нормативу для данного типа груза);</a:t>
            </a:r>
          </a:p>
          <a:p>
            <a:pPr lvl="1"/>
            <a:r>
              <a:rPr lang="ru-RU" dirty="0"/>
              <a:t>соответствовать санитарным и экологическим нормам.</a:t>
            </a:r>
          </a:p>
          <a:p>
            <a:r>
              <a:rPr lang="ru-RU" b="1" dirty="0"/>
              <a:t>Санитарно‑гигиеническим и противопожарным нормам</a:t>
            </a:r>
            <a:r>
              <a:rPr lang="ru-RU" dirty="0"/>
              <a:t> (для отдельных категорий грузов):</a:t>
            </a:r>
          </a:p>
          <a:p>
            <a:pPr lvl="1"/>
            <a:r>
              <a:rPr lang="ru-RU" dirty="0"/>
              <a:t>пищевые продукты — требования СанПиН;</a:t>
            </a:r>
          </a:p>
          <a:p>
            <a:pPr lvl="1"/>
            <a:r>
              <a:rPr lang="ru-RU" dirty="0"/>
              <a:t>опасные грузы — соответствие требованиям ДОПОГ;</a:t>
            </a:r>
          </a:p>
          <a:p>
            <a:pPr lvl="1"/>
            <a:r>
              <a:rPr lang="ru-RU" dirty="0"/>
              <a:t>животные — наличие вентиляции, поилок, подстилки.</a:t>
            </a:r>
          </a:p>
          <a:p>
            <a:r>
              <a:rPr lang="ru-RU" b="1" dirty="0"/>
              <a:t>Габаритным параметрам</a:t>
            </a:r>
            <a:r>
              <a:rPr lang="ru-RU" dirty="0"/>
              <a:t>, позволяющим:</a:t>
            </a:r>
          </a:p>
          <a:p>
            <a:pPr lvl="1"/>
            <a:r>
              <a:rPr lang="ru-RU" dirty="0"/>
              <a:t>безопасно разместить груз внутри кузова/контейнера;</a:t>
            </a:r>
          </a:p>
          <a:p>
            <a:pPr lvl="1"/>
            <a:r>
              <a:rPr lang="ru-RU" dirty="0"/>
              <a:t>обеспечить его крепление и устойчивость при движении;</a:t>
            </a:r>
          </a:p>
          <a:p>
            <a:pPr lvl="1"/>
            <a:r>
              <a:rPr lang="ru-RU" dirty="0"/>
              <a:t>не превышать допустимые габариты ТС с грузом (приложение № 1 к Правилам № 2200).</a:t>
            </a:r>
          </a:p>
          <a:p>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5969250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46847" y="836712"/>
            <a:ext cx="8424936" cy="4917244"/>
          </a:xfrm>
          <a:prstGeom prst="rect">
            <a:avLst/>
          </a:prstGeom>
        </p:spPr>
        <p:txBody>
          <a:bodyPr wrap="square">
            <a:spAutoFit/>
          </a:bodyPr>
          <a:lstStyle/>
          <a:p>
            <a:r>
              <a:rPr lang="ru-RU" b="1" dirty="0"/>
              <a:t>Основные критерии </a:t>
            </a:r>
            <a:r>
              <a:rPr lang="ru-RU" b="1" dirty="0" smtClean="0"/>
              <a:t>пригодности ТС к перевозке груза</a:t>
            </a:r>
          </a:p>
          <a:p>
            <a:endParaRPr lang="ru-RU" b="1" dirty="0"/>
          </a:p>
          <a:p>
            <a:pPr marL="12700">
              <a:lnSpc>
                <a:spcPts val="1945"/>
              </a:lnSpc>
              <a:spcBef>
                <a:spcPts val="100"/>
              </a:spcBef>
            </a:pPr>
            <a:r>
              <a:rPr lang="ru-RU" spc="-10" dirty="0">
                <a:cs typeface="Calibri"/>
              </a:rPr>
              <a:t>Пригодными</a:t>
            </a:r>
            <a:r>
              <a:rPr lang="ru-RU" spc="-35" dirty="0">
                <a:cs typeface="Calibri"/>
              </a:rPr>
              <a:t> </a:t>
            </a:r>
            <a:r>
              <a:rPr lang="ru-RU" dirty="0">
                <a:cs typeface="Calibri"/>
              </a:rPr>
              <a:t>для</a:t>
            </a:r>
            <a:r>
              <a:rPr lang="ru-RU" spc="-25" dirty="0">
                <a:cs typeface="Calibri"/>
              </a:rPr>
              <a:t> </a:t>
            </a:r>
            <a:r>
              <a:rPr lang="ru-RU" dirty="0">
                <a:cs typeface="Calibri"/>
              </a:rPr>
              <a:t>перевозки</a:t>
            </a:r>
            <a:r>
              <a:rPr lang="ru-RU" spc="-50" dirty="0">
                <a:cs typeface="Calibri"/>
              </a:rPr>
              <a:t> </a:t>
            </a:r>
            <a:r>
              <a:rPr lang="ru-RU" dirty="0">
                <a:cs typeface="Calibri"/>
              </a:rPr>
              <a:t>груза</a:t>
            </a:r>
            <a:r>
              <a:rPr lang="ru-RU" spc="-75" dirty="0">
                <a:cs typeface="Calibri"/>
              </a:rPr>
              <a:t> </a:t>
            </a:r>
            <a:r>
              <a:rPr lang="ru-RU" dirty="0">
                <a:cs typeface="Calibri"/>
              </a:rPr>
              <a:t>признаются</a:t>
            </a:r>
            <a:r>
              <a:rPr lang="ru-RU" spc="-45" dirty="0">
                <a:cs typeface="Calibri"/>
              </a:rPr>
              <a:t> </a:t>
            </a:r>
            <a:r>
              <a:rPr lang="ru-RU" dirty="0">
                <a:cs typeface="Calibri"/>
              </a:rPr>
              <a:t>транспортные</a:t>
            </a:r>
            <a:r>
              <a:rPr lang="ru-RU" spc="-55" dirty="0">
                <a:cs typeface="Calibri"/>
              </a:rPr>
              <a:t> </a:t>
            </a:r>
            <a:r>
              <a:rPr lang="ru-RU" dirty="0">
                <a:cs typeface="Calibri"/>
              </a:rPr>
              <a:t>средства</a:t>
            </a:r>
            <a:r>
              <a:rPr lang="ru-RU" spc="-60" dirty="0">
                <a:cs typeface="Calibri"/>
              </a:rPr>
              <a:t> </a:t>
            </a:r>
            <a:r>
              <a:rPr lang="ru-RU" spc="-50" dirty="0">
                <a:cs typeface="Calibri"/>
              </a:rPr>
              <a:t>и</a:t>
            </a:r>
            <a:endParaRPr lang="ru-RU" dirty="0">
              <a:cs typeface="Calibri"/>
            </a:endParaRPr>
          </a:p>
          <a:p>
            <a:pPr marL="12700" marR="5080">
              <a:lnSpc>
                <a:spcPct val="80000"/>
              </a:lnSpc>
              <a:spcBef>
                <a:spcPts val="215"/>
              </a:spcBef>
            </a:pPr>
            <a:r>
              <a:rPr lang="ru-RU" dirty="0">
                <a:cs typeface="Calibri"/>
              </a:rPr>
              <a:t>контейнеры,</a:t>
            </a:r>
            <a:r>
              <a:rPr lang="ru-RU" spc="-65" dirty="0">
                <a:cs typeface="Calibri"/>
              </a:rPr>
              <a:t> </a:t>
            </a:r>
            <a:r>
              <a:rPr lang="ru-RU" spc="-10" dirty="0">
                <a:cs typeface="Calibri"/>
              </a:rPr>
              <a:t>соответствующие</a:t>
            </a:r>
            <a:r>
              <a:rPr lang="ru-RU" spc="-70" dirty="0">
                <a:cs typeface="Calibri"/>
              </a:rPr>
              <a:t> </a:t>
            </a:r>
            <a:r>
              <a:rPr lang="ru-RU" dirty="0">
                <a:cs typeface="Calibri"/>
              </a:rPr>
              <a:t>установленным</a:t>
            </a:r>
            <a:r>
              <a:rPr lang="ru-RU" spc="-35" dirty="0">
                <a:cs typeface="Calibri"/>
              </a:rPr>
              <a:t> </a:t>
            </a:r>
            <a:r>
              <a:rPr lang="ru-RU" dirty="0">
                <a:cs typeface="Calibri"/>
              </a:rPr>
              <a:t>договором</a:t>
            </a:r>
            <a:r>
              <a:rPr lang="ru-RU" spc="-65" dirty="0">
                <a:cs typeface="Calibri"/>
              </a:rPr>
              <a:t> </a:t>
            </a:r>
            <a:r>
              <a:rPr lang="ru-RU" dirty="0">
                <a:cs typeface="Calibri"/>
              </a:rPr>
              <a:t>перевозки</a:t>
            </a:r>
            <a:r>
              <a:rPr lang="ru-RU" spc="-75" dirty="0">
                <a:cs typeface="Calibri"/>
              </a:rPr>
              <a:t> </a:t>
            </a:r>
            <a:r>
              <a:rPr lang="ru-RU" spc="-10" dirty="0">
                <a:cs typeface="Calibri"/>
              </a:rPr>
              <a:t>груза </a:t>
            </a:r>
            <a:r>
              <a:rPr lang="ru-RU" dirty="0">
                <a:cs typeface="Calibri"/>
              </a:rPr>
              <a:t>назначению,</a:t>
            </a:r>
            <a:r>
              <a:rPr lang="ru-RU" spc="-40" dirty="0">
                <a:cs typeface="Calibri"/>
              </a:rPr>
              <a:t> </a:t>
            </a:r>
            <a:r>
              <a:rPr lang="ru-RU" dirty="0">
                <a:cs typeface="Calibri"/>
              </a:rPr>
              <a:t>типу</a:t>
            </a:r>
            <a:r>
              <a:rPr lang="ru-RU" spc="-20" dirty="0">
                <a:cs typeface="Calibri"/>
              </a:rPr>
              <a:t> </a:t>
            </a:r>
            <a:r>
              <a:rPr lang="ru-RU" dirty="0">
                <a:cs typeface="Calibri"/>
              </a:rPr>
              <a:t>и</a:t>
            </a:r>
            <a:r>
              <a:rPr lang="ru-RU" spc="-20" dirty="0">
                <a:cs typeface="Calibri"/>
              </a:rPr>
              <a:t> </a:t>
            </a:r>
            <a:r>
              <a:rPr lang="ru-RU" spc="-10" dirty="0">
                <a:cs typeface="Calibri"/>
              </a:rPr>
              <a:t>грузоподъемности,</a:t>
            </a:r>
            <a:r>
              <a:rPr lang="ru-RU" spc="-30" dirty="0">
                <a:cs typeface="Calibri"/>
              </a:rPr>
              <a:t> </a:t>
            </a:r>
            <a:r>
              <a:rPr lang="ru-RU" dirty="0">
                <a:cs typeface="Calibri"/>
              </a:rPr>
              <a:t>а</a:t>
            </a:r>
            <a:r>
              <a:rPr lang="ru-RU" spc="-40" dirty="0">
                <a:cs typeface="Calibri"/>
              </a:rPr>
              <a:t> </a:t>
            </a:r>
            <a:r>
              <a:rPr lang="ru-RU" dirty="0">
                <a:cs typeface="Calibri"/>
              </a:rPr>
              <a:t>также</a:t>
            </a:r>
            <a:r>
              <a:rPr lang="ru-RU" spc="-30" dirty="0">
                <a:cs typeface="Calibri"/>
              </a:rPr>
              <a:t> </a:t>
            </a:r>
            <a:r>
              <a:rPr lang="ru-RU" dirty="0">
                <a:cs typeface="Calibri"/>
              </a:rPr>
              <a:t>оснащенные</a:t>
            </a:r>
            <a:r>
              <a:rPr lang="ru-RU" spc="-25" dirty="0">
                <a:cs typeface="Calibri"/>
              </a:rPr>
              <a:t> </a:t>
            </a:r>
            <a:r>
              <a:rPr lang="ru-RU" spc="-10" dirty="0">
                <a:cs typeface="Calibri"/>
              </a:rPr>
              <a:t>соответствующим </a:t>
            </a:r>
            <a:r>
              <a:rPr lang="ru-RU" spc="-10" dirty="0" smtClean="0">
                <a:cs typeface="Calibri"/>
              </a:rPr>
              <a:t>оборудованием.</a:t>
            </a:r>
            <a:endParaRPr lang="ru-RU" dirty="0" smtClean="0"/>
          </a:p>
          <a:p>
            <a:r>
              <a:rPr lang="ru-RU" dirty="0" smtClean="0"/>
              <a:t>А именно:</a:t>
            </a:r>
            <a:endParaRPr lang="ru-RU" dirty="0"/>
          </a:p>
          <a:p>
            <a:r>
              <a:rPr lang="ru-RU" b="1" dirty="0"/>
              <a:t>Назначению</a:t>
            </a:r>
            <a:r>
              <a:rPr lang="ru-RU" dirty="0"/>
              <a:t>, установленному договором перевозки груза (договором фрахтования). </a:t>
            </a:r>
            <a:endParaRPr lang="ru-RU" dirty="0" smtClean="0"/>
          </a:p>
          <a:p>
            <a:r>
              <a:rPr lang="ru-RU" b="1" dirty="0" smtClean="0"/>
              <a:t>Типу</a:t>
            </a:r>
            <a:r>
              <a:rPr lang="ru-RU" dirty="0"/>
              <a:t>, предусмотренному для данного вида груза. Учитываются:</a:t>
            </a:r>
          </a:p>
          <a:p>
            <a:pPr marL="742950" lvl="1" indent="-285750">
              <a:buFont typeface="Arial" panose="020B0604020202020204" pitchFamily="34" charset="0"/>
              <a:buChar char="•"/>
            </a:pPr>
            <a:r>
              <a:rPr lang="ru-RU" dirty="0"/>
              <a:t>конструкция кузова (фургон, цистерна, платформа, самосвал и т. д.);</a:t>
            </a:r>
          </a:p>
          <a:p>
            <a:pPr marL="742950" lvl="1" indent="-285750">
              <a:buFont typeface="Arial" panose="020B0604020202020204" pitchFamily="34" charset="0"/>
              <a:buChar char="•"/>
            </a:pPr>
            <a:r>
              <a:rPr lang="ru-RU" dirty="0"/>
              <a:t>особенности крепления груза (наличие креплений для паллет, распорных штанг и т. п.);</a:t>
            </a:r>
          </a:p>
          <a:p>
            <a:pPr marL="742950" lvl="1" indent="-285750">
              <a:buFont typeface="Arial" panose="020B0604020202020204" pitchFamily="34" charset="0"/>
              <a:buChar char="•"/>
            </a:pPr>
            <a:r>
              <a:rPr lang="ru-RU" dirty="0"/>
              <a:t>возможность обеспечения специальных условий (вентиляция, температурный режим).</a:t>
            </a:r>
          </a:p>
          <a:p>
            <a:r>
              <a:rPr lang="ru-RU" b="1" dirty="0"/>
              <a:t>Грузоподъёмности</a:t>
            </a:r>
            <a:r>
              <a:rPr lang="ru-RU" dirty="0"/>
              <a:t>, указанной в договоре. Масса груза не должна превышать:</a:t>
            </a:r>
          </a:p>
          <a:p>
            <a:pPr marL="742950" lvl="1" indent="-285750">
              <a:buFont typeface="Arial" panose="020B0604020202020204" pitchFamily="34" charset="0"/>
              <a:buChar char="•"/>
            </a:pPr>
            <a:r>
              <a:rPr lang="ru-RU" dirty="0"/>
              <a:t>допустимую массу ТС (приложение № 2 к Правилам № 2200);</a:t>
            </a:r>
          </a:p>
          <a:p>
            <a:pPr marL="742950" lvl="1" indent="-285750">
              <a:buFont typeface="Arial" panose="020B0604020202020204" pitchFamily="34" charset="0"/>
              <a:buChar char="•"/>
            </a:pPr>
            <a:r>
              <a:rPr lang="ru-RU" dirty="0"/>
              <a:t>допустимую нагрузку на ось (приложение № 3 к Правилам № 2200</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9561724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251519" y="980728"/>
            <a:ext cx="8424936" cy="4247317"/>
          </a:xfrm>
          <a:prstGeom prst="rect">
            <a:avLst/>
          </a:prstGeom>
        </p:spPr>
        <p:txBody>
          <a:bodyPr wrap="square">
            <a:spAutoFit/>
          </a:bodyPr>
          <a:lstStyle/>
          <a:p>
            <a:r>
              <a:rPr lang="ru-RU" b="1" dirty="0" smtClean="0"/>
              <a:t>Оснащению</a:t>
            </a:r>
            <a:r>
              <a:rPr lang="ru-RU" b="1" dirty="0"/>
              <a:t> соответствующим оборудованием</a:t>
            </a:r>
            <a:r>
              <a:rPr lang="ru-RU" dirty="0"/>
              <a:t>, если это требуется для груза:</a:t>
            </a:r>
          </a:p>
          <a:p>
            <a:pPr marL="742950" lvl="1" indent="-285750">
              <a:buFont typeface="Arial" panose="020B0604020202020204" pitchFamily="34" charset="0"/>
              <a:buChar char="•"/>
            </a:pPr>
            <a:r>
              <a:rPr lang="ru-RU" dirty="0"/>
              <a:t>холодильная установка (рефрижератор) — для замороженных продуктов, фармацевтики;</a:t>
            </a:r>
          </a:p>
          <a:p>
            <a:pPr marL="742950" lvl="1" indent="-285750">
              <a:buFont typeface="Arial" panose="020B0604020202020204" pitchFamily="34" charset="0"/>
              <a:buChar char="•"/>
            </a:pPr>
            <a:r>
              <a:rPr lang="ru-RU" dirty="0"/>
              <a:t>система контроля температуры и влажности — для цветов, фруктов;</a:t>
            </a:r>
          </a:p>
          <a:p>
            <a:pPr marL="742950" lvl="1" indent="-285750">
              <a:buFont typeface="Arial" panose="020B0604020202020204" pitchFamily="34" charset="0"/>
              <a:buChar char="•"/>
            </a:pPr>
            <a:r>
              <a:rPr lang="ru-RU" dirty="0"/>
              <a:t>запорно‑пломбировочные устройства — для ценных грузов;</a:t>
            </a:r>
          </a:p>
          <a:p>
            <a:pPr marL="742950" lvl="1" indent="-285750">
              <a:buFont typeface="Arial" panose="020B0604020202020204" pitchFamily="34" charset="0"/>
              <a:buChar char="•"/>
            </a:pPr>
            <a:r>
              <a:rPr lang="ru-RU" dirty="0"/>
              <a:t>средства крепления (ремни, цепи, упоры) — для тяжёлых или неустойчивых грузов;</a:t>
            </a:r>
          </a:p>
          <a:p>
            <a:pPr marL="742950" lvl="1" indent="-285750">
              <a:buFont typeface="Arial" panose="020B0604020202020204" pitchFamily="34" charset="0"/>
              <a:buChar char="•"/>
            </a:pPr>
            <a:r>
              <a:rPr lang="ru-RU" dirty="0"/>
              <a:t>герметизация — для сыпучих, наливных, опасных грузов.</a:t>
            </a:r>
          </a:p>
          <a:p>
            <a:r>
              <a:rPr lang="ru-RU" b="1" dirty="0"/>
              <a:t>Техническому состоянию</a:t>
            </a:r>
            <a:r>
              <a:rPr lang="ru-RU" dirty="0"/>
              <a:t> — ТС и контейнер должны быть:</a:t>
            </a:r>
          </a:p>
          <a:p>
            <a:pPr marL="742950" lvl="1" indent="-285750">
              <a:buFont typeface="Arial" panose="020B0604020202020204" pitchFamily="34" charset="0"/>
              <a:buChar char="•"/>
            </a:pPr>
            <a:r>
              <a:rPr lang="ru-RU" dirty="0"/>
              <a:t>исправны (без повреждений кузова, рамы, ходовой части);</a:t>
            </a:r>
          </a:p>
          <a:p>
            <a:pPr marL="742950" lvl="1" indent="-285750">
              <a:buFont typeface="Arial" panose="020B0604020202020204" pitchFamily="34" charset="0"/>
              <a:buChar char="•"/>
            </a:pPr>
            <a:r>
              <a:rPr lang="ru-RU" dirty="0"/>
              <a:t>очищены от остатков предыдущего груза (особенно важно для пищевых и опасных грузов);</a:t>
            </a:r>
          </a:p>
          <a:p>
            <a:pPr marL="742950" lvl="1" indent="-285750">
              <a:buFont typeface="Arial" panose="020B0604020202020204" pitchFamily="34" charset="0"/>
              <a:buChar char="•"/>
            </a:pPr>
            <a:r>
              <a:rPr lang="ru-RU" dirty="0"/>
              <a:t>продезинфицированы (если требуется по нормативу для данного типа груза);</a:t>
            </a:r>
          </a:p>
          <a:p>
            <a:pPr marL="742950" lvl="1" indent="-285750">
              <a:buFont typeface="Arial" panose="020B0604020202020204" pitchFamily="34" charset="0"/>
              <a:buChar char="•"/>
            </a:pPr>
            <a:r>
              <a:rPr lang="ru-RU" dirty="0"/>
              <a:t>соответствовать санитарным и экологическим нормам</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761556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smtClean="0">
                <a:solidFill>
                  <a:schemeClr val="accent1"/>
                </a:solidFill>
                <a:latin typeface="+mj-lt"/>
                <a:ea typeface="+mj-ea"/>
                <a:cs typeface="+mj-cs"/>
              </a:rPr>
              <a:t>Постановление</a:t>
            </a:r>
            <a:r>
              <a:rPr lang="ru-RU" sz="2600" u="sng" dirty="0">
                <a:solidFill>
                  <a:schemeClr val="accent1"/>
                </a:solidFill>
                <a:latin typeface="+mj-lt"/>
                <a:ea typeface="+mj-ea"/>
                <a:cs typeface="+mj-cs"/>
              </a:rPr>
              <a:t> Правительства РФ от 21.12.2020 № </a:t>
            </a:r>
            <a:r>
              <a:rPr lang="ru-RU" sz="2600" u="sng" dirty="0" smtClean="0">
                <a:solidFill>
                  <a:schemeClr val="accent1"/>
                </a:solidFill>
                <a:latin typeface="+mj-lt"/>
                <a:ea typeface="+mj-ea"/>
                <a:cs typeface="+mj-cs"/>
              </a:rPr>
              <a:t>2200</a:t>
            </a:r>
            <a:endParaRPr lang="ru-RU" sz="2600" u="sng" dirty="0">
              <a:solidFill>
                <a:schemeClr val="accent1"/>
              </a:solidFill>
              <a:latin typeface="+mj-lt"/>
              <a:ea typeface="+mj-ea"/>
              <a:cs typeface="+mj-cs"/>
            </a:endParaRPr>
          </a:p>
        </p:txBody>
      </p:sp>
      <p:sp>
        <p:nvSpPr>
          <p:cNvPr id="2" name="Прямоугольник 1"/>
          <p:cNvSpPr/>
          <p:nvPr/>
        </p:nvSpPr>
        <p:spPr>
          <a:xfrm>
            <a:off x="395661" y="1463321"/>
            <a:ext cx="8424936" cy="3416320"/>
          </a:xfrm>
          <a:prstGeom prst="rect">
            <a:avLst/>
          </a:prstGeom>
        </p:spPr>
        <p:txBody>
          <a:bodyPr wrap="square">
            <a:spAutoFit/>
          </a:bodyPr>
          <a:lstStyle/>
          <a:p>
            <a:r>
              <a:rPr lang="ru-RU" b="1" dirty="0" smtClean="0"/>
              <a:t>Санитарно‑гигиеническим</a:t>
            </a:r>
            <a:r>
              <a:rPr lang="ru-RU" b="1" dirty="0"/>
              <a:t> и противопожарным нормам</a:t>
            </a:r>
            <a:r>
              <a:rPr lang="ru-RU" dirty="0"/>
              <a:t> (для отдельных категорий грузов):</a:t>
            </a:r>
          </a:p>
          <a:p>
            <a:pPr marL="742950" lvl="1" indent="-285750">
              <a:buFont typeface="Arial" panose="020B0604020202020204" pitchFamily="34" charset="0"/>
              <a:buChar char="•"/>
            </a:pPr>
            <a:r>
              <a:rPr lang="ru-RU" dirty="0"/>
              <a:t>пищевые продукты — требования СанПиН;</a:t>
            </a:r>
          </a:p>
          <a:p>
            <a:pPr marL="742950" lvl="1" indent="-285750">
              <a:buFont typeface="Arial" panose="020B0604020202020204" pitchFamily="34" charset="0"/>
              <a:buChar char="•"/>
            </a:pPr>
            <a:r>
              <a:rPr lang="ru-RU" dirty="0"/>
              <a:t>опасные грузы — соответствие требованиям ДОПОГ;</a:t>
            </a:r>
          </a:p>
          <a:p>
            <a:pPr marL="742950" lvl="1" indent="-285750">
              <a:buFont typeface="Arial" panose="020B0604020202020204" pitchFamily="34" charset="0"/>
              <a:buChar char="•"/>
            </a:pPr>
            <a:r>
              <a:rPr lang="ru-RU" dirty="0"/>
              <a:t>животные — наличие вентиляции, поилок, подстилки</a:t>
            </a:r>
            <a:r>
              <a:rPr lang="ru-RU" dirty="0" smtClean="0"/>
              <a:t>.</a:t>
            </a:r>
          </a:p>
          <a:p>
            <a:pPr marL="742950" lvl="1" indent="-285750">
              <a:buFont typeface="Arial" panose="020B0604020202020204" pitchFamily="34" charset="0"/>
              <a:buChar char="•"/>
            </a:pPr>
            <a:endParaRPr lang="ru-RU" dirty="0"/>
          </a:p>
          <a:p>
            <a:r>
              <a:rPr lang="ru-RU" b="1" dirty="0"/>
              <a:t>Габаритным параметрам</a:t>
            </a:r>
            <a:r>
              <a:rPr lang="ru-RU" dirty="0"/>
              <a:t>, позволяющим:</a:t>
            </a:r>
          </a:p>
          <a:p>
            <a:pPr marL="742950" lvl="1" indent="-285750">
              <a:buFont typeface="Arial" panose="020B0604020202020204" pitchFamily="34" charset="0"/>
              <a:buChar char="•"/>
            </a:pPr>
            <a:r>
              <a:rPr lang="ru-RU" dirty="0"/>
              <a:t>безопасно разместить груз внутри кузова/контейнера;</a:t>
            </a:r>
          </a:p>
          <a:p>
            <a:pPr marL="742950" lvl="1" indent="-285750">
              <a:buFont typeface="Arial" panose="020B0604020202020204" pitchFamily="34" charset="0"/>
              <a:buChar char="•"/>
            </a:pPr>
            <a:r>
              <a:rPr lang="ru-RU" dirty="0"/>
              <a:t>обеспечить его крепление и устойчивость при движении;</a:t>
            </a:r>
          </a:p>
          <a:p>
            <a:pPr marL="742950" lvl="1" indent="-285750">
              <a:buFont typeface="Arial" panose="020B0604020202020204" pitchFamily="34" charset="0"/>
              <a:buChar char="•"/>
            </a:pPr>
            <a:r>
              <a:rPr lang="ru-RU" dirty="0"/>
              <a:t>не превышать допустимые габариты ТС с грузом (приложение № 1 к Правилам № 2200).</a:t>
            </a:r>
          </a:p>
          <a:p>
            <a:endParaRPr lang="ru-RU" b="1"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8636258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a:solidFill>
                  <a:schemeClr val="accent1"/>
                </a:solidFill>
                <a:latin typeface="+mj-lt"/>
                <a:ea typeface="+mj-ea"/>
                <a:cs typeface="+mj-cs"/>
              </a:rPr>
              <a:t>Постановление Правительства РФ от 21.05.2022 № 931</a:t>
            </a:r>
          </a:p>
        </p:txBody>
      </p:sp>
      <p:sp>
        <p:nvSpPr>
          <p:cNvPr id="2" name="Прямоугольник 1"/>
          <p:cNvSpPr/>
          <p:nvPr/>
        </p:nvSpPr>
        <p:spPr>
          <a:xfrm>
            <a:off x="251519" y="1156684"/>
            <a:ext cx="8424936" cy="4524315"/>
          </a:xfrm>
          <a:prstGeom prst="rect">
            <a:avLst/>
          </a:prstGeom>
        </p:spPr>
        <p:txBody>
          <a:bodyPr wrap="square">
            <a:spAutoFit/>
          </a:bodyPr>
          <a:lstStyle/>
          <a:p>
            <a:r>
              <a:rPr lang="ru-RU" b="1" dirty="0"/>
              <a:t>Функции информационной системы электронных перевозочных документов (на примере ГИС ЭПД)</a:t>
            </a:r>
          </a:p>
          <a:p>
            <a:r>
              <a:rPr lang="ru-RU" dirty="0"/>
              <a:t>Государственная информационная система электронных перевозочных документов (ГИС ЭПД), запущенная 1 сентября 2022 года (Постановление Правительства РФ от 21.05.2022 № 931), выполняет комплекс функций для </a:t>
            </a:r>
            <a:r>
              <a:rPr lang="ru-RU" dirty="0" err="1"/>
              <a:t>цифровизации</a:t>
            </a:r>
            <a:r>
              <a:rPr lang="ru-RU" dirty="0"/>
              <a:t> логистического документооборота</a:t>
            </a:r>
            <a:r>
              <a:rPr lang="ru-RU" dirty="0" smtClean="0"/>
              <a:t>.</a:t>
            </a:r>
          </a:p>
          <a:p>
            <a:endParaRPr lang="ru-RU" dirty="0"/>
          </a:p>
          <a:p>
            <a:r>
              <a:rPr lang="ru-RU" b="1" dirty="0"/>
              <a:t>Основные функции</a:t>
            </a:r>
          </a:p>
          <a:p>
            <a:r>
              <a:rPr lang="ru-RU" b="1" dirty="0"/>
              <a:t>Обмен электронными перевозочными документами (ЭПД)</a:t>
            </a:r>
            <a:r>
              <a:rPr lang="ru-RU" dirty="0"/>
              <a:t> между участниками перевозок:</a:t>
            </a:r>
          </a:p>
          <a:p>
            <a:pPr marL="742950" lvl="1" indent="-285750">
              <a:buFont typeface="Arial" panose="020B0604020202020204" pitchFamily="34" charset="0"/>
              <a:buChar char="•"/>
            </a:pPr>
            <a:r>
              <a:rPr lang="ru-RU" dirty="0"/>
              <a:t>электронные транспортные накладные (</a:t>
            </a:r>
            <a:r>
              <a:rPr lang="ru-RU" dirty="0" err="1"/>
              <a:t>ЭТрН</a:t>
            </a:r>
            <a:r>
              <a:rPr lang="ru-RU" dirty="0"/>
              <a:t>);</a:t>
            </a:r>
          </a:p>
          <a:p>
            <a:pPr marL="742950" lvl="1" indent="-285750">
              <a:buFont typeface="Arial" panose="020B0604020202020204" pitchFamily="34" charset="0"/>
              <a:buChar char="•"/>
            </a:pPr>
            <a:r>
              <a:rPr lang="ru-RU" dirty="0"/>
              <a:t>электронные путевые листы (ЭПЛ);</a:t>
            </a:r>
          </a:p>
          <a:p>
            <a:pPr marL="742950" lvl="1" indent="-285750">
              <a:buFont typeface="Arial" panose="020B0604020202020204" pitchFamily="34" charset="0"/>
              <a:buChar char="•"/>
            </a:pPr>
            <a:r>
              <a:rPr lang="ru-RU" dirty="0"/>
              <a:t>электронные заказы‑заявки (ЭЗЗ);</a:t>
            </a:r>
          </a:p>
          <a:p>
            <a:pPr marL="742950" lvl="1" indent="-285750">
              <a:buFont typeface="Arial" panose="020B0604020202020204" pitchFamily="34" charset="0"/>
              <a:buChar char="•"/>
            </a:pPr>
            <a:r>
              <a:rPr lang="ru-RU" dirty="0"/>
              <a:t>договоры фрахтования;</a:t>
            </a:r>
          </a:p>
          <a:p>
            <a:pPr marL="742950" lvl="1" indent="-285750">
              <a:buFont typeface="Arial" panose="020B0604020202020204" pitchFamily="34" charset="0"/>
              <a:buChar char="•"/>
            </a:pPr>
            <a:r>
              <a:rPr lang="ru-RU" dirty="0"/>
              <a:t>сопроводительные ведомости;</a:t>
            </a:r>
          </a:p>
          <a:p>
            <a:pPr marL="742950" lvl="1" indent="-285750">
              <a:buFont typeface="Arial" panose="020B0604020202020204" pitchFamily="34" charset="0"/>
              <a:buChar char="•"/>
            </a:pPr>
            <a:r>
              <a:rPr lang="ru-RU" dirty="0"/>
              <a:t>заказ‑наряды и др</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945012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a:solidFill>
                  <a:schemeClr val="accent1"/>
                </a:solidFill>
                <a:latin typeface="+mj-lt"/>
                <a:ea typeface="+mj-ea"/>
                <a:cs typeface="+mj-cs"/>
              </a:rPr>
              <a:t>Постановление Правительства РФ от 21.05.2022 № 931</a:t>
            </a:r>
          </a:p>
        </p:txBody>
      </p:sp>
      <p:sp>
        <p:nvSpPr>
          <p:cNvPr id="2" name="Прямоугольник 1"/>
          <p:cNvSpPr/>
          <p:nvPr/>
        </p:nvSpPr>
        <p:spPr>
          <a:xfrm>
            <a:off x="251519" y="1156684"/>
            <a:ext cx="8569078" cy="4524315"/>
          </a:xfrm>
          <a:prstGeom prst="rect">
            <a:avLst/>
          </a:prstGeom>
        </p:spPr>
        <p:txBody>
          <a:bodyPr wrap="square">
            <a:spAutoFit/>
          </a:bodyPr>
          <a:lstStyle/>
          <a:p>
            <a:r>
              <a:rPr lang="ru-RU" b="1" dirty="0" smtClean="0"/>
              <a:t>Хранение</a:t>
            </a:r>
            <a:r>
              <a:rPr lang="ru-RU" b="1" dirty="0"/>
              <a:t> электронных документов</a:t>
            </a:r>
            <a:r>
              <a:rPr lang="ru-RU" dirty="0"/>
              <a:t> в едином защищённом хранилище с предоставлением доступа:</a:t>
            </a:r>
          </a:p>
          <a:p>
            <a:pPr marL="742950" lvl="1" indent="-285750">
              <a:buFont typeface="Arial" panose="020B0604020202020204" pitchFamily="34" charset="0"/>
              <a:buChar char="•"/>
            </a:pPr>
            <a:r>
              <a:rPr lang="ru-RU" dirty="0"/>
              <a:t>участникам перевозок (грузоотправителям, перевозчикам, грузополучателям, экспедиторам, фрахтовщикам);</a:t>
            </a:r>
          </a:p>
          <a:p>
            <a:pPr marL="742950" lvl="1" indent="-285750">
              <a:buFont typeface="Arial" panose="020B0604020202020204" pitchFamily="34" charset="0"/>
              <a:buChar char="•"/>
            </a:pPr>
            <a:r>
              <a:rPr lang="ru-RU" dirty="0"/>
              <a:t>государственным органам (Минтранс РФ, ФНС, </a:t>
            </a:r>
            <a:r>
              <a:rPr lang="ru-RU" dirty="0" err="1"/>
              <a:t>Ространснадзор</a:t>
            </a:r>
            <a:r>
              <a:rPr lang="ru-RU" dirty="0"/>
              <a:t>, МВД, ФТС и др.).</a:t>
            </a:r>
          </a:p>
          <a:p>
            <a:r>
              <a:rPr lang="ru-RU" b="1" dirty="0"/>
              <a:t>Автоматизация документооборота</a:t>
            </a:r>
            <a:r>
              <a:rPr lang="ru-RU" dirty="0"/>
              <a:t>:</a:t>
            </a:r>
          </a:p>
          <a:p>
            <a:pPr marL="742950" lvl="1" indent="-285750">
              <a:buFont typeface="Arial" panose="020B0604020202020204" pitchFamily="34" charset="0"/>
              <a:buChar char="•"/>
            </a:pPr>
            <a:r>
              <a:rPr lang="ru-RU" dirty="0"/>
              <a:t>создание документов в утверждённых форматах;</a:t>
            </a:r>
          </a:p>
          <a:p>
            <a:pPr marL="742950" lvl="1" indent="-285750">
              <a:buFont typeface="Arial" panose="020B0604020202020204" pitchFamily="34" charset="0"/>
              <a:buChar char="•"/>
            </a:pPr>
            <a:r>
              <a:rPr lang="ru-RU" dirty="0"/>
              <a:t>маршрутизация между сторонами;</a:t>
            </a:r>
          </a:p>
          <a:p>
            <a:pPr marL="742950" lvl="1" indent="-285750">
              <a:buFont typeface="Arial" panose="020B0604020202020204" pitchFamily="34" charset="0"/>
              <a:buChar char="•"/>
            </a:pPr>
            <a:r>
              <a:rPr lang="ru-RU" dirty="0"/>
              <a:t>поэтапное заполнение титулов (частей документа) разными участниками;</a:t>
            </a:r>
          </a:p>
          <a:p>
            <a:pPr marL="742950" lvl="1" indent="-285750">
              <a:buFont typeface="Arial" panose="020B0604020202020204" pitchFamily="34" charset="0"/>
              <a:buChar char="•"/>
            </a:pPr>
            <a:r>
              <a:rPr lang="ru-RU" dirty="0"/>
              <a:t>автоматическое уведомление о статусе документа.</a:t>
            </a:r>
          </a:p>
          <a:p>
            <a:r>
              <a:rPr lang="ru-RU" b="1" dirty="0"/>
              <a:t>Проверка корректности данных</a:t>
            </a:r>
            <a:r>
              <a:rPr lang="ru-RU" dirty="0"/>
              <a:t>:</a:t>
            </a:r>
          </a:p>
          <a:p>
            <a:pPr marL="742950" lvl="1" indent="-285750">
              <a:buFont typeface="Arial" panose="020B0604020202020204" pitchFamily="34" charset="0"/>
              <a:buChar char="•"/>
            </a:pPr>
            <a:r>
              <a:rPr lang="ru-RU" dirty="0"/>
              <a:t>контроль формата файла;</a:t>
            </a:r>
          </a:p>
          <a:p>
            <a:pPr marL="742950" lvl="1" indent="-285750">
              <a:buFont typeface="Arial" panose="020B0604020202020204" pitchFamily="34" charset="0"/>
              <a:buChar char="•"/>
            </a:pPr>
            <a:r>
              <a:rPr lang="ru-RU" dirty="0"/>
              <a:t>проверка действительности усиленной квалифицированной электронной подписи (УКЭП);</a:t>
            </a:r>
          </a:p>
          <a:p>
            <a:pPr marL="742950" lvl="1" indent="-285750">
              <a:buFont typeface="Arial" panose="020B0604020202020204" pitchFamily="34" charset="0"/>
              <a:buChar char="•"/>
            </a:pPr>
            <a:r>
              <a:rPr lang="ru-RU" dirty="0"/>
              <a:t>выявление ошибок и возврат документа отправителю для исправления</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328603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a:solidFill>
                  <a:schemeClr val="accent1"/>
                </a:solidFill>
                <a:latin typeface="+mj-lt"/>
                <a:ea typeface="+mj-ea"/>
                <a:cs typeface="+mj-cs"/>
              </a:rPr>
              <a:t>Постановление Правительства РФ от 21.05.2022 № 931</a:t>
            </a:r>
          </a:p>
        </p:txBody>
      </p:sp>
      <p:sp>
        <p:nvSpPr>
          <p:cNvPr id="2" name="Прямоугольник 1"/>
          <p:cNvSpPr/>
          <p:nvPr/>
        </p:nvSpPr>
        <p:spPr>
          <a:xfrm>
            <a:off x="251519" y="1156684"/>
            <a:ext cx="8569078" cy="4524315"/>
          </a:xfrm>
          <a:prstGeom prst="rect">
            <a:avLst/>
          </a:prstGeom>
        </p:spPr>
        <p:txBody>
          <a:bodyPr wrap="square">
            <a:spAutoFit/>
          </a:bodyPr>
          <a:lstStyle/>
          <a:p>
            <a:r>
              <a:rPr lang="ru-RU" b="1" dirty="0" smtClean="0"/>
              <a:t>Обеспечение</a:t>
            </a:r>
            <a:r>
              <a:rPr lang="ru-RU" b="1" dirty="0"/>
              <a:t> юридической значимости</a:t>
            </a:r>
            <a:r>
              <a:rPr lang="ru-RU" dirty="0"/>
              <a:t> документов за счёт:</a:t>
            </a:r>
          </a:p>
          <a:p>
            <a:pPr marL="742950" lvl="1" indent="-285750">
              <a:buFont typeface="Arial" panose="020B0604020202020204" pitchFamily="34" charset="0"/>
              <a:buChar char="•"/>
            </a:pPr>
            <a:r>
              <a:rPr lang="ru-RU" dirty="0"/>
              <a:t>использования УКЭП, УНЭП или ПЭП (в разрешённых случаях);</a:t>
            </a:r>
          </a:p>
          <a:p>
            <a:pPr marL="742950" lvl="1" indent="-285750">
              <a:buFont typeface="Arial" panose="020B0604020202020204" pitchFamily="34" charset="0"/>
              <a:buChar char="•"/>
            </a:pPr>
            <a:r>
              <a:rPr lang="ru-RU" dirty="0"/>
              <a:t>фиксации даты и времени подписания;</a:t>
            </a:r>
          </a:p>
          <a:p>
            <a:pPr marL="742950" lvl="1" indent="-285750">
              <a:buFont typeface="Arial" panose="020B0604020202020204" pitchFamily="34" charset="0"/>
              <a:buChar char="•"/>
            </a:pPr>
            <a:r>
              <a:rPr lang="ru-RU" dirty="0"/>
              <a:t>регистрации действий всех участников.</a:t>
            </a:r>
          </a:p>
          <a:p>
            <a:r>
              <a:rPr lang="ru-RU" b="1" dirty="0" err="1"/>
              <a:t>Прослеживаемость</a:t>
            </a:r>
            <a:r>
              <a:rPr lang="ru-RU" b="1" dirty="0"/>
              <a:t> и контроль операций</a:t>
            </a:r>
            <a:r>
              <a:rPr lang="ru-RU" dirty="0"/>
              <a:t>:</a:t>
            </a:r>
          </a:p>
          <a:p>
            <a:pPr marL="742950" lvl="1" indent="-285750">
              <a:buFont typeface="Arial" panose="020B0604020202020204" pitchFamily="34" charset="0"/>
              <a:buChar char="•"/>
            </a:pPr>
            <a:r>
              <a:rPr lang="ru-RU" dirty="0"/>
              <a:t>фиксация каждого этапа перевозки (отправка, приёмка, доставка);</a:t>
            </a:r>
          </a:p>
          <a:p>
            <a:pPr marL="742950" lvl="1" indent="-285750">
              <a:buFont typeface="Arial" panose="020B0604020202020204" pitchFamily="34" charset="0"/>
              <a:buChar char="•"/>
            </a:pPr>
            <a:r>
              <a:rPr lang="ru-RU" dirty="0"/>
              <a:t>отслеживание статуса документа в режиме реального времени;</a:t>
            </a:r>
          </a:p>
          <a:p>
            <a:pPr marL="742950" lvl="1" indent="-285750">
              <a:buFont typeface="Arial" panose="020B0604020202020204" pitchFamily="34" charset="0"/>
              <a:buChar char="•"/>
            </a:pPr>
            <a:r>
              <a:rPr lang="ru-RU" dirty="0"/>
              <a:t>формирование истории изменений и подписей.</a:t>
            </a:r>
          </a:p>
          <a:p>
            <a:r>
              <a:rPr lang="ru-RU" b="1" dirty="0"/>
              <a:t>Предоставление данных государственным органам</a:t>
            </a:r>
            <a:r>
              <a:rPr lang="ru-RU" dirty="0"/>
              <a:t> для:</a:t>
            </a:r>
          </a:p>
          <a:p>
            <a:pPr marL="742950" lvl="1" indent="-285750">
              <a:buFont typeface="Arial" panose="020B0604020202020204" pitchFamily="34" charset="0"/>
              <a:buChar char="•"/>
            </a:pPr>
            <a:r>
              <a:rPr lang="ru-RU" dirty="0"/>
              <a:t>оперативного контроля перевозок;</a:t>
            </a:r>
          </a:p>
          <a:p>
            <a:pPr marL="742950" lvl="1" indent="-285750">
              <a:buFont typeface="Arial" panose="020B0604020202020204" pitchFamily="34" charset="0"/>
              <a:buChar char="•"/>
            </a:pPr>
            <a:r>
              <a:rPr lang="ru-RU" dirty="0"/>
              <a:t>проверки достоверности сведений;</a:t>
            </a:r>
          </a:p>
          <a:p>
            <a:pPr marL="742950" lvl="1" indent="-285750">
              <a:buFont typeface="Arial" panose="020B0604020202020204" pitchFamily="34" charset="0"/>
              <a:buChar char="•"/>
            </a:pPr>
            <a:r>
              <a:rPr lang="ru-RU" dirty="0"/>
              <a:t>проведения расследований и проверок;</a:t>
            </a:r>
          </a:p>
          <a:p>
            <a:pPr marL="742950" lvl="1" indent="-285750">
              <a:buFont typeface="Arial" panose="020B0604020202020204" pitchFamily="34" charset="0"/>
              <a:buChar char="•"/>
            </a:pPr>
            <a:r>
              <a:rPr lang="ru-RU" dirty="0"/>
              <a:t>формирования отраслевой статистики.</a:t>
            </a:r>
          </a:p>
          <a:p>
            <a:r>
              <a:rPr lang="ru-RU" b="1" dirty="0"/>
              <a:t>Поддержка </a:t>
            </a:r>
            <a:r>
              <a:rPr lang="ru-RU" b="1" dirty="0" err="1"/>
              <a:t>мультимодальных</a:t>
            </a:r>
            <a:r>
              <a:rPr lang="ru-RU" b="1" dirty="0"/>
              <a:t> перевозок</a:t>
            </a:r>
            <a:r>
              <a:rPr lang="ru-RU" dirty="0"/>
              <a:t> — подготовка инфраструктуры для бесшовной транспортировки грузов разными видами транспорта (авто, ж/д, водный, авиа</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1361303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280662"/>
            <a:ext cx="9001125" cy="1773386"/>
          </a:xfrm>
        </p:spPr>
        <p:txBody>
          <a:bodyPr>
            <a:normAutofit/>
          </a:bodyPr>
          <a:lstStyle/>
          <a:p>
            <a:pPr indent="15875" algn="ctr">
              <a:buNone/>
              <a:defRPr/>
            </a:pPr>
            <a:r>
              <a:rPr lang="ru-RU" sz="2600" u="sng" dirty="0">
                <a:solidFill>
                  <a:schemeClr val="accent1"/>
                </a:solidFill>
                <a:latin typeface="+mj-lt"/>
                <a:ea typeface="+mj-ea"/>
                <a:cs typeface="+mj-cs"/>
              </a:rPr>
              <a:t>Постановление Правительства РФ от 21.05.2022 № 931</a:t>
            </a:r>
          </a:p>
        </p:txBody>
      </p:sp>
      <p:sp>
        <p:nvSpPr>
          <p:cNvPr id="2" name="Прямоугольник 1"/>
          <p:cNvSpPr/>
          <p:nvPr/>
        </p:nvSpPr>
        <p:spPr>
          <a:xfrm>
            <a:off x="251519" y="1156684"/>
            <a:ext cx="8569078" cy="5355312"/>
          </a:xfrm>
          <a:prstGeom prst="rect">
            <a:avLst/>
          </a:prstGeom>
        </p:spPr>
        <p:txBody>
          <a:bodyPr wrap="square">
            <a:spAutoFit/>
          </a:bodyPr>
          <a:lstStyle/>
          <a:p>
            <a:r>
              <a:rPr lang="ru-RU" b="1" dirty="0" smtClean="0"/>
              <a:t>Интеграция</a:t>
            </a:r>
            <a:r>
              <a:rPr lang="ru-RU" b="1" dirty="0"/>
              <a:t> с учётными системами</a:t>
            </a:r>
            <a:r>
              <a:rPr lang="ru-RU" dirty="0"/>
              <a:t> участников:</a:t>
            </a:r>
          </a:p>
          <a:p>
            <a:pPr marL="742950" lvl="1" indent="-285750">
              <a:buFont typeface="Arial" panose="020B0604020202020204" pitchFamily="34" charset="0"/>
              <a:buChar char="•"/>
            </a:pPr>
            <a:r>
              <a:rPr lang="ru-RU" dirty="0"/>
              <a:t>возможность подключения через операторов ЭДО;</a:t>
            </a:r>
          </a:p>
          <a:p>
            <a:pPr marL="742950" lvl="1" indent="-285750">
              <a:buFont typeface="Arial" panose="020B0604020202020204" pitchFamily="34" charset="0"/>
              <a:buChar char="•"/>
            </a:pPr>
            <a:r>
              <a:rPr lang="ru-RU" dirty="0"/>
              <a:t>совместимость с программами бухучёта и логистики (например, «1С‑ЭПД»);</a:t>
            </a:r>
          </a:p>
          <a:p>
            <a:pPr marL="742950" lvl="1" indent="-285750">
              <a:buFont typeface="Arial" panose="020B0604020202020204" pitchFamily="34" charset="0"/>
              <a:buChar char="•"/>
            </a:pPr>
            <a:r>
              <a:rPr lang="ru-RU" dirty="0"/>
              <a:t>API для автоматизации обмена данными.</a:t>
            </a:r>
          </a:p>
          <a:p>
            <a:r>
              <a:rPr lang="ru-RU" b="1" dirty="0"/>
              <a:t>Обеспечение безопасности данных</a:t>
            </a:r>
            <a:r>
              <a:rPr lang="ru-RU" dirty="0"/>
              <a:t>:</a:t>
            </a:r>
          </a:p>
          <a:p>
            <a:pPr marL="742950" lvl="1" indent="-285750">
              <a:buFont typeface="Arial" panose="020B0604020202020204" pitchFamily="34" charset="0"/>
              <a:buChar char="•"/>
            </a:pPr>
            <a:r>
              <a:rPr lang="ru-RU" dirty="0"/>
              <a:t>защита от несанкционированного доступа;</a:t>
            </a:r>
          </a:p>
          <a:p>
            <a:pPr marL="742950" lvl="1" indent="-285750">
              <a:buFont typeface="Arial" panose="020B0604020202020204" pitchFamily="34" charset="0"/>
              <a:buChar char="•"/>
            </a:pPr>
            <a:r>
              <a:rPr lang="ru-RU" dirty="0"/>
              <a:t>шифрование информации;</a:t>
            </a:r>
          </a:p>
          <a:p>
            <a:pPr marL="742950" lvl="1" indent="-285750">
              <a:buFont typeface="Arial" panose="020B0604020202020204" pitchFamily="34" charset="0"/>
              <a:buChar char="•"/>
            </a:pPr>
            <a:r>
              <a:rPr lang="ru-RU" dirty="0"/>
              <a:t>подтверждение полномочий подписантов (в т. ч. через машиночитаемые доверенности — МЧД).</a:t>
            </a:r>
          </a:p>
          <a:p>
            <a:r>
              <a:rPr lang="ru-RU" b="1" dirty="0"/>
              <a:t>Формирование отчётности</a:t>
            </a:r>
            <a:r>
              <a:rPr lang="ru-RU" dirty="0"/>
              <a:t> и аналитических данных:</a:t>
            </a:r>
          </a:p>
          <a:p>
            <a:pPr marL="742950" lvl="1" indent="-285750">
              <a:buFont typeface="Arial" panose="020B0604020202020204" pitchFamily="34" charset="0"/>
              <a:buChar char="•"/>
            </a:pPr>
            <a:r>
              <a:rPr lang="ru-RU" dirty="0"/>
              <a:t>статистика по перевозкам;</a:t>
            </a:r>
          </a:p>
          <a:p>
            <a:pPr marL="742950" lvl="1" indent="-285750">
              <a:buFont typeface="Arial" panose="020B0604020202020204" pitchFamily="34" charset="0"/>
              <a:buChar char="•"/>
            </a:pPr>
            <a:r>
              <a:rPr lang="ru-RU" dirty="0"/>
              <a:t>анализ сроков доставки;</a:t>
            </a:r>
          </a:p>
          <a:p>
            <a:pPr marL="742950" lvl="1" indent="-285750">
              <a:buFont typeface="Arial" panose="020B0604020202020204" pitchFamily="34" charset="0"/>
              <a:buChar char="•"/>
            </a:pPr>
            <a:r>
              <a:rPr lang="ru-RU" dirty="0"/>
              <a:t>учёт нарушений и задержек;</a:t>
            </a:r>
          </a:p>
          <a:p>
            <a:pPr marL="742950" lvl="1" indent="-285750">
              <a:buFont typeface="Arial" panose="020B0604020202020204" pitchFamily="34" charset="0"/>
              <a:buChar char="•"/>
            </a:pPr>
            <a:r>
              <a:rPr lang="ru-RU" dirty="0"/>
              <a:t>подготовка данных для налоговой и статистической отчётности.</a:t>
            </a:r>
          </a:p>
          <a:p>
            <a:r>
              <a:rPr lang="ru-RU" b="1" dirty="0"/>
              <a:t>Упрощение взаимодействия с госорганами</a:t>
            </a:r>
            <a:r>
              <a:rPr lang="ru-RU" dirty="0"/>
              <a:t>:</a:t>
            </a:r>
          </a:p>
          <a:p>
            <a:pPr marL="742950" lvl="1" indent="-285750">
              <a:buFont typeface="Arial" panose="020B0604020202020204" pitchFamily="34" charset="0"/>
              <a:buChar char="•"/>
            </a:pPr>
            <a:r>
              <a:rPr lang="ru-RU" dirty="0"/>
              <a:t>сокращение сроков проверок;</a:t>
            </a:r>
          </a:p>
          <a:p>
            <a:pPr marL="742950" lvl="1" indent="-285750">
              <a:buFont typeface="Arial" panose="020B0604020202020204" pitchFamily="34" charset="0"/>
              <a:buChar char="•"/>
            </a:pPr>
            <a:r>
              <a:rPr lang="ru-RU" dirty="0"/>
              <a:t>минимизация бумажного документооборота;</a:t>
            </a:r>
          </a:p>
          <a:p>
            <a:pPr marL="742950" lvl="1" indent="-285750">
              <a:buFont typeface="Arial" panose="020B0604020202020204" pitchFamily="34" charset="0"/>
              <a:buChar char="•"/>
            </a:pPr>
            <a:r>
              <a:rPr lang="ru-RU" dirty="0"/>
              <a:t>снижение административной нагрузки на бизнес.</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211255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buNone/>
              <a:defRPr/>
            </a:pPr>
            <a:r>
              <a:rPr lang="ru-RU" sz="2600" u="sng" dirty="0" smtClean="0">
                <a:solidFill>
                  <a:schemeClr val="accent1"/>
                </a:solidFill>
                <a:latin typeface="+mj-lt"/>
                <a:ea typeface="+mj-ea"/>
                <a:cs typeface="+mj-cs"/>
              </a:rPr>
              <a:t>Постановление </a:t>
            </a:r>
            <a:r>
              <a:rPr lang="ru-RU" sz="2600" u="sng" dirty="0">
                <a:solidFill>
                  <a:schemeClr val="accent1"/>
                </a:solidFill>
                <a:latin typeface="+mj-lt"/>
                <a:ea typeface="+mj-ea"/>
                <a:cs typeface="+mj-cs"/>
              </a:rPr>
              <a:t>Правительства РФ от 23.10.1993 N 1090 (ред. от </a:t>
            </a:r>
            <a:r>
              <a:rPr lang="ru-RU" sz="2600" u="sng" dirty="0" smtClean="0">
                <a:solidFill>
                  <a:schemeClr val="accent1"/>
                </a:solidFill>
                <a:latin typeface="+mj-lt"/>
                <a:ea typeface="+mj-ea"/>
                <a:cs typeface="+mj-cs"/>
              </a:rPr>
              <a:t>24.10.2022) </a:t>
            </a:r>
            <a:r>
              <a:rPr lang="ru-RU" sz="2600" u="sng" dirty="0">
                <a:solidFill>
                  <a:schemeClr val="accent1"/>
                </a:solidFill>
                <a:latin typeface="+mj-lt"/>
                <a:ea typeface="+mj-ea"/>
                <a:cs typeface="+mj-cs"/>
              </a:rPr>
              <a:t>"О Правилах дорожного движения"</a:t>
            </a:r>
          </a:p>
        </p:txBody>
      </p:sp>
      <p:sp>
        <p:nvSpPr>
          <p:cNvPr id="2" name="Прямоугольник 1"/>
          <p:cNvSpPr/>
          <p:nvPr/>
        </p:nvSpPr>
        <p:spPr>
          <a:xfrm>
            <a:off x="248669" y="1286191"/>
            <a:ext cx="8424936" cy="4801314"/>
          </a:xfrm>
          <a:prstGeom prst="rect">
            <a:avLst/>
          </a:prstGeom>
        </p:spPr>
        <p:txBody>
          <a:bodyPr wrap="square">
            <a:spAutoFit/>
          </a:bodyPr>
          <a:lstStyle/>
          <a:p>
            <a:r>
              <a:rPr lang="ru-RU" dirty="0"/>
              <a:t>23.1. Масса перевозимого груза и распределение нагрузки по осям не должны превышать величин, установленных предприятием-изготовителем для данного транспортного средства.</a:t>
            </a:r>
          </a:p>
          <a:p>
            <a:r>
              <a:rPr lang="ru-RU" dirty="0"/>
              <a:t>23.2. Перед началом и во время движения водитель обязан контролировать размещение, крепление и состояние груза во избежание его падения, создания помех для движения.</a:t>
            </a:r>
          </a:p>
          <a:p>
            <a:r>
              <a:rPr lang="ru-RU" dirty="0"/>
              <a:t>23.3. Перевозка груза допускается при условии, что </a:t>
            </a:r>
            <a:r>
              <a:rPr lang="ru-RU" dirty="0" err="1"/>
              <a:t>он:не</a:t>
            </a:r>
            <a:r>
              <a:rPr lang="ru-RU" dirty="0"/>
              <a:t> ограничивает водителю обзор;</a:t>
            </a:r>
          </a:p>
          <a:p>
            <a:r>
              <a:rPr lang="ru-RU" dirty="0"/>
              <a:t>не затрудняет управление и не нарушает устойчивость транспортного средства;</a:t>
            </a:r>
          </a:p>
          <a:p>
            <a:r>
              <a:rPr lang="ru-RU" dirty="0"/>
              <a:t>не закрывает внешние световые приборы и </a:t>
            </a:r>
            <a:r>
              <a:rPr lang="ru-RU" dirty="0" err="1"/>
              <a:t>световозвращатели</a:t>
            </a:r>
            <a:r>
              <a:rPr lang="ru-RU" dirty="0"/>
              <a:t>, регистрационные и опознавательные знаки, а также не препятствует восприятию сигналов, подаваемых рукой;</a:t>
            </a:r>
          </a:p>
          <a:p>
            <a:r>
              <a:rPr lang="ru-RU" dirty="0"/>
              <a:t>не создает шум, не пылит, не загрязняет дорогу и окружающую среду.</a:t>
            </a:r>
          </a:p>
          <a:p>
            <a:r>
              <a:rPr lang="ru-RU" dirty="0"/>
              <a:t>Если состояние и размещение груза не удовлетворяют указанным требованиям, водитель обязан принять меры к устранению нарушений перечисленных правил перевозки либо прекратить дальнейшее движение.</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80105192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180528" y="116632"/>
            <a:ext cx="9001125" cy="1773386"/>
          </a:xfrm>
        </p:spPr>
        <p:txBody>
          <a:bodyPr>
            <a:normAutofit/>
          </a:bodyPr>
          <a:lstStyle/>
          <a:p>
            <a:pPr indent="15875">
              <a:buNone/>
              <a:defRPr/>
            </a:pPr>
            <a:r>
              <a:rPr lang="ru-RU" sz="2600" u="sng" dirty="0" smtClean="0">
                <a:solidFill>
                  <a:schemeClr val="accent1"/>
                </a:solidFill>
                <a:latin typeface="+mj-lt"/>
                <a:ea typeface="+mj-ea"/>
                <a:cs typeface="+mj-cs"/>
              </a:rPr>
              <a:t>Постановление </a:t>
            </a:r>
            <a:r>
              <a:rPr lang="ru-RU" sz="2600" u="sng" dirty="0">
                <a:solidFill>
                  <a:schemeClr val="accent1"/>
                </a:solidFill>
                <a:latin typeface="+mj-lt"/>
                <a:ea typeface="+mj-ea"/>
                <a:cs typeface="+mj-cs"/>
              </a:rPr>
              <a:t>Правительства РФ от 23.10.1993 N 1090 (ред. от </a:t>
            </a:r>
            <a:r>
              <a:rPr lang="ru-RU" sz="2600" u="sng" dirty="0" smtClean="0">
                <a:solidFill>
                  <a:schemeClr val="accent1"/>
                </a:solidFill>
                <a:latin typeface="+mj-lt"/>
                <a:ea typeface="+mj-ea"/>
                <a:cs typeface="+mj-cs"/>
              </a:rPr>
              <a:t>24.10.2022) </a:t>
            </a:r>
            <a:r>
              <a:rPr lang="ru-RU" sz="2600" u="sng" dirty="0">
                <a:solidFill>
                  <a:schemeClr val="accent1"/>
                </a:solidFill>
                <a:latin typeface="+mj-lt"/>
                <a:ea typeface="+mj-ea"/>
                <a:cs typeface="+mj-cs"/>
              </a:rPr>
              <a:t>"О Правилах дорожного движения"</a:t>
            </a:r>
          </a:p>
        </p:txBody>
      </p:sp>
      <p:sp>
        <p:nvSpPr>
          <p:cNvPr id="2" name="Прямоугольник 1"/>
          <p:cNvSpPr/>
          <p:nvPr/>
        </p:nvSpPr>
        <p:spPr>
          <a:xfrm>
            <a:off x="251520" y="1887981"/>
            <a:ext cx="8424936" cy="3970318"/>
          </a:xfrm>
          <a:prstGeom prst="rect">
            <a:avLst/>
          </a:prstGeom>
        </p:spPr>
        <p:txBody>
          <a:bodyPr wrap="square">
            <a:spAutoFit/>
          </a:bodyPr>
          <a:lstStyle/>
          <a:p>
            <a:r>
              <a:rPr lang="ru-RU" dirty="0"/>
              <a:t>23.4. Груз, выступающий за габариты транспортного средства спереди и сзади более чем на 1 м или сбоку более чем на 0,4 м от внешнего края габаритного огня, должен быть обозначен опознавательными </a:t>
            </a:r>
            <a:r>
              <a:rPr lang="ru-RU" u="sng" dirty="0">
                <a:hlinkClick r:id="rId2"/>
              </a:rPr>
              <a:t>знаками</a:t>
            </a:r>
            <a:r>
              <a:rPr lang="ru-RU" dirty="0"/>
              <a:t> "Крупногабаритный груз", а в темное время суток и в условиях недостаточной видимости, кроме того, спереди - фонарем или </a:t>
            </a:r>
            <a:r>
              <a:rPr lang="ru-RU" dirty="0" err="1"/>
              <a:t>световозвращателем</a:t>
            </a:r>
            <a:r>
              <a:rPr lang="ru-RU" dirty="0"/>
              <a:t> белого цвета, сзади - фонарем или </a:t>
            </a:r>
            <a:r>
              <a:rPr lang="ru-RU" dirty="0" err="1"/>
              <a:t>световозвращателем</a:t>
            </a:r>
            <a:r>
              <a:rPr lang="ru-RU" dirty="0"/>
              <a:t> красного цвета</a:t>
            </a:r>
            <a:r>
              <a:rPr lang="ru-RU" dirty="0" smtClean="0"/>
              <a:t>.</a:t>
            </a:r>
          </a:p>
          <a:p>
            <a:endParaRPr lang="ru-RU" dirty="0"/>
          </a:p>
          <a:p>
            <a:r>
              <a:rPr lang="ru-RU" dirty="0"/>
              <a:t>23.5. Движение тяжеловесного и (или) крупногабаритного транспортного средства, а также транспортного средства, осуществляющего перевозки опасных грузов, осуществляется с учетом требований Федерального </a:t>
            </a:r>
            <a:r>
              <a:rPr lang="ru-RU" u="sng" dirty="0">
                <a:hlinkClick r:id="rId3"/>
              </a:rPr>
              <a:t>закона</a:t>
            </a:r>
            <a:r>
              <a:rPr lang="ru-RU" dirty="0"/>
              <a:t> "Об автомобильных дорогах и о дорожной деятельности в Российской Федерации и о внесении изменений в отдельные законодательные акты Российской Федерации".</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9946742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600" u="sng" dirty="0">
                <a:solidFill>
                  <a:schemeClr val="accent1"/>
                </a:solidFill>
                <a:latin typeface="+mj-lt"/>
                <a:ea typeface="+mj-ea"/>
                <a:cs typeface="+mj-cs"/>
              </a:rPr>
              <a:t>Обеспечение безопасных </a:t>
            </a:r>
          </a:p>
          <a:p>
            <a:pPr indent="15875" algn="ctr">
              <a:buNone/>
              <a:defRPr/>
            </a:pPr>
            <a:r>
              <a:rPr lang="ru-RU" sz="2600" u="sng" dirty="0">
                <a:solidFill>
                  <a:schemeClr val="accent1"/>
                </a:solidFill>
                <a:latin typeface="+mj-lt"/>
                <a:ea typeface="+mj-ea"/>
                <a:cs typeface="+mj-cs"/>
              </a:rPr>
              <a:t>условий перевозок</a:t>
            </a:r>
          </a:p>
        </p:txBody>
      </p:sp>
      <p:sp>
        <p:nvSpPr>
          <p:cNvPr id="2" name="Прямоугольник 1"/>
          <p:cNvSpPr/>
          <p:nvPr/>
        </p:nvSpPr>
        <p:spPr>
          <a:xfrm>
            <a:off x="418825" y="1627954"/>
            <a:ext cx="7776864" cy="4093428"/>
          </a:xfrm>
          <a:prstGeom prst="rect">
            <a:avLst/>
          </a:prstGeom>
        </p:spPr>
        <p:txBody>
          <a:bodyPr wrap="square">
            <a:spAutoFit/>
          </a:bodyPr>
          <a:lstStyle/>
          <a:p>
            <a:r>
              <a:rPr lang="ru-RU" sz="2000" dirty="0">
                <a:hlinkClick r:id="rId2"/>
              </a:rPr>
              <a:t>Приказ Минтранса РФ от 30 апреля 2021 г. № 145 «Об утверждении Правил обеспечения безопасности перевозок автомобильным транспортом и городским наземным электрическим транспортом»</a:t>
            </a:r>
            <a:endParaRPr lang="ru-RU" sz="2000" u="sng" dirty="0">
              <a:solidFill>
                <a:schemeClr val="accent1"/>
              </a:solidFill>
            </a:endParaRPr>
          </a:p>
          <a:p>
            <a:endParaRPr lang="ru-RU" sz="2000" dirty="0"/>
          </a:p>
          <a:p>
            <a:r>
              <a:rPr lang="ru-RU" sz="2000" dirty="0" smtClean="0"/>
              <a:t>Взамен </a:t>
            </a:r>
            <a:r>
              <a:rPr lang="ru-RU" sz="2000" dirty="0"/>
              <a:t>приказа </a:t>
            </a:r>
            <a:r>
              <a:rPr lang="ru-RU" sz="2000" dirty="0" err="1" smtClean="0"/>
              <a:t>Приказа</a:t>
            </a:r>
            <a:r>
              <a:rPr lang="ru-RU" sz="2000" dirty="0" smtClean="0"/>
              <a:t> </a:t>
            </a:r>
            <a:r>
              <a:rPr lang="ru-RU" sz="2000" dirty="0"/>
              <a:t>Минтранса России от 15.01.2014 N 7 (ред. от 01.03.2018) "Об утверждении Правил обеспечения безопасности перевозок пассажиров и грузов автомобильным транспортом и городским наземным электрическим транспортом и Перечня мероприятий по подготовке работников юридических лиц и индивидуальных предпринимателей, осуществляющих перевозки автомобильным транспортом и городским наземным электрическим транспортом, к безопасной работе и транспортных средств к безопасной эксплуатации" </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8974944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645397" y="260648"/>
            <a:ext cx="9001125" cy="1773386"/>
          </a:xfrm>
        </p:spPr>
        <p:txBody>
          <a:bodyPr>
            <a:normAutofit/>
          </a:bodyPr>
          <a:lstStyle/>
          <a:p>
            <a:pPr indent="15875" algn="ctr">
              <a:buNone/>
              <a:defRPr/>
            </a:pPr>
            <a:r>
              <a:rPr lang="ru-RU" sz="2600" u="sng" dirty="0">
                <a:solidFill>
                  <a:schemeClr val="accent1"/>
                </a:solidFill>
                <a:latin typeface="+mj-lt"/>
                <a:ea typeface="+mj-ea"/>
                <a:cs typeface="+mj-cs"/>
              </a:rPr>
              <a:t>Обеспечение безопасных </a:t>
            </a:r>
          </a:p>
          <a:p>
            <a:pPr indent="15875" algn="ctr">
              <a:buNone/>
              <a:defRPr/>
            </a:pPr>
            <a:r>
              <a:rPr lang="ru-RU" sz="2600" u="sng" dirty="0">
                <a:solidFill>
                  <a:schemeClr val="accent1"/>
                </a:solidFill>
                <a:latin typeface="+mj-lt"/>
                <a:ea typeface="+mj-ea"/>
                <a:cs typeface="+mj-cs"/>
              </a:rPr>
              <a:t>условий перевозок</a:t>
            </a:r>
          </a:p>
        </p:txBody>
      </p:sp>
      <p:sp>
        <p:nvSpPr>
          <p:cNvPr id="2" name="Прямоугольник 1"/>
          <p:cNvSpPr/>
          <p:nvPr/>
        </p:nvSpPr>
        <p:spPr>
          <a:xfrm>
            <a:off x="467544" y="1476067"/>
            <a:ext cx="6906275" cy="4401205"/>
          </a:xfrm>
          <a:prstGeom prst="rect">
            <a:avLst/>
          </a:prstGeom>
        </p:spPr>
        <p:txBody>
          <a:bodyPr wrap="square">
            <a:spAutoFit/>
          </a:bodyPr>
          <a:lstStyle/>
          <a:p>
            <a:r>
              <a:rPr lang="ru-RU" sz="2000" dirty="0"/>
              <a:t>Безопасные условия перевозок грузов обеспечиваются посредством</a:t>
            </a:r>
            <a:r>
              <a:rPr lang="ru-RU" sz="2000" dirty="0" smtClean="0"/>
              <a:t>:</a:t>
            </a:r>
          </a:p>
          <a:p>
            <a:endParaRPr lang="ru-RU" sz="2000" dirty="0"/>
          </a:p>
          <a:p>
            <a:pPr marL="285750" indent="-285750">
              <a:buFont typeface="Wingdings" panose="05000000000000000000" pitchFamily="2" charset="2"/>
              <a:buChar char="Ø"/>
            </a:pPr>
            <a:r>
              <a:rPr lang="ru-RU" sz="2000" dirty="0"/>
              <a:t>соблюдения допустимых значений массы транспортного средства, указанных в паспорте транспортного средства и (или) свидетельстве о регистрации транспортного средства</a:t>
            </a:r>
            <a:r>
              <a:rPr lang="ru-RU" sz="2000" dirty="0" smtClean="0"/>
              <a:t>;</a:t>
            </a:r>
          </a:p>
          <a:p>
            <a:pPr marL="285750" indent="-285750">
              <a:buFont typeface="Wingdings" panose="05000000000000000000" pitchFamily="2" charset="2"/>
              <a:buChar char="Ø"/>
            </a:pPr>
            <a:endParaRPr lang="ru-RU" sz="2000" dirty="0"/>
          </a:p>
          <a:p>
            <a:pPr marL="285750" indent="-285750">
              <a:buFont typeface="Wingdings" panose="05000000000000000000" pitchFamily="2" charset="2"/>
              <a:buChar char="Ø"/>
            </a:pPr>
            <a:r>
              <a:rPr lang="ru-RU" sz="2000" dirty="0"/>
              <a:t>соблюдения допустимых массы и габаритов транспортного средства, в том числе, осуществляющего перевозку грузов, установленных Правилами перевозок грузов автомобильным транспортом, утвержденными постановлением Правительства Российской Федерации от 21 декабря 2020 г. N </a:t>
            </a:r>
            <a:r>
              <a:rPr lang="ru-RU" sz="2000" dirty="0" smtClean="0"/>
              <a:t>2200.</a:t>
            </a:r>
            <a:endParaRPr lang="ru-RU" sz="2000"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39314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600" u="sng" dirty="0">
                <a:solidFill>
                  <a:schemeClr val="accent1"/>
                </a:solidFill>
                <a:latin typeface="+mj-lt"/>
                <a:ea typeface="+mj-ea"/>
                <a:cs typeface="+mj-cs"/>
              </a:rPr>
              <a:t>Обеспечение безопасных </a:t>
            </a:r>
          </a:p>
          <a:p>
            <a:pPr indent="15875" algn="ctr">
              <a:buNone/>
              <a:defRPr/>
            </a:pPr>
            <a:r>
              <a:rPr lang="ru-RU" sz="2600" u="sng" dirty="0">
                <a:solidFill>
                  <a:schemeClr val="accent1"/>
                </a:solidFill>
                <a:latin typeface="+mj-lt"/>
                <a:ea typeface="+mj-ea"/>
                <a:cs typeface="+mj-cs"/>
              </a:rPr>
              <a:t>условий перевозок</a:t>
            </a:r>
          </a:p>
        </p:txBody>
      </p:sp>
      <p:sp>
        <p:nvSpPr>
          <p:cNvPr id="2" name="Прямоугольник 1"/>
          <p:cNvSpPr/>
          <p:nvPr/>
        </p:nvSpPr>
        <p:spPr>
          <a:xfrm>
            <a:off x="539552" y="1033571"/>
            <a:ext cx="6906275" cy="5355312"/>
          </a:xfrm>
          <a:prstGeom prst="rect">
            <a:avLst/>
          </a:prstGeom>
        </p:spPr>
        <p:txBody>
          <a:bodyPr wrap="square">
            <a:spAutoFit/>
          </a:bodyPr>
          <a:lstStyle/>
          <a:p>
            <a:r>
              <a:rPr lang="ru-RU" dirty="0"/>
              <a:t>При размещении груза необходимо соблюдать следующие требования:</a:t>
            </a:r>
          </a:p>
          <a:p>
            <a:endParaRPr lang="ru-RU" dirty="0"/>
          </a:p>
          <a:p>
            <a:pPr marL="285750" indent="-285750">
              <a:buFont typeface="Wingdings" panose="05000000000000000000" pitchFamily="2" charset="2"/>
              <a:buChar char="Ø"/>
            </a:pPr>
            <a:r>
              <a:rPr lang="ru-RU" dirty="0"/>
              <a:t>однородные штучные грузы в кузове транспортного средства, в контейнере необходимо штабелировать с обеспечением крепления верхнего яруса штабеля;</a:t>
            </a:r>
          </a:p>
          <a:p>
            <a:pPr marL="285750" indent="-285750">
              <a:buFont typeface="Wingdings" panose="05000000000000000000" pitchFamily="2" charset="2"/>
              <a:buChar char="Ø"/>
            </a:pPr>
            <a:r>
              <a:rPr lang="ru-RU" dirty="0"/>
              <a:t>свободное пространство, зазоры между штабелями груза и стенками кузова необходимо заполнять при помощи прокладок, надувных емкостей.</a:t>
            </a:r>
          </a:p>
          <a:p>
            <a:pPr marL="285750" indent="-285750">
              <a:buFont typeface="Wingdings" panose="05000000000000000000" pitchFamily="2" charset="2"/>
              <a:buChar char="Ø"/>
            </a:pPr>
            <a:r>
              <a:rPr lang="ru-RU" dirty="0"/>
              <a:t>При погрузке и размещении на транспортных средствах длинномерных грузов разных размеров, разной длины и толщины необходимо подбирать их одинаковые габариты в каждом отдельном ряду.</a:t>
            </a:r>
          </a:p>
          <a:p>
            <a:pPr marL="285750" indent="-285750">
              <a:buFont typeface="Wingdings" panose="05000000000000000000" pitchFamily="2" charset="2"/>
              <a:buChar char="Ø"/>
            </a:pPr>
            <a:r>
              <a:rPr lang="ru-RU" dirty="0"/>
              <a:t>При размещении грузов в кузове транспортного средства или в контейнере допускаются зазоры до 15 см между частями груза, между грузом и боковыми бортами либо боковыми стенками кузова (контейнера), между грузом и задним бортом либо дверью кузова транспортного средства, контейнера.</a:t>
            </a:r>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1604894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600" u="sng" dirty="0">
                <a:solidFill>
                  <a:schemeClr val="accent1"/>
                </a:solidFill>
                <a:latin typeface="+mj-lt"/>
                <a:ea typeface="+mj-ea"/>
                <a:cs typeface="+mj-cs"/>
              </a:rPr>
              <a:t>Обеспечение безопасных </a:t>
            </a:r>
          </a:p>
          <a:p>
            <a:pPr indent="15875" algn="ctr">
              <a:buNone/>
              <a:defRPr/>
            </a:pPr>
            <a:r>
              <a:rPr lang="ru-RU" sz="2600" u="sng" dirty="0">
                <a:solidFill>
                  <a:schemeClr val="accent1"/>
                </a:solidFill>
                <a:latin typeface="+mj-lt"/>
                <a:ea typeface="+mj-ea"/>
                <a:cs typeface="+mj-cs"/>
              </a:rPr>
              <a:t>условий перевозок</a:t>
            </a:r>
          </a:p>
        </p:txBody>
      </p:sp>
      <p:sp>
        <p:nvSpPr>
          <p:cNvPr id="2" name="Прямоугольник 1"/>
          <p:cNvSpPr/>
          <p:nvPr/>
        </p:nvSpPr>
        <p:spPr>
          <a:xfrm>
            <a:off x="467544" y="1628800"/>
            <a:ext cx="6906275" cy="4093428"/>
          </a:xfrm>
          <a:prstGeom prst="rect">
            <a:avLst/>
          </a:prstGeom>
        </p:spPr>
        <p:txBody>
          <a:bodyPr wrap="square">
            <a:spAutoFit/>
          </a:bodyPr>
          <a:lstStyle/>
          <a:p>
            <a:r>
              <a:rPr lang="ru-RU" sz="2000" dirty="0"/>
              <a:t>Погрузка груза на транспортное средство должна проводиться с соблюдением следующих </a:t>
            </a:r>
            <a:r>
              <a:rPr lang="ru-RU" sz="2000" dirty="0" smtClean="0"/>
              <a:t>требований:</a:t>
            </a:r>
            <a:endParaRPr lang="ru-RU" sz="2000" dirty="0"/>
          </a:p>
          <a:p>
            <a:endParaRPr lang="ru-RU" sz="2000" dirty="0"/>
          </a:p>
          <a:p>
            <a:pPr marL="285750" indent="-285750">
              <a:buFont typeface="Wingdings" panose="05000000000000000000" pitchFamily="2" charset="2"/>
              <a:buChar char="Ø"/>
            </a:pPr>
            <a:r>
              <a:rPr lang="ru-RU" sz="2000" dirty="0"/>
              <a:t>перед погрузкой настил бортовой платформы, опорные поверхности груза должны быть очищены от снега, льда и загрязнений, снижающих поверхностное трение</a:t>
            </a:r>
            <a:r>
              <a:rPr lang="ru-RU" sz="2000" dirty="0" smtClean="0"/>
              <a:t>;</a:t>
            </a:r>
          </a:p>
          <a:p>
            <a:pPr marL="285750" indent="-285750">
              <a:buFont typeface="Wingdings" panose="05000000000000000000" pitchFamily="2" charset="2"/>
              <a:buChar char="Ø"/>
            </a:pPr>
            <a:endParaRPr lang="ru-RU" sz="2000" dirty="0"/>
          </a:p>
          <a:p>
            <a:pPr marL="285750" indent="-285750">
              <a:buFont typeface="Wingdings" panose="05000000000000000000" pitchFamily="2" charset="2"/>
              <a:buChar char="Ø"/>
            </a:pPr>
            <a:r>
              <a:rPr lang="ru-RU" sz="2000" dirty="0"/>
              <a:t>не допускается превышение предельной нагрузки на ось (оси) транспортного средства, вызванное изменением распределения массы груза при его частичной выгрузке из одной части кузова (для сборных грузов</a:t>
            </a:r>
            <a:r>
              <a:rPr lang="ru-RU" sz="2000" dirty="0" smtClean="0"/>
              <a:t>).</a:t>
            </a:r>
          </a:p>
          <a:p>
            <a:pPr marL="285750" indent="-285750">
              <a:buFont typeface="Wingdings" panose="05000000000000000000" pitchFamily="2" charset="2"/>
              <a:buChar char="Ø"/>
            </a:pPr>
            <a:endParaRPr lang="ru-RU" sz="2000" dirty="0"/>
          </a:p>
          <a:p>
            <a:pPr marL="285750" indent="-285750">
              <a:buFont typeface="Wingdings" panose="05000000000000000000" pitchFamily="2" charset="2"/>
              <a:buChar char="Ø"/>
            </a:pPr>
            <a:endParaRPr lang="ru-RU" sz="2000"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468674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600" u="sng" dirty="0">
                <a:solidFill>
                  <a:schemeClr val="accent1"/>
                </a:solidFill>
                <a:latin typeface="+mj-lt"/>
                <a:ea typeface="+mj-ea"/>
                <a:cs typeface="+mj-cs"/>
              </a:rPr>
              <a:t>Обеспечение безопасных </a:t>
            </a:r>
          </a:p>
          <a:p>
            <a:pPr indent="15875" algn="ctr">
              <a:buNone/>
              <a:defRPr/>
            </a:pPr>
            <a:r>
              <a:rPr lang="ru-RU" sz="2600" u="sng" dirty="0">
                <a:solidFill>
                  <a:schemeClr val="accent1"/>
                </a:solidFill>
                <a:latin typeface="+mj-lt"/>
                <a:ea typeface="+mj-ea"/>
                <a:cs typeface="+mj-cs"/>
              </a:rPr>
              <a:t>условий перевозок</a:t>
            </a:r>
          </a:p>
        </p:txBody>
      </p:sp>
      <p:sp>
        <p:nvSpPr>
          <p:cNvPr id="2" name="Прямоугольник 1"/>
          <p:cNvSpPr/>
          <p:nvPr/>
        </p:nvSpPr>
        <p:spPr>
          <a:xfrm>
            <a:off x="323527" y="1124744"/>
            <a:ext cx="8352928" cy="6186309"/>
          </a:xfrm>
          <a:prstGeom prst="rect">
            <a:avLst/>
          </a:prstGeom>
        </p:spPr>
        <p:txBody>
          <a:bodyPr wrap="square">
            <a:spAutoFit/>
          </a:bodyPr>
          <a:lstStyle/>
          <a:p>
            <a:r>
              <a:rPr lang="ru-RU" dirty="0"/>
              <a:t>При перевозках грузов навалом и насыпью (в том числе грунта, глины, гравия, песчано-гравийной смеси) данный груз при погрузке равномерно размещается в кузове автомобиля с таким расчетом, чтобы груз не выступал за верхние кромки открытого кузова, и нагрузка на ось (оси) транспортного средства не превышала допустимую нагрузку, установленную для дорог по маршруту движения транспортного средства. Во избежание выпадения груза из кузова во время движения автомобиля субъект транспортной деятельности должен дооборудовать кузов средством укрытия в случае его отсутствия</a:t>
            </a:r>
            <a:r>
              <a:rPr lang="ru-RU" dirty="0" smtClean="0"/>
              <a:t>.</a:t>
            </a:r>
          </a:p>
          <a:p>
            <a:endParaRPr lang="ru-RU" dirty="0"/>
          </a:p>
          <a:p>
            <a:r>
              <a:rPr lang="ru-RU" dirty="0"/>
              <a:t>При перевозках жидких грузов в автоцистернах или контейнерах-цистернах субъект транспортной деятельности обязан соблюдать требования изготовителей цистерн по их заполнению, а также Правила перевозок грузов автомобильным транспортом</a:t>
            </a:r>
            <a:r>
              <a:rPr lang="ru-RU" dirty="0" smtClean="0"/>
              <a:t>.</a:t>
            </a:r>
          </a:p>
          <a:p>
            <a:endParaRPr lang="ru-RU" dirty="0" smtClean="0"/>
          </a:p>
          <a:p>
            <a:r>
              <a:rPr lang="ru-RU" dirty="0"/>
              <a:t>Не допускается использовать для перевозки грузов кузова, имеющие:</a:t>
            </a:r>
          </a:p>
          <a:p>
            <a:pPr marL="285750" indent="-285750">
              <a:buFont typeface="Wingdings" panose="05000000000000000000" pitchFamily="2" charset="2"/>
              <a:buChar char="Ø"/>
            </a:pPr>
            <a:r>
              <a:rPr lang="ru-RU" dirty="0" smtClean="0"/>
              <a:t>повреждения </a:t>
            </a:r>
            <a:r>
              <a:rPr lang="ru-RU" dirty="0"/>
              <a:t>настила пола и бортов;</a:t>
            </a:r>
          </a:p>
          <a:p>
            <a:pPr marL="285750" indent="-285750">
              <a:buFont typeface="Wingdings" panose="05000000000000000000" pitchFamily="2" charset="2"/>
              <a:buChar char="Ø"/>
            </a:pPr>
            <a:r>
              <a:rPr lang="ru-RU" dirty="0" smtClean="0"/>
              <a:t>неисправные </a:t>
            </a:r>
            <a:r>
              <a:rPr lang="ru-RU" dirty="0"/>
              <a:t>стойки, петли и рукоятки запорных устройств;</a:t>
            </a:r>
          </a:p>
          <a:p>
            <a:pPr marL="285750" indent="-285750">
              <a:buFont typeface="Wingdings" panose="05000000000000000000" pitchFamily="2" charset="2"/>
              <a:buChar char="Ø"/>
            </a:pPr>
            <a:r>
              <a:rPr lang="ru-RU" dirty="0" smtClean="0"/>
              <a:t>внешние </a:t>
            </a:r>
            <a:r>
              <a:rPr lang="ru-RU" dirty="0"/>
              <a:t>и внутренние повреждения, разрывы, перекосы </a:t>
            </a:r>
            <a:endParaRPr lang="ru-RU" dirty="0" smtClean="0"/>
          </a:p>
          <a:p>
            <a:r>
              <a:rPr lang="ru-RU" dirty="0"/>
              <a:t> </a:t>
            </a:r>
            <a:r>
              <a:rPr lang="ru-RU" dirty="0" smtClean="0"/>
              <a:t>    кузова</a:t>
            </a:r>
            <a:r>
              <a:rPr lang="ru-RU" dirty="0"/>
              <a:t>, а также тента бортовой платформы.</a:t>
            </a:r>
          </a:p>
          <a:p>
            <a:endParaRPr lang="ru-RU" dirty="0"/>
          </a:p>
          <a:p>
            <a:pPr marL="285750" indent="-285750">
              <a:buFont typeface="Wingdings" panose="05000000000000000000" pitchFamily="2" charset="2"/>
              <a:buChar char="Ø"/>
            </a:pPr>
            <a:endParaRPr lang="ru-RU" dirty="0"/>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4484830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600" u="sng" dirty="0">
                <a:solidFill>
                  <a:schemeClr val="accent1"/>
                </a:solidFill>
                <a:latin typeface="+mj-lt"/>
                <a:ea typeface="+mj-ea"/>
                <a:cs typeface="+mj-cs"/>
              </a:rPr>
              <a:t>Основная маркировка грузовых мест</a:t>
            </a:r>
          </a:p>
        </p:txBody>
      </p:sp>
      <p:sp>
        <p:nvSpPr>
          <p:cNvPr id="2" name="Прямоугольник 1"/>
          <p:cNvSpPr/>
          <p:nvPr/>
        </p:nvSpPr>
        <p:spPr>
          <a:xfrm>
            <a:off x="306814" y="839576"/>
            <a:ext cx="8352928" cy="5909310"/>
          </a:xfrm>
          <a:prstGeom prst="rect">
            <a:avLst/>
          </a:prstGeom>
        </p:spPr>
        <p:txBody>
          <a:bodyPr wrap="square">
            <a:spAutoFit/>
          </a:bodyPr>
          <a:lstStyle/>
          <a:p>
            <a:r>
              <a:rPr lang="ru-RU" b="1" dirty="0"/>
              <a:t>Состав основной маркировки</a:t>
            </a:r>
          </a:p>
          <a:p>
            <a:r>
              <a:rPr lang="ru-RU" dirty="0"/>
              <a:t>Согласно нормативным актам, к </a:t>
            </a:r>
            <a:r>
              <a:rPr lang="ru-RU" b="1" dirty="0"/>
              <a:t>основным маркировочным надписям</a:t>
            </a:r>
            <a:r>
              <a:rPr lang="ru-RU" dirty="0"/>
              <a:t> относятся:</a:t>
            </a:r>
          </a:p>
          <a:p>
            <a:r>
              <a:rPr lang="ru-RU" b="1" dirty="0"/>
              <a:t>Полное или сокращённое наименование грузоотправителя и грузополучателя</a:t>
            </a:r>
            <a:endParaRPr lang="ru-RU" dirty="0"/>
          </a:p>
          <a:p>
            <a:pPr marL="742950" lvl="1" indent="-285750">
              <a:buFont typeface="Arial" panose="020B0604020202020204" pitchFamily="34" charset="0"/>
              <a:buChar char="•"/>
            </a:pPr>
            <a:r>
              <a:rPr lang="ru-RU" dirty="0"/>
              <a:t>помогает установить принадлежность груза;</a:t>
            </a:r>
          </a:p>
          <a:p>
            <a:pPr marL="742950" lvl="1" indent="-285750">
              <a:buFont typeface="Arial" panose="020B0604020202020204" pitchFamily="34" charset="0"/>
              <a:buChar char="•"/>
            </a:pPr>
            <a:r>
              <a:rPr lang="ru-RU" dirty="0"/>
              <a:t>может включать юридические наименования компаний либо условные коды участников логистической цепочки.</a:t>
            </a:r>
          </a:p>
          <a:p>
            <a:pPr marL="285750" indent="-285750">
              <a:buFont typeface="Arial" panose="020B0604020202020204" pitchFamily="34" charset="0"/>
              <a:buChar char="•"/>
            </a:pPr>
            <a:r>
              <a:rPr lang="ru-RU" b="1" dirty="0"/>
              <a:t>Количество грузовых мест в партии груза и номер конкретного места</a:t>
            </a:r>
            <a:endParaRPr lang="ru-RU" dirty="0"/>
          </a:p>
          <a:p>
            <a:pPr lvl="1"/>
            <a:r>
              <a:rPr lang="ru-RU" dirty="0"/>
              <a:t>формат: </a:t>
            </a:r>
            <a:r>
              <a:rPr lang="ru-RU" i="1" dirty="0"/>
              <a:t>«X/Y»</a:t>
            </a:r>
            <a:r>
              <a:rPr lang="ru-RU" dirty="0"/>
              <a:t>, где:</a:t>
            </a:r>
          </a:p>
          <a:p>
            <a:pPr lvl="2"/>
            <a:r>
              <a:rPr lang="ru-RU" i="1" dirty="0"/>
              <a:t>X</a:t>
            </a:r>
            <a:r>
              <a:rPr lang="ru-RU" dirty="0"/>
              <a:t> — порядковый номер данного грузового места в партии;</a:t>
            </a:r>
          </a:p>
          <a:p>
            <a:pPr lvl="2"/>
            <a:r>
              <a:rPr lang="ru-RU" i="1" dirty="0"/>
              <a:t>Y</a:t>
            </a:r>
            <a:r>
              <a:rPr lang="ru-RU" dirty="0"/>
              <a:t> — общее количество грузовых мест в данной отправке;</a:t>
            </a:r>
          </a:p>
          <a:p>
            <a:pPr lvl="1"/>
            <a:r>
              <a:rPr lang="ru-RU" dirty="0"/>
              <a:t>пример: </a:t>
            </a:r>
            <a:r>
              <a:rPr lang="ru-RU" i="1" dirty="0"/>
              <a:t>«3/15»</a:t>
            </a:r>
            <a:r>
              <a:rPr lang="ru-RU" dirty="0"/>
              <a:t> означает, что это третье место из пятнадцати в партии;</a:t>
            </a:r>
          </a:p>
          <a:p>
            <a:pPr lvl="1"/>
            <a:r>
              <a:rPr lang="ru-RU" dirty="0"/>
              <a:t>обеспечивает учёт и контроль комплектности при погрузке, выгрузке и выдаче груза.</a:t>
            </a:r>
          </a:p>
          <a:p>
            <a:r>
              <a:rPr lang="ru-RU" b="1" dirty="0"/>
              <a:t>Адреса пунктов погрузки и выгрузки</a:t>
            </a:r>
            <a:endParaRPr lang="ru-RU" dirty="0"/>
          </a:p>
          <a:p>
            <a:pPr marL="742950" lvl="1" indent="-285750">
              <a:buFont typeface="Arial" panose="020B0604020202020204" pitchFamily="34" charset="0"/>
              <a:buChar char="•"/>
            </a:pPr>
            <a:r>
              <a:rPr lang="ru-RU" dirty="0"/>
              <a:t>указываются точные адреса (или коды) мест приёма и сдачи груза:</a:t>
            </a:r>
          </a:p>
          <a:p>
            <a:pPr marL="1200150" lvl="2" indent="-285750">
              <a:buFont typeface="Arial" panose="020B0604020202020204" pitchFamily="34" charset="0"/>
              <a:buChar char="•"/>
            </a:pPr>
            <a:r>
              <a:rPr lang="ru-RU" dirty="0"/>
              <a:t>пункт отправления (погрузки);</a:t>
            </a:r>
          </a:p>
          <a:p>
            <a:pPr marL="1200150" lvl="2" indent="-285750">
              <a:buFont typeface="Arial" panose="020B0604020202020204" pitchFamily="34" charset="0"/>
              <a:buChar char="•"/>
            </a:pPr>
            <a:r>
              <a:rPr lang="ru-RU" dirty="0"/>
              <a:t>пункт назначения (выгрузки);</a:t>
            </a:r>
          </a:p>
          <a:p>
            <a:pPr marL="742950" lvl="1" indent="-285750">
              <a:buFont typeface="Arial" panose="020B0604020202020204" pitchFamily="34" charset="0"/>
              <a:buChar char="•"/>
            </a:pPr>
            <a:r>
              <a:rPr lang="ru-RU" dirty="0"/>
              <a:t>помогают организовать маршрутизацию и исключить ошибки </a:t>
            </a:r>
            <a:endParaRPr lang="ru-RU" dirty="0" smtClean="0"/>
          </a:p>
          <a:p>
            <a:pPr lvl="1"/>
            <a:r>
              <a:rPr lang="ru-RU" dirty="0" smtClean="0"/>
              <a:t>при</a:t>
            </a:r>
            <a:r>
              <a:rPr lang="ru-RU" dirty="0"/>
              <a:t> сортировке.</a:t>
            </a:r>
          </a:p>
          <a:p>
            <a:pPr marL="285750" indent="-285750">
              <a:buFont typeface="Wingdings" panose="05000000000000000000" pitchFamily="2" charset="2"/>
              <a:buChar char="Ø"/>
            </a:pPr>
            <a:endParaRPr lang="ru-RU" dirty="0"/>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2598423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600" u="sng" dirty="0">
                <a:solidFill>
                  <a:schemeClr val="accent1"/>
                </a:solidFill>
                <a:latin typeface="+mj-lt"/>
                <a:ea typeface="+mj-ea"/>
                <a:cs typeface="+mj-cs"/>
              </a:rPr>
              <a:t>ГОСТ 14192‑96 «Маркировка грузов»</a:t>
            </a:r>
          </a:p>
        </p:txBody>
      </p:sp>
      <p:sp>
        <p:nvSpPr>
          <p:cNvPr id="2" name="Прямоугольник 1"/>
          <p:cNvSpPr/>
          <p:nvPr/>
        </p:nvSpPr>
        <p:spPr>
          <a:xfrm>
            <a:off x="306814" y="839576"/>
            <a:ext cx="8352928" cy="5078313"/>
          </a:xfrm>
          <a:prstGeom prst="rect">
            <a:avLst/>
          </a:prstGeom>
        </p:spPr>
        <p:txBody>
          <a:bodyPr wrap="square">
            <a:spAutoFit/>
          </a:bodyPr>
          <a:lstStyle/>
          <a:p>
            <a:r>
              <a:rPr lang="ru-RU" b="1" dirty="0"/>
              <a:t>Манипуляционные знаки</a:t>
            </a:r>
            <a:r>
              <a:rPr lang="ru-RU" dirty="0"/>
              <a:t> — это графические символы (пиктограммы), наносимые на грузовые места. Они </a:t>
            </a:r>
            <a:r>
              <a:rPr lang="ru-RU" b="1" dirty="0"/>
              <a:t>указывают на способы обращения с грузом</a:t>
            </a:r>
            <a:r>
              <a:rPr lang="ru-RU" dirty="0"/>
              <a:t> при погрузке, разгрузке, транспортировке и хранении. Цель знаков — обеспечить сохранность товара и предупредить повреждения из‑за неправильного обращения.</a:t>
            </a:r>
          </a:p>
          <a:p>
            <a:r>
              <a:rPr lang="ru-RU" b="1" dirty="0"/>
              <a:t>Основные характеристики, которые отражают манипуляционные знаки</a:t>
            </a:r>
          </a:p>
          <a:p>
            <a:r>
              <a:rPr lang="ru-RU" b="1" dirty="0"/>
              <a:t>Особые условия хранения и перевозки</a:t>
            </a:r>
            <a:r>
              <a:rPr lang="ru-RU" dirty="0"/>
              <a:t>:</a:t>
            </a:r>
          </a:p>
          <a:p>
            <a:pPr lvl="1"/>
            <a:r>
              <a:rPr lang="ru-RU" dirty="0"/>
              <a:t>температурный режим («Беречь от нагрева», «Ограничение температуры»);</a:t>
            </a:r>
          </a:p>
          <a:p>
            <a:pPr lvl="1"/>
            <a:r>
              <a:rPr lang="ru-RU" dirty="0"/>
              <a:t>защита от влаги («Беречь от влаги»);</a:t>
            </a:r>
          </a:p>
          <a:p>
            <a:pPr lvl="1"/>
            <a:r>
              <a:rPr lang="ru-RU" dirty="0"/>
              <a:t>защита от солнечных лучей («Беречь от солнечных лучей»);</a:t>
            </a:r>
          </a:p>
          <a:p>
            <a:pPr lvl="1"/>
            <a:r>
              <a:rPr lang="ru-RU" dirty="0"/>
              <a:t>требования к климату («Тропическая упаковка»).</a:t>
            </a:r>
          </a:p>
          <a:p>
            <a:r>
              <a:rPr lang="ru-RU" b="1" dirty="0"/>
              <a:t>Способы подъёма и перемещения</a:t>
            </a:r>
            <a:r>
              <a:rPr lang="ru-RU" dirty="0"/>
              <a:t>:</a:t>
            </a:r>
          </a:p>
          <a:p>
            <a:pPr lvl="1"/>
            <a:r>
              <a:rPr lang="ru-RU" dirty="0"/>
              <a:t>места </a:t>
            </a:r>
            <a:r>
              <a:rPr lang="ru-RU" dirty="0" err="1"/>
              <a:t>строповки</a:t>
            </a:r>
            <a:r>
              <a:rPr lang="ru-RU" dirty="0"/>
              <a:t> («Место </a:t>
            </a:r>
            <a:r>
              <a:rPr lang="ru-RU" dirty="0" err="1"/>
              <a:t>строповки</a:t>
            </a:r>
            <a:r>
              <a:rPr lang="ru-RU" dirty="0"/>
              <a:t>»);</a:t>
            </a:r>
          </a:p>
          <a:p>
            <a:pPr lvl="1"/>
            <a:r>
              <a:rPr lang="ru-RU" dirty="0"/>
              <a:t>запрет на использование определённых механизмов («Крюками не брать», «Поднимать непосредственно за груз», «Поднимать тележкой запрещается», «Вилочные погрузчики не использовать»);</a:t>
            </a:r>
          </a:p>
          <a:p>
            <a:pPr lvl="1"/>
            <a:r>
              <a:rPr lang="ru-RU" dirty="0"/>
              <a:t>указание центра тяжести («Центр тяжести</a:t>
            </a:r>
            <a:r>
              <a:rPr lang="ru-RU" dirty="0" smtClean="0"/>
              <a:t>»).</a:t>
            </a: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018907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600" u="sng" dirty="0">
                <a:solidFill>
                  <a:schemeClr val="accent1"/>
                </a:solidFill>
                <a:latin typeface="+mj-lt"/>
                <a:ea typeface="+mj-ea"/>
                <a:cs typeface="+mj-cs"/>
              </a:rPr>
              <a:t>ГОСТ 14192‑96 «Маркировка грузов»</a:t>
            </a:r>
          </a:p>
        </p:txBody>
      </p:sp>
      <p:sp>
        <p:nvSpPr>
          <p:cNvPr id="2" name="Прямоугольник 1"/>
          <p:cNvSpPr/>
          <p:nvPr/>
        </p:nvSpPr>
        <p:spPr>
          <a:xfrm>
            <a:off x="306814" y="839576"/>
            <a:ext cx="8352928" cy="4801314"/>
          </a:xfrm>
          <a:prstGeom prst="rect">
            <a:avLst/>
          </a:prstGeom>
        </p:spPr>
        <p:txBody>
          <a:bodyPr wrap="square">
            <a:spAutoFit/>
          </a:bodyPr>
          <a:lstStyle/>
          <a:p>
            <a:r>
              <a:rPr lang="ru-RU" b="1" dirty="0" smtClean="0"/>
              <a:t>Требования</a:t>
            </a:r>
            <a:r>
              <a:rPr lang="ru-RU" b="1" dirty="0"/>
              <a:t> к ориентации груза в пространстве</a:t>
            </a:r>
            <a:r>
              <a:rPr lang="ru-RU" dirty="0"/>
              <a:t>:</a:t>
            </a:r>
          </a:p>
          <a:p>
            <a:pPr lvl="1"/>
            <a:r>
              <a:rPr lang="ru-RU" dirty="0"/>
              <a:t>строго вертикальное положение («Верх», стрелки, указывающие верх);</a:t>
            </a:r>
          </a:p>
          <a:p>
            <a:pPr lvl="1"/>
            <a:r>
              <a:rPr lang="ru-RU" dirty="0"/>
              <a:t>запрет кантования («Не кантовать»).</a:t>
            </a:r>
          </a:p>
          <a:p>
            <a:r>
              <a:rPr lang="ru-RU" b="1" dirty="0"/>
              <a:t>Ограничения по </a:t>
            </a:r>
            <a:r>
              <a:rPr lang="ru-RU" b="1" dirty="0" err="1"/>
              <a:t>штабелированию</a:t>
            </a:r>
            <a:r>
              <a:rPr lang="ru-RU" dirty="0"/>
              <a:t>:</a:t>
            </a:r>
          </a:p>
          <a:p>
            <a:pPr lvl="1"/>
            <a:r>
              <a:rPr lang="ru-RU" dirty="0"/>
              <a:t>запрет </a:t>
            </a:r>
            <a:r>
              <a:rPr lang="ru-RU" dirty="0" err="1"/>
              <a:t>штабелирования</a:t>
            </a:r>
            <a:r>
              <a:rPr lang="ru-RU" dirty="0"/>
              <a:t> («Штабелировать запрещается»);</a:t>
            </a:r>
          </a:p>
          <a:p>
            <a:pPr lvl="1"/>
            <a:r>
              <a:rPr lang="ru-RU" dirty="0"/>
              <a:t>предельная нагрузка при </a:t>
            </a:r>
            <a:r>
              <a:rPr lang="ru-RU" dirty="0" err="1"/>
              <a:t>штабелировании</a:t>
            </a:r>
            <a:r>
              <a:rPr lang="ru-RU" dirty="0"/>
              <a:t> («Предел по количеству ярусов в штабеле», «Предел </a:t>
            </a:r>
            <a:r>
              <a:rPr lang="ru-RU" dirty="0" err="1"/>
              <a:t>штабелирования</a:t>
            </a:r>
            <a:r>
              <a:rPr lang="ru-RU" dirty="0"/>
              <a:t> по массе»).</a:t>
            </a:r>
          </a:p>
          <a:p>
            <a:r>
              <a:rPr lang="ru-RU" b="1" dirty="0"/>
              <a:t>Особенности хрупкости и чувствительности</a:t>
            </a:r>
            <a:r>
              <a:rPr lang="ru-RU" dirty="0"/>
              <a:t>:</a:t>
            </a:r>
          </a:p>
          <a:p>
            <a:pPr lvl="1"/>
            <a:r>
              <a:rPr lang="ru-RU" dirty="0"/>
              <a:t>хрупкие предметы («Хрупкое. Осторожно»);</a:t>
            </a:r>
          </a:p>
          <a:p>
            <a:pPr lvl="1"/>
            <a:r>
              <a:rPr lang="ru-RU" dirty="0"/>
              <a:t>чувствительность к вибрации, ударам и т. д.</a:t>
            </a:r>
          </a:p>
          <a:p>
            <a:r>
              <a:rPr lang="ru-RU" b="1" dirty="0"/>
              <a:t>Защита от внешних воздействий</a:t>
            </a:r>
            <a:r>
              <a:rPr lang="ru-RU" dirty="0"/>
              <a:t>:</a:t>
            </a:r>
          </a:p>
          <a:p>
            <a:pPr lvl="1"/>
            <a:r>
              <a:rPr lang="ru-RU" dirty="0"/>
              <a:t>радиоактивных источников («Защищать от радиоактивных источников»);</a:t>
            </a:r>
          </a:p>
          <a:p>
            <a:pPr lvl="1"/>
            <a:r>
              <a:rPr lang="ru-RU" dirty="0"/>
              <a:t>электромагнитных полей и т. п.</a:t>
            </a:r>
          </a:p>
          <a:p>
            <a:r>
              <a:rPr lang="ru-RU" b="1" dirty="0"/>
              <a:t>Правила вскрытия упаковки</a:t>
            </a:r>
            <a:r>
              <a:rPr lang="ru-RU" dirty="0"/>
              <a:t>:</a:t>
            </a:r>
          </a:p>
          <a:p>
            <a:pPr lvl="1"/>
            <a:r>
              <a:rPr lang="ru-RU" dirty="0"/>
              <a:t>место вскрытия («Открывать здесь»).</a:t>
            </a:r>
          </a:p>
          <a:p>
            <a:pPr marL="285750" indent="-285750">
              <a:buFont typeface="Wingdings" panose="05000000000000000000" pitchFamily="2" charset="2"/>
              <a:buChar char="Ø"/>
            </a:pPr>
            <a:endParaRPr lang="ru-RU" dirty="0"/>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44535480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600" u="sng" dirty="0">
                <a:solidFill>
                  <a:schemeClr val="accent1"/>
                </a:solidFill>
                <a:latin typeface="+mj-lt"/>
                <a:ea typeface="+mj-ea"/>
                <a:cs typeface="+mj-cs"/>
              </a:rPr>
              <a:t>Крепление грузов в кузове ТС</a:t>
            </a:r>
          </a:p>
        </p:txBody>
      </p:sp>
      <p:sp>
        <p:nvSpPr>
          <p:cNvPr id="2" name="Прямоугольник 1"/>
          <p:cNvSpPr/>
          <p:nvPr/>
        </p:nvSpPr>
        <p:spPr>
          <a:xfrm>
            <a:off x="467544" y="836712"/>
            <a:ext cx="6906275" cy="646331"/>
          </a:xfrm>
          <a:prstGeom prst="rect">
            <a:avLst/>
          </a:prstGeom>
        </p:spPr>
        <p:txBody>
          <a:bodyPr wrap="square">
            <a:spAutoFit/>
          </a:bodyPr>
          <a:lstStyle/>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sp>
        <p:nvSpPr>
          <p:cNvPr id="3" name="Прямоугольник 2"/>
          <p:cNvSpPr/>
          <p:nvPr/>
        </p:nvSpPr>
        <p:spPr>
          <a:xfrm>
            <a:off x="179511" y="514898"/>
            <a:ext cx="8496944" cy="923330"/>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ru-RU" b="1" i="1" dirty="0"/>
              <a:t>Водитель обязан проверять исправность крепежных приспособлений на транспортном средстве после приведения их в рабочее состояние, а также во время перевозки груза.</a:t>
            </a:r>
          </a:p>
        </p:txBody>
      </p:sp>
      <p:sp>
        <p:nvSpPr>
          <p:cNvPr id="5" name="Прямоугольник 4"/>
          <p:cNvSpPr/>
          <p:nvPr/>
        </p:nvSpPr>
        <p:spPr>
          <a:xfrm>
            <a:off x="251518" y="1424728"/>
            <a:ext cx="8784978" cy="5355312"/>
          </a:xfrm>
          <a:prstGeom prst="rect">
            <a:avLst/>
          </a:prstGeom>
        </p:spPr>
        <p:txBody>
          <a:bodyPr wrap="square">
            <a:spAutoFit/>
          </a:bodyPr>
          <a:lstStyle/>
          <a:p>
            <a:r>
              <a:rPr lang="ru-RU" dirty="0"/>
              <a:t>Грузы должны закрепляться с использованием ремней, цепей, тросов, деревянных устройств, брусков, упоров, противоскользящих матов (далее - средства крепления</a:t>
            </a:r>
            <a:r>
              <a:rPr lang="ru-RU" dirty="0" smtClean="0"/>
              <a:t>) согласно схеме </a:t>
            </a:r>
            <a:r>
              <a:rPr lang="ru-RU" dirty="0"/>
              <a:t>размещения и крепления грузов, независимо от расстояния перевозки. </a:t>
            </a:r>
            <a:endParaRPr lang="ru-RU" dirty="0" smtClean="0"/>
          </a:p>
          <a:p>
            <a:endParaRPr lang="ru-RU" dirty="0"/>
          </a:p>
          <a:p>
            <a:r>
              <a:rPr lang="ru-RU" dirty="0"/>
              <a:t>Угол между средством крепления и поверхностью пола кузова (платформы) должен составлять не более 60</a:t>
            </a:r>
            <a:r>
              <a:rPr lang="ru-RU" dirty="0" smtClean="0"/>
              <a:t>°.</a:t>
            </a:r>
          </a:p>
          <a:p>
            <a:endParaRPr lang="ru-RU" dirty="0"/>
          </a:p>
          <a:p>
            <a:r>
              <a:rPr lang="ru-RU" dirty="0"/>
              <a:t>Перед погрузкой субъектом транспортной деятельности должен проводиться визуальный контроль состояния средств крепления грузов</a:t>
            </a:r>
            <a:r>
              <a:rPr lang="ru-RU" dirty="0" smtClean="0"/>
              <a:t>.</a:t>
            </a:r>
          </a:p>
          <a:p>
            <a:endParaRPr lang="ru-RU" dirty="0"/>
          </a:p>
          <a:p>
            <a:r>
              <a:rPr lang="ru-RU" dirty="0"/>
              <a:t>Бортовые платформы, грузовые площадки для размещения груза, кузова должны быть оборудованы приспособлениями для увязки и крепления груза</a:t>
            </a:r>
            <a:r>
              <a:rPr lang="ru-RU" dirty="0" smtClean="0"/>
              <a:t>.</a:t>
            </a:r>
          </a:p>
          <a:p>
            <a:endParaRPr lang="ru-RU" dirty="0"/>
          </a:p>
          <a:p>
            <a:r>
              <a:rPr lang="ru-RU" dirty="0"/>
              <a:t>Для устойчивости груза необходимо использовать не менее двух </a:t>
            </a:r>
            <a:endParaRPr lang="ru-RU" dirty="0" smtClean="0"/>
          </a:p>
          <a:p>
            <a:r>
              <a:rPr lang="ru-RU" dirty="0" smtClean="0"/>
              <a:t>крепежных </a:t>
            </a:r>
            <a:r>
              <a:rPr lang="ru-RU" dirty="0"/>
              <a:t>ремней (при креплении к платформе) и двух пар </a:t>
            </a:r>
            <a:r>
              <a:rPr lang="ru-RU" dirty="0" smtClean="0"/>
              <a:t>крепежных </a:t>
            </a:r>
          </a:p>
          <a:p>
            <a:r>
              <a:rPr lang="ru-RU" dirty="0" smtClean="0"/>
              <a:t>ремней </a:t>
            </a:r>
            <a:r>
              <a:rPr lang="ru-RU" dirty="0"/>
              <a:t>(при креплении растяжками) в продольном </a:t>
            </a:r>
            <a:r>
              <a:rPr lang="ru-RU" dirty="0" smtClean="0"/>
              <a:t>и </a:t>
            </a:r>
            <a:r>
              <a:rPr lang="ru-RU" dirty="0"/>
              <a:t>поперечном </a:t>
            </a:r>
            <a:endParaRPr lang="ru-RU" dirty="0" smtClean="0"/>
          </a:p>
          <a:p>
            <a:r>
              <a:rPr lang="ru-RU" dirty="0" smtClean="0"/>
              <a:t>направлениях </a:t>
            </a:r>
            <a:r>
              <a:rPr lang="ru-RU" dirty="0"/>
              <a:t>относительно платформы </a:t>
            </a:r>
            <a:r>
              <a:rPr lang="ru-RU" dirty="0" smtClean="0"/>
              <a:t>транспортного </a:t>
            </a:r>
            <a:r>
              <a:rPr lang="ru-RU" dirty="0"/>
              <a:t>средства.</a:t>
            </a:r>
          </a:p>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grpSp>
        <p:nvGrpSpPr>
          <p:cNvPr id="6" name="Группа 5"/>
          <p:cNvGrpSpPr/>
          <p:nvPr/>
        </p:nvGrpSpPr>
        <p:grpSpPr>
          <a:xfrm>
            <a:off x="7092279" y="5506606"/>
            <a:ext cx="1584176" cy="1268760"/>
            <a:chOff x="7092279" y="5506606"/>
            <a:chExt cx="1584176" cy="1268760"/>
          </a:xfrm>
        </p:grpSpPr>
        <p:sp>
          <p:nvSpPr>
            <p:cNvPr id="7" name="Овал 6"/>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7299964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7"/>
          <p:cNvGrpSpPr/>
          <p:nvPr/>
        </p:nvGrpSpPr>
        <p:grpSpPr>
          <a:xfrm>
            <a:off x="7092279" y="5506606"/>
            <a:ext cx="1584176" cy="1268760"/>
            <a:chOff x="7092279" y="5506606"/>
            <a:chExt cx="1584176" cy="1268760"/>
          </a:xfrm>
        </p:grpSpPr>
        <p:sp>
          <p:nvSpPr>
            <p:cNvPr id="9" name="Овал 8"/>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1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a:hlinkClick r:id="rId3"/>
              </a:rPr>
              <a:t>К</a:t>
            </a:r>
            <a:r>
              <a:rPr lang="ru-RU" sz="2800" dirty="0" smtClean="0">
                <a:hlinkClick r:id="rId3"/>
              </a:rPr>
              <a:t>репление грузов в кузове ТС</a:t>
            </a:r>
            <a:endParaRPr lang="ru-RU" sz="2800" dirty="0" smtClean="0"/>
          </a:p>
          <a:p>
            <a:pPr indent="15875" algn="ctr">
              <a:buNone/>
              <a:defRPr/>
            </a:pPr>
            <a:r>
              <a:rPr lang="ru-RU" sz="2800" dirty="0" smtClean="0"/>
              <a:t>Основные методы</a:t>
            </a:r>
            <a:endParaRPr lang="ru-RU" sz="2800" dirty="0"/>
          </a:p>
        </p:txBody>
      </p:sp>
      <p:sp>
        <p:nvSpPr>
          <p:cNvPr id="2" name="Прямоугольник 1"/>
          <p:cNvSpPr/>
          <p:nvPr/>
        </p:nvSpPr>
        <p:spPr>
          <a:xfrm>
            <a:off x="467544" y="836712"/>
            <a:ext cx="6906275" cy="646331"/>
          </a:xfrm>
          <a:prstGeom prst="rect">
            <a:avLst/>
          </a:prstGeom>
        </p:spPr>
        <p:txBody>
          <a:bodyPr wrap="square">
            <a:spAutoFit/>
          </a:bodyPr>
          <a:lstStyle/>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pic>
        <p:nvPicPr>
          <p:cNvPr id="5122" name="Picture 2" descr="Блокировка"/>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3" y="993247"/>
            <a:ext cx="4216453" cy="315822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Блокировочные конструкции"/>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7953" y="3767317"/>
            <a:ext cx="4137728" cy="309925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Блокировка материалом-наполнителем"/>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72000" y="1068726"/>
            <a:ext cx="4115683" cy="3082743"/>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Блокировочные конструкции"/>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72000" y="3758745"/>
            <a:ext cx="4137727" cy="309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32910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a:hlinkClick r:id="rId2"/>
              </a:rPr>
              <a:t>К</a:t>
            </a:r>
            <a:r>
              <a:rPr lang="ru-RU" sz="2800" dirty="0" smtClean="0">
                <a:hlinkClick r:id="rId2"/>
              </a:rPr>
              <a:t>репление грузов в кузове ТС</a:t>
            </a:r>
            <a:endParaRPr lang="ru-RU" sz="2800" dirty="0" smtClean="0"/>
          </a:p>
          <a:p>
            <a:pPr indent="15875" algn="ctr">
              <a:buNone/>
              <a:defRPr/>
            </a:pPr>
            <a:r>
              <a:rPr lang="ru-RU" sz="2800" dirty="0" smtClean="0"/>
              <a:t>Основные методы</a:t>
            </a:r>
            <a:endParaRPr lang="ru-RU" sz="2800" dirty="0"/>
          </a:p>
        </p:txBody>
      </p:sp>
      <p:sp>
        <p:nvSpPr>
          <p:cNvPr id="2" name="Прямоугольник 1"/>
          <p:cNvSpPr/>
          <p:nvPr/>
        </p:nvSpPr>
        <p:spPr>
          <a:xfrm>
            <a:off x="467544" y="836712"/>
            <a:ext cx="6906275" cy="646331"/>
          </a:xfrm>
          <a:prstGeom prst="rect">
            <a:avLst/>
          </a:prstGeom>
        </p:spPr>
        <p:txBody>
          <a:bodyPr wrap="square">
            <a:spAutoFit/>
          </a:bodyPr>
          <a:lstStyle/>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pic>
        <p:nvPicPr>
          <p:cNvPr id="6146" name="Picture 2" descr="Блокировка щитам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536" y="1107930"/>
            <a:ext cx="4280145" cy="320592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Блокировка рядов"/>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5925" y="1002086"/>
            <a:ext cx="4158523" cy="3114832"/>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Блокировка клиньями"/>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5229" y="3857542"/>
            <a:ext cx="3984377" cy="2984392"/>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Блокировка опорными конструкциями"/>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45925" y="3769009"/>
            <a:ext cx="4158523" cy="31148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95424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a:hlinkClick r:id="rId2"/>
              </a:rPr>
              <a:t>К</a:t>
            </a:r>
            <a:r>
              <a:rPr lang="ru-RU" sz="2800" dirty="0" smtClean="0">
                <a:hlinkClick r:id="rId2"/>
              </a:rPr>
              <a:t>репление грузов в кузове ТС</a:t>
            </a:r>
            <a:endParaRPr lang="ru-RU" sz="2800" dirty="0" smtClean="0"/>
          </a:p>
          <a:p>
            <a:pPr indent="15875" algn="ctr">
              <a:buNone/>
              <a:defRPr/>
            </a:pPr>
            <a:r>
              <a:rPr lang="ru-RU" sz="2800" dirty="0" smtClean="0"/>
              <a:t>Основные методы</a:t>
            </a:r>
            <a:endParaRPr lang="ru-RU" sz="2800" dirty="0"/>
          </a:p>
        </p:txBody>
      </p:sp>
      <p:sp>
        <p:nvSpPr>
          <p:cNvPr id="2" name="Прямоугольник 1"/>
          <p:cNvSpPr/>
          <p:nvPr/>
        </p:nvSpPr>
        <p:spPr>
          <a:xfrm>
            <a:off x="467544" y="836712"/>
            <a:ext cx="6906275" cy="646331"/>
          </a:xfrm>
          <a:prstGeom prst="rect">
            <a:avLst/>
          </a:prstGeom>
        </p:spPr>
        <p:txBody>
          <a:bodyPr wrap="square">
            <a:spAutoFit/>
          </a:bodyPr>
          <a:lstStyle/>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pic>
        <p:nvPicPr>
          <p:cNvPr id="7174" name="Picture 6" descr="Гибкие крепления"/>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9867" y="995294"/>
            <a:ext cx="3959739" cy="2965937"/>
          </a:xfrm>
          <a:prstGeom prst="rect">
            <a:avLst/>
          </a:prstGeom>
          <a:noFill/>
          <a:extLst>
            <a:ext uri="{909E8E84-426E-40DD-AFC4-6F175D3DCCD1}">
              <a14:hiddenFill xmlns:a14="http://schemas.microsoft.com/office/drawing/2010/main">
                <a:solidFill>
                  <a:srgbClr val="FFFFFF"/>
                </a:solidFill>
              </a14:hiddenFill>
            </a:ext>
          </a:extLst>
        </p:spPr>
      </p:pic>
      <p:pic>
        <p:nvPicPr>
          <p:cNvPr id="7176" name="Picture 8" descr="Храповой механизм натяжного ремня"/>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8679" y="995294"/>
            <a:ext cx="4315769" cy="3232612"/>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Талрепы"/>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81642" y="3963783"/>
            <a:ext cx="3878077" cy="2904771"/>
          </a:xfrm>
          <a:prstGeom prst="rect">
            <a:avLst/>
          </a:prstGeom>
          <a:noFill/>
          <a:extLst>
            <a:ext uri="{909E8E84-426E-40DD-AFC4-6F175D3DCCD1}">
              <a14:hiddenFill xmlns:a14="http://schemas.microsoft.com/office/drawing/2010/main">
                <a:solidFill>
                  <a:srgbClr val="FFFFFF"/>
                </a:solidFill>
              </a14:hiddenFill>
            </a:ext>
          </a:extLst>
        </p:spPr>
      </p:pic>
      <p:grpSp>
        <p:nvGrpSpPr>
          <p:cNvPr id="7" name="Группа 6"/>
          <p:cNvGrpSpPr/>
          <p:nvPr/>
        </p:nvGrpSpPr>
        <p:grpSpPr>
          <a:xfrm>
            <a:off x="7092279" y="5506606"/>
            <a:ext cx="1584176" cy="1268760"/>
            <a:chOff x="7092279" y="5506606"/>
            <a:chExt cx="1584176" cy="1268760"/>
          </a:xfrm>
        </p:grpSpPr>
        <p:sp>
          <p:nvSpPr>
            <p:cNvPr id="8" name="Овал 7"/>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9"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0082558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a:hlinkClick r:id="rId2"/>
              </a:rPr>
              <a:t>К</a:t>
            </a:r>
            <a:r>
              <a:rPr lang="ru-RU" sz="2800" dirty="0" smtClean="0">
                <a:hlinkClick r:id="rId2"/>
              </a:rPr>
              <a:t>репление грузов в кузове ТС</a:t>
            </a:r>
            <a:endParaRPr lang="ru-RU" sz="2800" dirty="0" smtClean="0"/>
          </a:p>
          <a:p>
            <a:pPr indent="15875" algn="ctr">
              <a:buNone/>
              <a:defRPr/>
            </a:pPr>
            <a:r>
              <a:rPr lang="ru-RU" sz="2800" dirty="0" smtClean="0"/>
              <a:t>Основные методы</a:t>
            </a:r>
            <a:endParaRPr lang="ru-RU" sz="2800" dirty="0"/>
          </a:p>
        </p:txBody>
      </p:sp>
      <p:sp>
        <p:nvSpPr>
          <p:cNvPr id="2" name="Прямоугольник 1"/>
          <p:cNvSpPr/>
          <p:nvPr/>
        </p:nvSpPr>
        <p:spPr>
          <a:xfrm>
            <a:off x="467544" y="836712"/>
            <a:ext cx="6906275" cy="646331"/>
          </a:xfrm>
          <a:prstGeom prst="rect">
            <a:avLst/>
          </a:prstGeom>
        </p:spPr>
        <p:txBody>
          <a:bodyPr wrap="square">
            <a:spAutoFit/>
          </a:bodyPr>
          <a:lstStyle/>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pic>
        <p:nvPicPr>
          <p:cNvPr id="8194" name="Picture 2" descr="Крепление прижимом"/>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5294"/>
            <a:ext cx="4332867" cy="3245419"/>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Крепление петлей"/>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411" y="995294"/>
            <a:ext cx="4376966" cy="3278450"/>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Диагональное крепление"/>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861621"/>
            <a:ext cx="4032448" cy="3020398"/>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Укрупнение грузовых единиц"/>
          <p:cNvPicPr>
            <a:picLocks noChangeAspect="1" noChangeArrowheads="1"/>
          </p:cNvPicPr>
          <p:nvPr/>
        </p:nvPicPr>
        <p:blipFill rotWithShape="1">
          <a:blip r:embed="rId6">
            <a:extLst>
              <a:ext uri="{28A0092B-C50C-407E-A947-70E740481C1C}">
                <a14:useLocalDpi xmlns:a14="http://schemas.microsoft.com/office/drawing/2010/main" val="0"/>
              </a:ext>
            </a:extLst>
          </a:blip>
          <a:srcRect b="2195"/>
          <a:stretch/>
        </p:blipFill>
        <p:spPr bwMode="auto">
          <a:xfrm>
            <a:off x="4773869" y="3798374"/>
            <a:ext cx="4403508" cy="3059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641275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a:hlinkClick r:id="rId2"/>
              </a:rPr>
              <a:t>К</a:t>
            </a:r>
            <a:r>
              <a:rPr lang="ru-RU" sz="2800" dirty="0" smtClean="0">
                <a:hlinkClick r:id="rId2"/>
              </a:rPr>
              <a:t>репление грузов в кузове ТС</a:t>
            </a:r>
            <a:endParaRPr lang="ru-RU" sz="2800" dirty="0" smtClean="0"/>
          </a:p>
          <a:p>
            <a:pPr indent="15875" algn="ctr">
              <a:buNone/>
              <a:defRPr/>
            </a:pPr>
            <a:r>
              <a:rPr lang="ru-RU" sz="2800" dirty="0" smtClean="0"/>
              <a:t>Основные методы</a:t>
            </a:r>
            <a:endParaRPr lang="ru-RU" sz="2800" dirty="0"/>
          </a:p>
        </p:txBody>
      </p:sp>
      <p:sp>
        <p:nvSpPr>
          <p:cNvPr id="2" name="Прямоугольник 1"/>
          <p:cNvSpPr/>
          <p:nvPr/>
        </p:nvSpPr>
        <p:spPr>
          <a:xfrm>
            <a:off x="467544" y="836712"/>
            <a:ext cx="6906275" cy="646331"/>
          </a:xfrm>
          <a:prstGeom prst="rect">
            <a:avLst/>
          </a:prstGeom>
        </p:spPr>
        <p:txBody>
          <a:bodyPr wrap="square">
            <a:spAutoFit/>
          </a:bodyPr>
          <a:lstStyle/>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pic>
        <p:nvPicPr>
          <p:cNvPr id="9218" name="Picture 2" descr="Крепление растяжками"/>
          <p:cNvPicPr>
            <a:picLocks noChangeAspect="1" noChangeArrowheads="1"/>
          </p:cNvPicPr>
          <p:nvPr/>
        </p:nvPicPr>
        <p:blipFill rotWithShape="1">
          <a:blip r:embed="rId3">
            <a:extLst>
              <a:ext uri="{28A0092B-C50C-407E-A947-70E740481C1C}">
                <a14:useLocalDpi xmlns:a14="http://schemas.microsoft.com/office/drawing/2010/main" val="0"/>
              </a:ext>
            </a:extLst>
          </a:blip>
          <a:srcRect t="5441"/>
          <a:stretch/>
        </p:blipFill>
        <p:spPr bwMode="auto">
          <a:xfrm>
            <a:off x="0" y="1049240"/>
            <a:ext cx="4681680" cy="3315863"/>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s://cf.ppt-online.org/files/slide/p/p7dGA3cuLlYthOWSJVnfk6gTNomj9Hb5rXZUQ01sR/slide-1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3768" y="3284984"/>
            <a:ext cx="4770232" cy="35730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5012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a:hlinkClick r:id="rId3"/>
              </a:rPr>
              <a:t>К</a:t>
            </a:r>
            <a:r>
              <a:rPr lang="ru-RU" sz="2800" dirty="0" smtClean="0">
                <a:hlinkClick r:id="rId3"/>
              </a:rPr>
              <a:t>репление грузов в кузове ТС</a:t>
            </a:r>
            <a:endParaRPr lang="ru-RU" sz="2800" dirty="0" smtClean="0"/>
          </a:p>
          <a:p>
            <a:pPr indent="15875" algn="ctr">
              <a:buNone/>
              <a:defRPr/>
            </a:pPr>
            <a:r>
              <a:rPr lang="ru-RU" sz="2800" dirty="0" smtClean="0"/>
              <a:t>Основные методы</a:t>
            </a:r>
            <a:endParaRPr lang="ru-RU" sz="2800" dirty="0"/>
          </a:p>
        </p:txBody>
      </p:sp>
      <p:sp>
        <p:nvSpPr>
          <p:cNvPr id="2" name="Прямоугольник 1"/>
          <p:cNvSpPr/>
          <p:nvPr/>
        </p:nvSpPr>
        <p:spPr>
          <a:xfrm>
            <a:off x="467544" y="836712"/>
            <a:ext cx="6906275" cy="646331"/>
          </a:xfrm>
          <a:prstGeom prst="rect">
            <a:avLst/>
          </a:prstGeom>
        </p:spPr>
        <p:txBody>
          <a:bodyPr wrap="square">
            <a:spAutoFit/>
          </a:bodyPr>
          <a:lstStyle/>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pic>
        <p:nvPicPr>
          <p:cNvPr id="9222" name="Picture 6" descr="Крепление контейнеров"/>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431" y="1121632"/>
            <a:ext cx="7658462" cy="5736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825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a:hlinkClick r:id="rId2"/>
              </a:rPr>
              <a:t>К</a:t>
            </a:r>
            <a:r>
              <a:rPr lang="ru-RU" sz="2800" dirty="0" smtClean="0">
                <a:hlinkClick r:id="rId2"/>
              </a:rPr>
              <a:t>репление грузов в кузове ТС</a:t>
            </a:r>
            <a:endParaRPr lang="ru-RU" sz="2800" dirty="0" smtClean="0"/>
          </a:p>
          <a:p>
            <a:pPr indent="15875" algn="ctr">
              <a:buNone/>
              <a:defRPr/>
            </a:pPr>
            <a:r>
              <a:rPr lang="ru-RU" sz="2800" dirty="0" smtClean="0"/>
              <a:t>Вспомогательные средства крепления</a:t>
            </a:r>
            <a:endParaRPr lang="ru-RU" sz="2800" dirty="0"/>
          </a:p>
        </p:txBody>
      </p:sp>
      <p:sp>
        <p:nvSpPr>
          <p:cNvPr id="2" name="Прямоугольник 1"/>
          <p:cNvSpPr/>
          <p:nvPr/>
        </p:nvSpPr>
        <p:spPr>
          <a:xfrm>
            <a:off x="467544" y="836712"/>
            <a:ext cx="6906275" cy="646331"/>
          </a:xfrm>
          <a:prstGeom prst="rect">
            <a:avLst/>
          </a:prstGeom>
        </p:spPr>
        <p:txBody>
          <a:bodyPr wrap="square">
            <a:spAutoFit/>
          </a:bodyPr>
          <a:lstStyle/>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pic>
        <p:nvPicPr>
          <p:cNvPr id="10242" name="Picture 2" descr="Вспомогательные средства крепления"/>
          <p:cNvPicPr>
            <a:picLocks noChangeAspect="1" noChangeArrowheads="1"/>
          </p:cNvPicPr>
          <p:nvPr/>
        </p:nvPicPr>
        <p:blipFill rotWithShape="1">
          <a:blip r:embed="rId3">
            <a:extLst>
              <a:ext uri="{28A0092B-C50C-407E-A947-70E740481C1C}">
                <a14:useLocalDpi xmlns:a14="http://schemas.microsoft.com/office/drawing/2010/main" val="0"/>
              </a:ext>
            </a:extLst>
          </a:blip>
          <a:srcRect t="20334"/>
          <a:stretch/>
        </p:blipFill>
        <p:spPr bwMode="auto">
          <a:xfrm>
            <a:off x="0" y="1240948"/>
            <a:ext cx="4632204" cy="2764116"/>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Вспомогательные средства крепления"/>
          <p:cNvPicPr>
            <a:picLocks noChangeAspect="1" noChangeArrowheads="1"/>
          </p:cNvPicPr>
          <p:nvPr/>
        </p:nvPicPr>
        <p:blipFill rotWithShape="1">
          <a:blip r:embed="rId4">
            <a:extLst>
              <a:ext uri="{28A0092B-C50C-407E-A947-70E740481C1C}">
                <a14:useLocalDpi xmlns:a14="http://schemas.microsoft.com/office/drawing/2010/main" val="0"/>
              </a:ext>
            </a:extLst>
          </a:blip>
          <a:srcRect t="20796"/>
          <a:stretch/>
        </p:blipFill>
        <p:spPr bwMode="auto">
          <a:xfrm>
            <a:off x="4636952" y="1293810"/>
            <a:ext cx="4552584" cy="2721647"/>
          </a:xfrm>
          <a:prstGeom prst="rect">
            <a:avLst/>
          </a:prstGeom>
          <a:noFill/>
          <a:extLst>
            <a:ext uri="{909E8E84-426E-40DD-AFC4-6F175D3DCCD1}">
              <a14:hiddenFill xmlns:a14="http://schemas.microsoft.com/office/drawing/2010/main">
                <a:solidFill>
                  <a:srgbClr val="FFFFFF"/>
                </a:solidFill>
              </a14:hiddenFill>
            </a:ext>
          </a:extLst>
        </p:spPr>
      </p:pic>
      <p:pic>
        <p:nvPicPr>
          <p:cNvPr id="10246" name="Picture 6" descr="Вспомогательные средства крепления"/>
          <p:cNvPicPr>
            <a:picLocks noChangeAspect="1" noChangeArrowheads="1"/>
          </p:cNvPicPr>
          <p:nvPr/>
        </p:nvPicPr>
        <p:blipFill rotWithShape="1">
          <a:blip r:embed="rId5">
            <a:extLst>
              <a:ext uri="{28A0092B-C50C-407E-A947-70E740481C1C}">
                <a14:useLocalDpi xmlns:a14="http://schemas.microsoft.com/office/drawing/2010/main" val="0"/>
              </a:ext>
            </a:extLst>
          </a:blip>
          <a:srcRect t="20358"/>
          <a:stretch/>
        </p:blipFill>
        <p:spPr bwMode="auto">
          <a:xfrm>
            <a:off x="0" y="4005064"/>
            <a:ext cx="4782396" cy="2852936"/>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Вспомогательные средства крепления"/>
          <p:cNvPicPr>
            <a:picLocks noChangeAspect="1" noChangeArrowheads="1"/>
          </p:cNvPicPr>
          <p:nvPr/>
        </p:nvPicPr>
        <p:blipFill rotWithShape="1">
          <a:blip r:embed="rId6">
            <a:extLst>
              <a:ext uri="{28A0092B-C50C-407E-A947-70E740481C1C}">
                <a14:useLocalDpi xmlns:a14="http://schemas.microsoft.com/office/drawing/2010/main" val="0"/>
              </a:ext>
            </a:extLst>
          </a:blip>
          <a:srcRect t="21934"/>
          <a:stretch/>
        </p:blipFill>
        <p:spPr bwMode="auto">
          <a:xfrm>
            <a:off x="4530052" y="4015458"/>
            <a:ext cx="4695057" cy="2852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75791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a:hlinkClick r:id="rId2"/>
              </a:rPr>
              <a:t>К</a:t>
            </a:r>
            <a:r>
              <a:rPr lang="ru-RU" sz="2800" dirty="0" smtClean="0">
                <a:hlinkClick r:id="rId2"/>
              </a:rPr>
              <a:t>репление грузов в кузове ТС</a:t>
            </a:r>
            <a:endParaRPr lang="ru-RU" sz="2800" dirty="0" smtClean="0"/>
          </a:p>
          <a:p>
            <a:pPr indent="15875" algn="ctr">
              <a:buNone/>
              <a:defRPr/>
            </a:pPr>
            <a:r>
              <a:rPr lang="ru-RU" sz="2800" dirty="0" smtClean="0"/>
              <a:t>Вспомогательные средства крепления</a:t>
            </a:r>
            <a:endParaRPr lang="ru-RU" sz="2800" dirty="0"/>
          </a:p>
        </p:txBody>
      </p:sp>
      <p:sp>
        <p:nvSpPr>
          <p:cNvPr id="2" name="Прямоугольник 1"/>
          <p:cNvSpPr/>
          <p:nvPr/>
        </p:nvSpPr>
        <p:spPr>
          <a:xfrm>
            <a:off x="467544" y="836712"/>
            <a:ext cx="6906275" cy="646331"/>
          </a:xfrm>
          <a:prstGeom prst="rect">
            <a:avLst/>
          </a:prstGeom>
        </p:spPr>
        <p:txBody>
          <a:bodyPr wrap="square">
            <a:spAutoFit/>
          </a:bodyPr>
          <a:lstStyle/>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pic>
        <p:nvPicPr>
          <p:cNvPr id="12290" name="Picture 2" descr="Вспомогательные средства крепления"/>
          <p:cNvPicPr>
            <a:picLocks noChangeAspect="1" noChangeArrowheads="1"/>
          </p:cNvPicPr>
          <p:nvPr/>
        </p:nvPicPr>
        <p:blipFill rotWithShape="1">
          <a:blip r:embed="rId3">
            <a:extLst>
              <a:ext uri="{28A0092B-C50C-407E-A947-70E740481C1C}">
                <a14:useLocalDpi xmlns:a14="http://schemas.microsoft.com/office/drawing/2010/main" val="0"/>
              </a:ext>
            </a:extLst>
          </a:blip>
          <a:srcRect t="22571"/>
          <a:stretch/>
        </p:blipFill>
        <p:spPr bwMode="auto">
          <a:xfrm>
            <a:off x="0" y="1205431"/>
            <a:ext cx="4845170" cy="2810026"/>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Вспомогательные средства крепления"/>
          <p:cNvPicPr>
            <a:picLocks noChangeAspect="1" noChangeArrowheads="1"/>
          </p:cNvPicPr>
          <p:nvPr/>
        </p:nvPicPr>
        <p:blipFill rotWithShape="1">
          <a:blip r:embed="rId4">
            <a:extLst>
              <a:ext uri="{28A0092B-C50C-407E-A947-70E740481C1C}">
                <a14:useLocalDpi xmlns:a14="http://schemas.microsoft.com/office/drawing/2010/main" val="0"/>
              </a:ext>
            </a:extLst>
          </a:blip>
          <a:srcRect t="22540"/>
          <a:stretch/>
        </p:blipFill>
        <p:spPr bwMode="auto">
          <a:xfrm>
            <a:off x="4442519" y="1263296"/>
            <a:ext cx="4804294" cy="2787414"/>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Вспомогательные средства крепления – стальные и пластиковые ленты"/>
          <p:cNvPicPr>
            <a:picLocks noChangeAspect="1" noChangeArrowheads="1"/>
          </p:cNvPicPr>
          <p:nvPr/>
        </p:nvPicPr>
        <p:blipFill rotWithShape="1">
          <a:blip r:embed="rId5">
            <a:extLst>
              <a:ext uri="{28A0092B-C50C-407E-A947-70E740481C1C}">
                <a14:useLocalDpi xmlns:a14="http://schemas.microsoft.com/office/drawing/2010/main" val="0"/>
              </a:ext>
            </a:extLst>
          </a:blip>
          <a:srcRect t="11880"/>
          <a:stretch/>
        </p:blipFill>
        <p:spPr bwMode="auto">
          <a:xfrm>
            <a:off x="-37656" y="3933056"/>
            <a:ext cx="4484093" cy="2959676"/>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descr="Вспомогательные средства крепления"/>
          <p:cNvPicPr>
            <a:picLocks noChangeAspect="1" noChangeArrowheads="1"/>
          </p:cNvPicPr>
          <p:nvPr/>
        </p:nvPicPr>
        <p:blipFill rotWithShape="1">
          <a:blip r:embed="rId6">
            <a:extLst>
              <a:ext uri="{28A0092B-C50C-407E-A947-70E740481C1C}">
                <a14:useLocalDpi xmlns:a14="http://schemas.microsoft.com/office/drawing/2010/main" val="0"/>
              </a:ext>
            </a:extLst>
          </a:blip>
          <a:srcRect t="21970"/>
          <a:stretch/>
        </p:blipFill>
        <p:spPr bwMode="auto">
          <a:xfrm>
            <a:off x="4362223" y="4015457"/>
            <a:ext cx="4863512" cy="2842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5631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a:hlinkClick r:id="rId2"/>
              </a:rPr>
              <a:t>К</a:t>
            </a:r>
            <a:r>
              <a:rPr lang="ru-RU" sz="2800" dirty="0" smtClean="0">
                <a:hlinkClick r:id="rId2"/>
              </a:rPr>
              <a:t>репление грузов в кузове ТС</a:t>
            </a:r>
            <a:endParaRPr lang="ru-RU" sz="2800" dirty="0" smtClean="0"/>
          </a:p>
          <a:p>
            <a:pPr indent="15875" algn="ctr">
              <a:buNone/>
              <a:defRPr/>
            </a:pPr>
            <a:r>
              <a:rPr lang="ru-RU" sz="2800" dirty="0" smtClean="0"/>
              <a:t>Вспомогательные средства крепления</a:t>
            </a:r>
            <a:endParaRPr lang="ru-RU" sz="2800" dirty="0"/>
          </a:p>
        </p:txBody>
      </p:sp>
      <p:sp>
        <p:nvSpPr>
          <p:cNvPr id="2" name="Прямоугольник 1"/>
          <p:cNvSpPr/>
          <p:nvPr/>
        </p:nvSpPr>
        <p:spPr>
          <a:xfrm>
            <a:off x="467544" y="836712"/>
            <a:ext cx="6906275" cy="646331"/>
          </a:xfrm>
          <a:prstGeom prst="rect">
            <a:avLst/>
          </a:prstGeom>
        </p:spPr>
        <p:txBody>
          <a:bodyPr wrap="square">
            <a:spAutoFit/>
          </a:bodyPr>
          <a:lstStyle/>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pic>
        <p:nvPicPr>
          <p:cNvPr id="13314" name="Picture 2" descr="Вспомогательные средства крепления"/>
          <p:cNvPicPr>
            <a:picLocks noChangeAspect="1" noChangeArrowheads="1"/>
          </p:cNvPicPr>
          <p:nvPr/>
        </p:nvPicPr>
        <p:blipFill rotWithShape="1">
          <a:blip r:embed="rId3">
            <a:extLst>
              <a:ext uri="{28A0092B-C50C-407E-A947-70E740481C1C}">
                <a14:useLocalDpi xmlns:a14="http://schemas.microsoft.com/office/drawing/2010/main" val="0"/>
              </a:ext>
            </a:extLst>
          </a:blip>
          <a:srcRect t="20953" b="-1"/>
          <a:stretch/>
        </p:blipFill>
        <p:spPr bwMode="auto">
          <a:xfrm>
            <a:off x="-1" y="1412776"/>
            <a:ext cx="4986383" cy="2952328"/>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Вспомогательные средства крепления"/>
          <p:cNvPicPr>
            <a:picLocks noChangeAspect="1" noChangeArrowheads="1"/>
          </p:cNvPicPr>
          <p:nvPr/>
        </p:nvPicPr>
        <p:blipFill rotWithShape="1">
          <a:blip r:embed="rId4">
            <a:extLst>
              <a:ext uri="{28A0092B-C50C-407E-A947-70E740481C1C}">
                <a14:useLocalDpi xmlns:a14="http://schemas.microsoft.com/office/drawing/2010/main" val="0"/>
              </a:ext>
            </a:extLst>
          </a:blip>
          <a:srcRect t="22963"/>
          <a:stretch/>
        </p:blipFill>
        <p:spPr bwMode="auto">
          <a:xfrm>
            <a:off x="3744905" y="3725471"/>
            <a:ext cx="5366060"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686698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396552" y="31471"/>
            <a:ext cx="9001125" cy="1773386"/>
          </a:xfrm>
        </p:spPr>
        <p:txBody>
          <a:bodyPr>
            <a:normAutofit/>
          </a:bodyPr>
          <a:lstStyle/>
          <a:p>
            <a:pPr indent="15875" algn="ctr">
              <a:buNone/>
              <a:defRPr/>
            </a:pPr>
            <a:r>
              <a:rPr lang="ru-RU" sz="2800" dirty="0">
                <a:hlinkClick r:id="rId3"/>
              </a:rPr>
              <a:t>Крепление грузов в кузове </a:t>
            </a:r>
            <a:r>
              <a:rPr lang="ru-RU" sz="2800" dirty="0" smtClean="0">
                <a:hlinkClick r:id="rId3"/>
              </a:rPr>
              <a:t>ТС</a:t>
            </a:r>
            <a:endParaRPr lang="ru-RU" sz="2800" dirty="0" smtClean="0"/>
          </a:p>
          <a:p>
            <a:pPr marL="0" indent="0" algn="ctr" fontAlgn="base">
              <a:buNone/>
            </a:pPr>
            <a:r>
              <a:rPr lang="ru-RU" sz="2000" b="1" dirty="0"/>
              <a:t>Стяжные ремни</a:t>
            </a:r>
          </a:p>
          <a:p>
            <a:pPr indent="15875" algn="ctr">
              <a:buNone/>
              <a:defRPr/>
            </a:pPr>
            <a:endParaRPr lang="ru-RU" sz="2800" dirty="0"/>
          </a:p>
        </p:txBody>
      </p:sp>
      <p:sp>
        <p:nvSpPr>
          <p:cNvPr id="2" name="Прямоугольник 1"/>
          <p:cNvSpPr/>
          <p:nvPr/>
        </p:nvSpPr>
        <p:spPr>
          <a:xfrm>
            <a:off x="251520" y="764704"/>
            <a:ext cx="8583628" cy="6186309"/>
          </a:xfrm>
          <a:prstGeom prst="rect">
            <a:avLst/>
          </a:prstGeom>
        </p:spPr>
        <p:txBody>
          <a:bodyPr wrap="square">
            <a:spAutoFit/>
          </a:bodyPr>
          <a:lstStyle/>
          <a:p>
            <a:pPr fontAlgn="base"/>
            <a:r>
              <a:rPr lang="ru-RU" dirty="0"/>
              <a:t>Наиболее удобным и недорогим способом для закрепления грузов является </a:t>
            </a:r>
            <a:r>
              <a:rPr lang="ru-RU" dirty="0">
                <a:hlinkClick r:id="rId4"/>
              </a:rPr>
              <a:t>крепление стяжными ремнями</a:t>
            </a:r>
            <a:r>
              <a:rPr lang="ru-RU" dirty="0"/>
              <a:t>. Стяжные ремни изготавливаются различных типов и размеров, поэтому осуществить подбор именно под ваше транспортное средство несложно</a:t>
            </a:r>
            <a:r>
              <a:rPr lang="ru-RU" dirty="0" smtClean="0"/>
              <a:t>.</a:t>
            </a:r>
          </a:p>
          <a:p>
            <a:pPr fontAlgn="base"/>
            <a:endParaRPr lang="ru-RU" dirty="0"/>
          </a:p>
          <a:p>
            <a:pPr fontAlgn="base"/>
            <a:r>
              <a:rPr lang="ru-RU" b="1" dirty="0"/>
              <a:t>Стяжной ремень представляет собой:</a:t>
            </a:r>
            <a:endParaRPr lang="ru-RU" dirty="0"/>
          </a:p>
          <a:p>
            <a:pPr marL="285750" indent="-285750" fontAlgn="base">
              <a:buFont typeface="Wingdings" panose="05000000000000000000" pitchFamily="2" charset="2"/>
              <a:buChar char="Ø"/>
            </a:pPr>
            <a:r>
              <a:rPr lang="ru-RU" dirty="0"/>
              <a:t>грузовую ленту, изготовленную из высокопрочного и износоустойчивого синтетического материала, мало подверженного воздействию различных типов технических жидкостей, химически активных веществ и суровых погодных условий;</a:t>
            </a:r>
          </a:p>
          <a:p>
            <a:pPr marL="285750" indent="-285750" fontAlgn="base">
              <a:buFont typeface="Wingdings" panose="05000000000000000000" pitchFamily="2" charset="2"/>
              <a:buChar char="Ø"/>
            </a:pPr>
            <a:r>
              <a:rPr lang="ru-RU" dirty="0" err="1"/>
              <a:t>храповый</a:t>
            </a:r>
            <a:r>
              <a:rPr lang="ru-RU" dirty="0"/>
              <a:t> механизм (</a:t>
            </a:r>
            <a:r>
              <a:rPr lang="ru-RU" dirty="0" err="1"/>
              <a:t>трещётка</a:t>
            </a:r>
            <a:r>
              <a:rPr lang="ru-RU" dirty="0"/>
              <a:t>, </a:t>
            </a:r>
            <a:r>
              <a:rPr lang="ru-RU" dirty="0" err="1"/>
              <a:t>храповый</a:t>
            </a:r>
            <a:r>
              <a:rPr lang="ru-RU" dirty="0"/>
              <a:t> замок), при давлении груза на ленту во время движения транспорта предотвращает её ослабление, что позволяет надёжно удерживать груз за всё время в пути;</a:t>
            </a:r>
          </a:p>
          <a:p>
            <a:pPr marL="285750" indent="-285750" fontAlgn="base">
              <a:buFont typeface="Wingdings" panose="05000000000000000000" pitchFamily="2" charset="2"/>
              <a:buChar char="Ø"/>
            </a:pPr>
            <a:r>
              <a:rPr lang="ru-RU" dirty="0"/>
              <a:t>крюки, пружинные замки или кольца (в зависимости от бортовых и напольных точек крепления) на </a:t>
            </a:r>
            <a:r>
              <a:rPr lang="ru-RU" dirty="0" err="1"/>
              <a:t>концевиках</a:t>
            </a:r>
            <a:r>
              <a:rPr lang="ru-RU" dirty="0"/>
              <a:t> грузовой ленты</a:t>
            </a:r>
            <a:r>
              <a:rPr lang="ru-RU" dirty="0" smtClean="0"/>
              <a:t>.</a:t>
            </a:r>
          </a:p>
          <a:p>
            <a:pPr marL="285750" indent="-285750" fontAlgn="base">
              <a:buFont typeface="Wingdings" panose="05000000000000000000" pitchFamily="2" charset="2"/>
              <a:buChar char="Ø"/>
            </a:pPr>
            <a:endParaRPr lang="ru-RU" dirty="0"/>
          </a:p>
          <a:p>
            <a:pPr fontAlgn="base"/>
            <a:r>
              <a:rPr lang="ru-RU" dirty="0"/>
              <a:t>Для предотвращения продольного или поперечного смещения груза, его с помощью стяжных ремней крепят к полу фургона, при необходимости </a:t>
            </a:r>
            <a:endParaRPr lang="ru-RU" dirty="0" smtClean="0"/>
          </a:p>
          <a:p>
            <a:pPr fontAlgn="base"/>
            <a:r>
              <a:rPr lang="ru-RU" dirty="0" smtClean="0"/>
              <a:t>устанавливают </a:t>
            </a:r>
            <a:r>
              <a:rPr lang="ru-RU" dirty="0"/>
              <a:t>ременные растяжки в направлениях, </a:t>
            </a:r>
            <a:endParaRPr lang="ru-RU" dirty="0" smtClean="0"/>
          </a:p>
          <a:p>
            <a:pPr fontAlgn="base"/>
            <a:r>
              <a:rPr lang="ru-RU" dirty="0" smtClean="0"/>
              <a:t>противоположных </a:t>
            </a:r>
            <a:r>
              <a:rPr lang="ru-RU" dirty="0"/>
              <a:t>возможному смещению.</a:t>
            </a:r>
          </a:p>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spTree>
    <p:extLst>
      <p:ext uri="{BB962C8B-B14F-4D97-AF65-F5344CB8AC3E}">
        <p14:creationId xmlns:p14="http://schemas.microsoft.com/office/powerpoint/2010/main" val="7827759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52226" name="Содержимое 2"/>
          <p:cNvSpPr>
            <a:spLocks noGrp="1"/>
          </p:cNvSpPr>
          <p:nvPr>
            <p:ph idx="1"/>
          </p:nvPr>
        </p:nvSpPr>
        <p:spPr>
          <a:xfrm>
            <a:off x="-396552" y="31471"/>
            <a:ext cx="9001125" cy="1773386"/>
          </a:xfrm>
        </p:spPr>
        <p:txBody>
          <a:bodyPr>
            <a:normAutofit/>
          </a:bodyPr>
          <a:lstStyle/>
          <a:p>
            <a:pPr indent="15875" algn="ctr">
              <a:buNone/>
              <a:defRPr/>
            </a:pPr>
            <a:r>
              <a:rPr lang="ru-RU" sz="2800" dirty="0">
                <a:hlinkClick r:id="rId3"/>
              </a:rPr>
              <a:t>Крепление грузов в кузове </a:t>
            </a:r>
            <a:r>
              <a:rPr lang="ru-RU" sz="2800" dirty="0" smtClean="0">
                <a:hlinkClick r:id="rId3"/>
              </a:rPr>
              <a:t>ТС</a:t>
            </a:r>
            <a:endParaRPr lang="ru-RU" sz="2800" dirty="0" smtClean="0"/>
          </a:p>
          <a:p>
            <a:pPr indent="15875" algn="ctr">
              <a:buNone/>
              <a:defRPr/>
            </a:pPr>
            <a:r>
              <a:rPr lang="ru-RU" sz="2000" b="1" dirty="0"/>
              <a:t>Техника безопасности при использовании крепления стяжными ремнями</a:t>
            </a:r>
          </a:p>
          <a:p>
            <a:pPr indent="15875" algn="ctr">
              <a:buNone/>
              <a:defRPr/>
            </a:pPr>
            <a:endParaRPr lang="ru-RU" sz="2800" dirty="0"/>
          </a:p>
        </p:txBody>
      </p:sp>
      <p:sp>
        <p:nvSpPr>
          <p:cNvPr id="2" name="Прямоугольник 1"/>
          <p:cNvSpPr/>
          <p:nvPr/>
        </p:nvSpPr>
        <p:spPr>
          <a:xfrm>
            <a:off x="236844" y="1268760"/>
            <a:ext cx="5847324" cy="6186309"/>
          </a:xfrm>
          <a:prstGeom prst="rect">
            <a:avLst/>
          </a:prstGeom>
        </p:spPr>
        <p:txBody>
          <a:bodyPr wrap="square">
            <a:spAutoFit/>
          </a:bodyPr>
          <a:lstStyle/>
          <a:p>
            <a:pPr fontAlgn="base"/>
            <a:r>
              <a:rPr lang="ru-RU" b="1" i="1" dirty="0"/>
              <a:t>При использовании для крепления груза стяжных ремней необходимо обратить внимание</a:t>
            </a:r>
            <a:r>
              <a:rPr lang="ru-RU" b="1" i="1" dirty="0" smtClean="0"/>
              <a:t>:</a:t>
            </a:r>
          </a:p>
          <a:p>
            <a:pPr fontAlgn="base"/>
            <a:endParaRPr lang="ru-RU" dirty="0"/>
          </a:p>
          <a:p>
            <a:pPr marL="285750" indent="-285750" fontAlgn="base">
              <a:buFont typeface="Wingdings" panose="05000000000000000000" pitchFamily="2" charset="2"/>
              <a:buChar char="Ø"/>
            </a:pPr>
            <a:r>
              <a:rPr lang="ru-RU" dirty="0"/>
              <a:t>отсутствие механических и иных повреждений ремней, швов, храповика и крепёжных элементов;</a:t>
            </a:r>
          </a:p>
          <a:p>
            <a:pPr marL="285750" indent="-285750" fontAlgn="base">
              <a:buFont typeface="Wingdings" panose="05000000000000000000" pitchFamily="2" charset="2"/>
              <a:buChar char="Ø"/>
            </a:pPr>
            <a:r>
              <a:rPr lang="ru-RU" dirty="0"/>
              <a:t>динамическая нагрузка, испытываемая стяжными или прижимными ремнями, не должна превышать пороговых значений, указанных в маркировке изделия;</a:t>
            </a:r>
          </a:p>
          <a:p>
            <a:pPr marL="285750" indent="-285750" fontAlgn="base">
              <a:buFont typeface="Wingdings" panose="05000000000000000000" pitchFamily="2" charset="2"/>
              <a:buChar char="Ø"/>
            </a:pPr>
            <a:r>
              <a:rPr lang="ru-RU" dirty="0"/>
              <a:t>охват груза стяжными ремнями должен быть равномерным по всей поверхности, без </a:t>
            </a:r>
            <a:r>
              <a:rPr lang="ru-RU" dirty="0" err="1"/>
              <a:t>перекруток</a:t>
            </a:r>
            <a:r>
              <a:rPr lang="ru-RU" dirty="0"/>
              <a:t> и узлов;</a:t>
            </a:r>
          </a:p>
          <a:p>
            <a:pPr marL="285750" indent="-285750" fontAlgn="base">
              <a:buFont typeface="Wingdings" panose="05000000000000000000" pitchFamily="2" charset="2"/>
              <a:buChar char="Ø"/>
            </a:pPr>
            <a:r>
              <a:rPr lang="ru-RU" dirty="0"/>
              <a:t>не натягивать ремни поверх острых выступов или углов, это может привести к перетиранию и разрыву грузовой ленты, и, соответственно, непредсказуемым последствиям;</a:t>
            </a:r>
          </a:p>
          <a:p>
            <a:pPr marL="285750" indent="-285750" fontAlgn="base">
              <a:buFont typeface="Wingdings" panose="05000000000000000000" pitchFamily="2" charset="2"/>
              <a:buChar char="Ø"/>
            </a:pPr>
            <a:r>
              <a:rPr lang="ru-RU" dirty="0"/>
              <a:t>не использовать крепёжные ремни для подъёма грузов, они для этого не предназначены.</a:t>
            </a:r>
          </a:p>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pic>
        <p:nvPicPr>
          <p:cNvPr id="14338" name="Picture 2" descr="крепление груза в кузове автомобиля стяжными ремнями"/>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234"/>
          <a:stretch/>
        </p:blipFill>
        <p:spPr bwMode="auto">
          <a:xfrm>
            <a:off x="6030193" y="1610461"/>
            <a:ext cx="3078435" cy="3710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35558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96552" y="31471"/>
            <a:ext cx="9001125" cy="1773386"/>
          </a:xfrm>
        </p:spPr>
        <p:txBody>
          <a:bodyPr>
            <a:normAutofit/>
          </a:bodyPr>
          <a:lstStyle/>
          <a:p>
            <a:pPr indent="15875" algn="ctr">
              <a:buNone/>
              <a:defRPr/>
            </a:pPr>
            <a:r>
              <a:rPr lang="ru-RU" sz="2800" dirty="0">
                <a:hlinkClick r:id="rId2"/>
              </a:rPr>
              <a:t>Крепление грузов в кузове </a:t>
            </a:r>
            <a:r>
              <a:rPr lang="ru-RU" sz="2800" dirty="0" smtClean="0">
                <a:hlinkClick r:id="rId2"/>
              </a:rPr>
              <a:t>ТС</a:t>
            </a:r>
            <a:endParaRPr lang="ru-RU" sz="2800" dirty="0" smtClean="0"/>
          </a:p>
          <a:p>
            <a:pPr indent="15875" algn="ctr">
              <a:buNone/>
              <a:defRPr/>
            </a:pPr>
            <a:r>
              <a:rPr lang="ru-RU" sz="2000" b="1" dirty="0"/>
              <a:t>Крепёж груза деревянными распорками</a:t>
            </a:r>
          </a:p>
          <a:p>
            <a:pPr indent="15875" algn="ctr">
              <a:buNone/>
              <a:defRPr/>
            </a:pPr>
            <a:endParaRPr lang="ru-RU" sz="2800" dirty="0"/>
          </a:p>
        </p:txBody>
      </p:sp>
      <p:sp>
        <p:nvSpPr>
          <p:cNvPr id="2" name="Прямоугольник 1"/>
          <p:cNvSpPr/>
          <p:nvPr/>
        </p:nvSpPr>
        <p:spPr>
          <a:xfrm>
            <a:off x="236844" y="1268760"/>
            <a:ext cx="7647524" cy="5355312"/>
          </a:xfrm>
          <a:prstGeom prst="rect">
            <a:avLst/>
          </a:prstGeom>
        </p:spPr>
        <p:txBody>
          <a:bodyPr wrap="square">
            <a:spAutoFit/>
          </a:bodyPr>
          <a:lstStyle/>
          <a:p>
            <a:pPr fontAlgn="base"/>
            <a:r>
              <a:rPr lang="ru-RU" dirty="0"/>
              <a:t>К достоинствам данного способа можно отнести дешевизну и относительную надёжность. Деревянные крепёжные рамы или распорки прибиваются к стенкам и полу фургона по периметру, между ними закрепляется перевозимый груз</a:t>
            </a:r>
            <a:r>
              <a:rPr lang="ru-RU" dirty="0" smtClean="0"/>
              <a:t>.</a:t>
            </a:r>
          </a:p>
          <a:p>
            <a:pPr fontAlgn="base"/>
            <a:endParaRPr lang="ru-RU" dirty="0"/>
          </a:p>
          <a:p>
            <a:pPr fontAlgn="base"/>
            <a:r>
              <a:rPr lang="ru-RU" b="1" i="1" dirty="0"/>
              <a:t>Такой способ крепления имеет ряд недостатков</a:t>
            </a:r>
            <a:r>
              <a:rPr lang="ru-RU" b="1" i="1" dirty="0" smtClean="0"/>
              <a:t>:</a:t>
            </a:r>
          </a:p>
          <a:p>
            <a:pPr fontAlgn="base"/>
            <a:endParaRPr lang="ru-RU" dirty="0"/>
          </a:p>
          <a:p>
            <a:pPr marL="285750" indent="-285750" fontAlgn="base">
              <a:buFont typeface="Wingdings" panose="05000000000000000000" pitchFamily="2" charset="2"/>
              <a:buChar char="Ø"/>
            </a:pPr>
            <a:r>
              <a:rPr lang="ru-RU" dirty="0"/>
              <a:t>при монтаже деревянных конструкций (распорок) к полу и стенкам фургона неизбежно повреждение их целостности</a:t>
            </a:r>
            <a:r>
              <a:rPr lang="ru-RU" dirty="0" smtClean="0"/>
              <a:t>;</a:t>
            </a:r>
          </a:p>
          <a:p>
            <a:pPr marL="285750" indent="-285750" fontAlgn="base">
              <a:buFont typeface="Wingdings" panose="05000000000000000000" pitchFamily="2" charset="2"/>
              <a:buChar char="Ø"/>
            </a:pPr>
            <a:endParaRPr lang="ru-RU" dirty="0"/>
          </a:p>
          <a:p>
            <a:pPr marL="285750" indent="-285750" fontAlgn="base">
              <a:buFont typeface="Wingdings" panose="05000000000000000000" pitchFamily="2" charset="2"/>
              <a:buChar char="Ø"/>
            </a:pPr>
            <a:r>
              <a:rPr lang="ru-RU" dirty="0"/>
              <a:t>даже использование высококачественной древесины для изготовления распорок не гарантирует того, что деревянная крепёжная рама (распорка) выдержит нагрузки, возникающие при перевозке груза</a:t>
            </a:r>
            <a:r>
              <a:rPr lang="ru-RU" dirty="0" smtClean="0"/>
              <a:t>;</a:t>
            </a:r>
          </a:p>
          <a:p>
            <a:pPr marL="285750" indent="-285750" fontAlgn="base">
              <a:buFont typeface="Wingdings" panose="05000000000000000000" pitchFamily="2" charset="2"/>
              <a:buChar char="Ø"/>
            </a:pPr>
            <a:endParaRPr lang="ru-RU" dirty="0"/>
          </a:p>
          <a:p>
            <a:pPr marL="285750" indent="-285750" fontAlgn="base">
              <a:buFont typeface="Wingdings" panose="05000000000000000000" pitchFamily="2" charset="2"/>
              <a:buChar char="Ø"/>
            </a:pPr>
            <a:r>
              <a:rPr lang="ru-RU" dirty="0"/>
              <a:t>вес деревянных распорок может серьёзно увеличить общую массу перевозимого груза.</a:t>
            </a:r>
          </a:p>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1583769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96552" y="31471"/>
            <a:ext cx="9001125" cy="1773386"/>
          </a:xfrm>
        </p:spPr>
        <p:txBody>
          <a:bodyPr>
            <a:normAutofit/>
          </a:bodyPr>
          <a:lstStyle/>
          <a:p>
            <a:pPr indent="15875" algn="ctr">
              <a:buNone/>
              <a:defRPr/>
            </a:pPr>
            <a:r>
              <a:rPr lang="ru-RU" sz="2800" dirty="0">
                <a:hlinkClick r:id="rId2"/>
              </a:rPr>
              <a:t>Крепление грузов в кузове </a:t>
            </a:r>
            <a:r>
              <a:rPr lang="ru-RU" sz="2800" dirty="0" smtClean="0">
                <a:hlinkClick r:id="rId2"/>
              </a:rPr>
              <a:t>ТС</a:t>
            </a:r>
            <a:endParaRPr lang="ru-RU" sz="2800" dirty="0" smtClean="0"/>
          </a:p>
          <a:p>
            <a:pPr indent="15875" algn="ctr">
              <a:buNone/>
              <a:defRPr/>
            </a:pPr>
            <a:r>
              <a:rPr lang="ru-RU" sz="2000" b="1" dirty="0"/>
              <a:t>Крепление груза с использованием блокировочных </a:t>
            </a:r>
            <a:r>
              <a:rPr lang="ru-RU" sz="2000" b="1" dirty="0" smtClean="0"/>
              <a:t>планок</a:t>
            </a:r>
            <a:endParaRPr lang="ru-RU" sz="2000" b="1" dirty="0"/>
          </a:p>
          <a:p>
            <a:pPr indent="15875" algn="ctr">
              <a:buNone/>
              <a:defRPr/>
            </a:pPr>
            <a:endParaRPr lang="ru-RU" sz="2800" dirty="0"/>
          </a:p>
        </p:txBody>
      </p:sp>
      <p:sp>
        <p:nvSpPr>
          <p:cNvPr id="2" name="Прямоугольник 1"/>
          <p:cNvSpPr/>
          <p:nvPr/>
        </p:nvSpPr>
        <p:spPr>
          <a:xfrm>
            <a:off x="236844" y="1268760"/>
            <a:ext cx="7647524" cy="2031325"/>
          </a:xfrm>
          <a:prstGeom prst="rect">
            <a:avLst/>
          </a:prstGeom>
        </p:spPr>
        <p:txBody>
          <a:bodyPr wrap="square">
            <a:spAutoFit/>
          </a:bodyPr>
          <a:lstStyle/>
          <a:p>
            <a:pPr fontAlgn="base"/>
            <a:r>
              <a:rPr lang="ru-RU" dirty="0"/>
              <a:t>Блокировочные планки применяются для разделения грузов на секции, фиксации различных не тяжёлых грузов промтоварного назначения. Способны выдержать динамическую нагрузку до 300 килограмм. Крепятся на внутренней поверхности стенок фургона, чаще всего используется совместно с крепёжными ремнями и разного вида распорками.</a:t>
            </a:r>
            <a:endParaRPr lang="ru-RU" dirty="0" smtClean="0"/>
          </a:p>
          <a:p>
            <a:pPr marL="285750" indent="-285750">
              <a:buFont typeface="Wingdings" panose="05000000000000000000" pitchFamily="2" charset="2"/>
              <a:buChar char="Ø"/>
            </a:pPr>
            <a:endParaRPr lang="ru-RU" dirty="0"/>
          </a:p>
        </p:txBody>
      </p:sp>
      <p:pic>
        <p:nvPicPr>
          <p:cNvPr id="15362" name="Picture 2" descr="такелажные крепления для фиксации грузов в фургоне"/>
          <p:cNvPicPr>
            <a:picLocks noChangeAspect="1" noChangeArrowheads="1"/>
          </p:cNvPicPr>
          <p:nvPr/>
        </p:nvPicPr>
        <p:blipFill rotWithShape="1">
          <a:blip r:embed="rId3">
            <a:extLst>
              <a:ext uri="{28A0092B-C50C-407E-A947-70E740481C1C}">
                <a14:useLocalDpi xmlns:a14="http://schemas.microsoft.com/office/drawing/2010/main" val="0"/>
              </a:ext>
            </a:extLst>
          </a:blip>
          <a:srcRect t="8859"/>
          <a:stretch/>
        </p:blipFill>
        <p:spPr bwMode="auto">
          <a:xfrm>
            <a:off x="1259632" y="3166390"/>
            <a:ext cx="5400600" cy="369161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591719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396552" y="31471"/>
            <a:ext cx="9001125" cy="1773386"/>
          </a:xfrm>
        </p:spPr>
        <p:txBody>
          <a:bodyPr>
            <a:normAutofit/>
          </a:bodyPr>
          <a:lstStyle/>
          <a:p>
            <a:pPr indent="15875" algn="ctr">
              <a:buNone/>
              <a:defRPr/>
            </a:pPr>
            <a:r>
              <a:rPr lang="ru-RU" sz="2800" dirty="0">
                <a:hlinkClick r:id="rId2"/>
              </a:rPr>
              <a:t>Крепление грузов в кузове </a:t>
            </a:r>
            <a:r>
              <a:rPr lang="ru-RU" sz="2800" dirty="0" smtClean="0">
                <a:hlinkClick r:id="rId2"/>
              </a:rPr>
              <a:t>ТС</a:t>
            </a:r>
            <a:endParaRPr lang="ru-RU" sz="2800" dirty="0" smtClean="0"/>
          </a:p>
          <a:p>
            <a:pPr marL="0" indent="0" algn="ctr" fontAlgn="base">
              <a:buNone/>
            </a:pPr>
            <a:r>
              <a:rPr lang="ru-RU" sz="2000" b="1" dirty="0" smtClean="0"/>
              <a:t>     Крепление </a:t>
            </a:r>
            <a:r>
              <a:rPr lang="ru-RU" sz="2000" b="1" dirty="0"/>
              <a:t>груза с помощью </a:t>
            </a:r>
            <a:endParaRPr lang="ru-RU" sz="2000" b="1" dirty="0" smtClean="0"/>
          </a:p>
          <a:p>
            <a:pPr marL="0" indent="0" algn="ctr" fontAlgn="base">
              <a:buNone/>
            </a:pPr>
            <a:r>
              <a:rPr lang="ru-RU" sz="2000" b="1" dirty="0" err="1" smtClean="0"/>
              <a:t>пневмооболочки</a:t>
            </a:r>
            <a:r>
              <a:rPr lang="ru-RU" sz="2000" b="1" dirty="0" smtClean="0"/>
              <a:t> </a:t>
            </a:r>
            <a:r>
              <a:rPr lang="ru-RU" sz="2000" b="1" dirty="0"/>
              <a:t>(воздушного мешка)</a:t>
            </a:r>
          </a:p>
          <a:p>
            <a:pPr indent="15875" algn="ctr">
              <a:buNone/>
              <a:defRPr/>
            </a:pPr>
            <a:endParaRPr lang="ru-RU" sz="2800" dirty="0"/>
          </a:p>
        </p:txBody>
      </p:sp>
      <p:sp>
        <p:nvSpPr>
          <p:cNvPr id="2" name="Прямоугольник 1"/>
          <p:cNvSpPr/>
          <p:nvPr/>
        </p:nvSpPr>
        <p:spPr>
          <a:xfrm>
            <a:off x="323528" y="1700808"/>
            <a:ext cx="7071460" cy="3893374"/>
          </a:xfrm>
          <a:prstGeom prst="rect">
            <a:avLst/>
          </a:prstGeom>
        </p:spPr>
        <p:txBody>
          <a:bodyPr wrap="square">
            <a:spAutoFit/>
          </a:bodyPr>
          <a:lstStyle/>
          <a:p>
            <a:pPr fontAlgn="base"/>
            <a:r>
              <a:rPr lang="ru-RU" sz="1900" dirty="0"/>
              <a:t>Удобны в использовании при перевозке </a:t>
            </a:r>
            <a:r>
              <a:rPr lang="ru-RU" sz="1900" dirty="0" err="1"/>
              <a:t>разногабаритных</a:t>
            </a:r>
            <a:r>
              <a:rPr lang="ru-RU" sz="1900" dirty="0"/>
              <a:t> и хрупких грузов. После размещения груза в фургоне свободное пространство заполняется сдутыми воздушными мешками. Далее в мешки через впускной/выпускной клапан закачивают воздух и они заполняют всё свободное пространство и надёжно фиксируют грузы. </a:t>
            </a:r>
            <a:endParaRPr lang="ru-RU" sz="1900" dirty="0" smtClean="0"/>
          </a:p>
          <a:p>
            <a:pPr fontAlgn="base"/>
            <a:endParaRPr lang="ru-RU" sz="1900" dirty="0"/>
          </a:p>
          <a:p>
            <a:pPr fontAlgn="base"/>
            <a:r>
              <a:rPr lang="ru-RU" sz="1900" dirty="0" err="1" smtClean="0"/>
              <a:t>Пневмооболочка</a:t>
            </a:r>
            <a:r>
              <a:rPr lang="ru-RU" sz="1900" dirty="0" smtClean="0"/>
              <a:t> </a:t>
            </a:r>
            <a:r>
              <a:rPr lang="ru-RU" sz="1900" dirty="0"/>
              <a:t>изготовлена из высокопрочного эластичного материала многократного применения.</a:t>
            </a:r>
          </a:p>
          <a:p>
            <a:pPr fontAlgn="base"/>
            <a:r>
              <a:rPr lang="ru-RU" sz="1900" dirty="0"/>
              <a:t>К достоинствам можно отнести малый вес, лёгкость установки даже в труднодоступных местах, в сдутом состоянии занимают мало места, универсальность применения.</a:t>
            </a:r>
          </a:p>
          <a:p>
            <a:pPr marL="285750" indent="-285750">
              <a:buFont typeface="Wingdings" panose="05000000000000000000" pitchFamily="2" charset="2"/>
              <a:buChar char="Ø"/>
            </a:pPr>
            <a:endParaRPr lang="ru-RU" sz="1900"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2728763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a:hlinkClick r:id="rId2"/>
              </a:rPr>
              <a:t>Крепление грузов в кузове ТС</a:t>
            </a:r>
            <a:endParaRPr lang="ru-RU" sz="2800" dirty="0"/>
          </a:p>
        </p:txBody>
      </p:sp>
      <p:sp>
        <p:nvSpPr>
          <p:cNvPr id="2" name="Прямоугольник 1"/>
          <p:cNvSpPr/>
          <p:nvPr/>
        </p:nvSpPr>
        <p:spPr>
          <a:xfrm>
            <a:off x="395536" y="942586"/>
            <a:ext cx="7632848" cy="3139321"/>
          </a:xfrm>
          <a:prstGeom prst="rect">
            <a:avLst/>
          </a:prstGeom>
        </p:spPr>
        <p:txBody>
          <a:bodyPr wrap="square">
            <a:spAutoFit/>
          </a:bodyPr>
          <a:lstStyle/>
          <a:p>
            <a:r>
              <a:rPr lang="ru-RU" dirty="0"/>
              <a:t>При определении способов крепления груза величины сил, действующих на груз, должны компенсировать</a:t>
            </a:r>
            <a:r>
              <a:rPr lang="ru-RU" dirty="0" smtClean="0"/>
              <a:t>:</a:t>
            </a:r>
          </a:p>
          <a:p>
            <a:endParaRPr lang="ru-RU" dirty="0"/>
          </a:p>
          <a:p>
            <a:pPr marL="285750" indent="-285750">
              <a:buFont typeface="Wingdings" panose="05000000000000000000" pitchFamily="2" charset="2"/>
              <a:buChar char="Ø"/>
            </a:pPr>
            <a:r>
              <a:rPr lang="ru-RU" dirty="0"/>
              <a:t>силу, равную 0,8 веса груза, в направлении вперед (продольном горизонтальном по ходу движения транспортного средства</a:t>
            </a:r>
            <a:r>
              <a:rPr lang="ru-RU" dirty="0" smtClean="0"/>
              <a:t>);</a:t>
            </a:r>
          </a:p>
          <a:p>
            <a:pPr marL="285750" indent="-285750">
              <a:buFont typeface="Wingdings" panose="05000000000000000000" pitchFamily="2" charset="2"/>
              <a:buChar char="Ø"/>
            </a:pPr>
            <a:endParaRPr lang="ru-RU" dirty="0"/>
          </a:p>
          <a:p>
            <a:pPr marL="285750" indent="-285750">
              <a:buFont typeface="Wingdings" panose="05000000000000000000" pitchFamily="2" charset="2"/>
              <a:buChar char="Ø"/>
            </a:pPr>
            <a:r>
              <a:rPr lang="ru-RU" dirty="0"/>
              <a:t>силу, равную 0,5 веса груза, в обратном направлении движения и в стороны (влево, вправо) по ходу движения транспортного средства.</a:t>
            </a:r>
          </a:p>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pic>
        <p:nvPicPr>
          <p:cNvPr id="2050" name="Picture 2" descr="https://rukamisamkak.ru/wp-content/uploads/f/f/7/ff7e3ca5e786302b5d4bf5fa131b41fa.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35696" y="3717032"/>
            <a:ext cx="4056385" cy="304228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Группа 4"/>
          <p:cNvGrpSpPr/>
          <p:nvPr/>
        </p:nvGrpSpPr>
        <p:grpSpPr>
          <a:xfrm>
            <a:off x="7092279" y="5506606"/>
            <a:ext cx="1584176" cy="1268760"/>
            <a:chOff x="7092279" y="5506606"/>
            <a:chExt cx="1584176" cy="1268760"/>
          </a:xfrm>
        </p:grpSpPr>
        <p:sp>
          <p:nvSpPr>
            <p:cNvPr id="6" name="Овал 5"/>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7388767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a:hlinkClick r:id="rId2"/>
              </a:rPr>
              <a:t>Крепление грузов в кузове ТС</a:t>
            </a:r>
            <a:endParaRPr lang="ru-RU" sz="2800" dirty="0"/>
          </a:p>
        </p:txBody>
      </p:sp>
      <p:sp>
        <p:nvSpPr>
          <p:cNvPr id="2" name="Прямоугольник 1"/>
          <p:cNvSpPr/>
          <p:nvPr/>
        </p:nvSpPr>
        <p:spPr>
          <a:xfrm>
            <a:off x="395536" y="942586"/>
            <a:ext cx="7632848" cy="4770537"/>
          </a:xfrm>
          <a:prstGeom prst="rect">
            <a:avLst/>
          </a:prstGeom>
        </p:spPr>
        <p:txBody>
          <a:bodyPr wrap="square">
            <a:spAutoFit/>
          </a:bodyPr>
          <a:lstStyle/>
          <a:p>
            <a:r>
              <a:rPr lang="ru-RU" sz="1900" dirty="0" smtClean="0"/>
              <a:t>Для </a:t>
            </a:r>
            <a:r>
              <a:rPr lang="ru-RU" sz="1900" dirty="0"/>
              <a:t>крепления груза </a:t>
            </a:r>
            <a:r>
              <a:rPr lang="ru-RU" sz="1900" b="1" i="1" dirty="0"/>
              <a:t>запрещается использовать</a:t>
            </a:r>
            <a:r>
              <a:rPr lang="ru-RU" sz="1900" dirty="0" smtClean="0"/>
              <a:t>:</a:t>
            </a:r>
          </a:p>
          <a:p>
            <a:endParaRPr lang="ru-RU" sz="1900" dirty="0"/>
          </a:p>
          <a:p>
            <a:pPr marL="285750" indent="-285750">
              <a:buFont typeface="Wingdings" panose="05000000000000000000" pitchFamily="2" charset="2"/>
              <a:buChar char="Ø"/>
            </a:pPr>
            <a:r>
              <a:rPr lang="ru-RU" sz="1900" dirty="0"/>
              <a:t>механические вспомогательные средства (штанги, рычаги, монтировки и средства, не предназначенные для крепления груза</a:t>
            </a:r>
            <a:r>
              <a:rPr lang="ru-RU" sz="1900" dirty="0" smtClean="0"/>
              <a:t>);</a:t>
            </a:r>
          </a:p>
          <a:p>
            <a:pPr marL="285750" indent="-285750">
              <a:buFont typeface="Wingdings" panose="05000000000000000000" pitchFamily="2" charset="2"/>
              <a:buChar char="Ø"/>
            </a:pPr>
            <a:endParaRPr lang="ru-RU" sz="1900" dirty="0"/>
          </a:p>
          <a:p>
            <a:pPr marL="285750" indent="-285750">
              <a:buFont typeface="Wingdings" panose="05000000000000000000" pitchFamily="2" charset="2"/>
              <a:buChar char="Ø"/>
            </a:pPr>
            <a:r>
              <a:rPr lang="ru-RU" sz="1900" dirty="0"/>
              <a:t>завязанные узлом крепежные ремни, цепи, тросы</a:t>
            </a:r>
            <a:r>
              <a:rPr lang="ru-RU" sz="1900" dirty="0" smtClean="0"/>
              <a:t>.</a:t>
            </a:r>
          </a:p>
          <a:p>
            <a:pPr marL="285750" indent="-285750">
              <a:buFont typeface="Wingdings" panose="05000000000000000000" pitchFamily="2" charset="2"/>
              <a:buChar char="Ø"/>
            </a:pPr>
            <a:endParaRPr lang="ru-RU" sz="1900" dirty="0"/>
          </a:p>
          <a:p>
            <a:r>
              <a:rPr lang="ru-RU" sz="1900" dirty="0"/>
              <a:t>Крепежные ремни, цепи, тросы необходимо защищать от выступающих поверхностей груза в целях исключения механических повреждений посредством защитных приспособлений - уголков, подкладок</a:t>
            </a:r>
            <a:r>
              <a:rPr lang="ru-RU" sz="1900" dirty="0" smtClean="0"/>
              <a:t>.</a:t>
            </a:r>
          </a:p>
          <a:p>
            <a:endParaRPr lang="ru-RU" sz="1900" dirty="0"/>
          </a:p>
          <a:p>
            <a:r>
              <a:rPr lang="ru-RU" sz="1900" dirty="0"/>
              <a:t>Таблички с маркировкой крепежных ремней, тросов и цепей не должны иметь повреждений, на них должны быть четкие маркировочные надписи.</a:t>
            </a:r>
          </a:p>
          <a:p>
            <a:pPr marL="285750" indent="-285750">
              <a:buFont typeface="Wingdings" panose="05000000000000000000" pitchFamily="2" charset="2"/>
              <a:buChar char="Ø"/>
            </a:pPr>
            <a:endParaRPr lang="ru-RU" sz="1900" dirty="0" smtClean="0"/>
          </a:p>
          <a:p>
            <a:pPr marL="285750" indent="-285750">
              <a:buFont typeface="Wingdings" panose="05000000000000000000" pitchFamily="2" charset="2"/>
              <a:buChar char="Ø"/>
            </a:pPr>
            <a:endParaRPr lang="ru-RU" sz="1900"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73807246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a:hlinkClick r:id="rId2"/>
              </a:rPr>
              <a:t>Крепление грузов в кузове ТС</a:t>
            </a:r>
            <a:endParaRPr lang="ru-RU" sz="2800" dirty="0"/>
          </a:p>
        </p:txBody>
      </p:sp>
      <p:sp>
        <p:nvSpPr>
          <p:cNvPr id="2" name="Прямоугольник 1"/>
          <p:cNvSpPr/>
          <p:nvPr/>
        </p:nvSpPr>
        <p:spPr>
          <a:xfrm>
            <a:off x="395536" y="918164"/>
            <a:ext cx="7632848" cy="5909310"/>
          </a:xfrm>
          <a:prstGeom prst="rect">
            <a:avLst/>
          </a:prstGeom>
        </p:spPr>
        <p:txBody>
          <a:bodyPr wrap="square">
            <a:spAutoFit/>
          </a:bodyPr>
          <a:lstStyle/>
          <a:p>
            <a:r>
              <a:rPr lang="ru-RU" dirty="0"/>
              <a:t>Крепежные ремни </a:t>
            </a:r>
            <a:r>
              <a:rPr lang="ru-RU" b="1" i="1" dirty="0"/>
              <a:t>запрещается применять </a:t>
            </a:r>
            <a:r>
              <a:rPr lang="ru-RU" dirty="0"/>
              <a:t>в следующих случаях</a:t>
            </a:r>
            <a:r>
              <a:rPr lang="ru-RU" dirty="0" smtClean="0"/>
              <a:t>: </a:t>
            </a:r>
          </a:p>
          <a:p>
            <a:pPr marL="285750" indent="-285750">
              <a:buFont typeface="Wingdings" panose="05000000000000000000" pitchFamily="2" charset="2"/>
              <a:buChar char="Ø"/>
            </a:pPr>
            <a:r>
              <a:rPr lang="ru-RU" dirty="0" smtClean="0"/>
              <a:t>образование </a:t>
            </a:r>
            <a:r>
              <a:rPr lang="ru-RU" dirty="0"/>
              <a:t>разрывов, поперечных трещин или надрезов, расслоений, значительных очагов коррозии металлических частей, повреждение зажимных или соединительных элементов;</a:t>
            </a:r>
          </a:p>
          <a:p>
            <a:pPr marL="285750" indent="-285750">
              <a:buFont typeface="Wingdings" panose="05000000000000000000" pitchFamily="2" charset="2"/>
              <a:buChar char="Ø"/>
            </a:pPr>
            <a:r>
              <a:rPr lang="ru-RU" dirty="0"/>
              <a:t>повреждение несущих швов;</a:t>
            </a:r>
          </a:p>
          <a:p>
            <a:pPr marL="285750" indent="-285750">
              <a:buFont typeface="Wingdings" panose="05000000000000000000" pitchFamily="2" charset="2"/>
              <a:buChar char="Ø"/>
            </a:pPr>
            <a:r>
              <a:rPr lang="ru-RU" dirty="0"/>
              <a:t>отсутствие маркировки крепежного ремня</a:t>
            </a:r>
            <a:r>
              <a:rPr lang="ru-RU" dirty="0" smtClean="0"/>
              <a:t>.</a:t>
            </a:r>
          </a:p>
          <a:p>
            <a:pPr marL="285750" indent="-285750">
              <a:buFont typeface="Wingdings" panose="05000000000000000000" pitchFamily="2" charset="2"/>
              <a:buChar char="Ø"/>
            </a:pPr>
            <a:endParaRPr lang="ru-RU" dirty="0"/>
          </a:p>
          <a:p>
            <a:r>
              <a:rPr lang="ru-RU" dirty="0"/>
              <a:t>Крепежные тросы запрещается применять в следующих случаях:</a:t>
            </a:r>
          </a:p>
          <a:p>
            <a:pPr marL="285750" indent="-285750">
              <a:buFont typeface="Wingdings" panose="05000000000000000000" pitchFamily="2" charset="2"/>
              <a:buChar char="Ø"/>
            </a:pPr>
            <a:r>
              <a:rPr lang="ru-RU" dirty="0"/>
              <a:t>износ троса, когда его номинальный диаметр уменьшен более чем на 10%;</a:t>
            </a:r>
          </a:p>
          <a:p>
            <a:pPr marL="285750" indent="-285750">
              <a:buFont typeface="Wingdings" panose="05000000000000000000" pitchFamily="2" charset="2"/>
              <a:buChar char="Ø"/>
            </a:pPr>
            <a:r>
              <a:rPr lang="ru-RU" dirty="0"/>
              <a:t>сплющивания, когда трос сдавлен более чем на 15% или он имеет острый кант</a:t>
            </a:r>
            <a:r>
              <a:rPr lang="ru-RU" dirty="0" smtClean="0"/>
              <a:t>.</a:t>
            </a:r>
          </a:p>
          <a:p>
            <a:pPr marL="285750" indent="-285750">
              <a:buFont typeface="Wingdings" panose="05000000000000000000" pitchFamily="2" charset="2"/>
              <a:buChar char="Ø"/>
            </a:pPr>
            <a:endParaRPr lang="ru-RU" dirty="0"/>
          </a:p>
          <a:p>
            <a:r>
              <a:rPr lang="ru-RU" dirty="0"/>
              <a:t>Крепежные цепи запрещается применять в следующих случаях:</a:t>
            </a:r>
          </a:p>
          <a:p>
            <a:pPr marL="285750" indent="-285750">
              <a:buFont typeface="Wingdings" panose="05000000000000000000" pitchFamily="2" charset="2"/>
              <a:buChar char="Ø"/>
            </a:pPr>
            <a:r>
              <a:rPr lang="ru-RU" dirty="0"/>
              <a:t>уменьшение толщины звеньев в любом месте более чем на 10% номинальной толщины;</a:t>
            </a:r>
          </a:p>
          <a:p>
            <a:pPr marL="285750" indent="-285750">
              <a:buFont typeface="Wingdings" panose="05000000000000000000" pitchFamily="2" charset="2"/>
              <a:buChar char="Ø"/>
            </a:pPr>
            <a:r>
              <a:rPr lang="ru-RU" dirty="0"/>
              <a:t>удлинение звена посредством любой деформации более чем на 5%;</a:t>
            </a:r>
          </a:p>
          <a:p>
            <a:pPr marL="285750" indent="-285750">
              <a:buFont typeface="Wingdings" panose="05000000000000000000" pitchFamily="2" charset="2"/>
              <a:buChar char="Ø"/>
            </a:pPr>
            <a:r>
              <a:rPr lang="ru-RU" dirty="0"/>
              <a:t>надрез.</a:t>
            </a:r>
          </a:p>
          <a:p>
            <a:pPr marL="285750" indent="-285750">
              <a:buFont typeface="Wingdings" panose="05000000000000000000" pitchFamily="2" charset="2"/>
              <a:buChar char="Ø"/>
            </a:pPr>
            <a:endParaRPr lang="ru-RU" dirty="0" smtClean="0"/>
          </a:p>
          <a:p>
            <a:pPr marL="285750" indent="-285750">
              <a:buFont typeface="Wingdings" panose="05000000000000000000" pitchFamily="2" charset="2"/>
              <a:buChar char="Ø"/>
            </a:pPr>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90746575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smtClean="0">
                <a:hlinkClick r:id="rId2"/>
              </a:rPr>
              <a:t>Обеспечение безопасных </a:t>
            </a:r>
          </a:p>
          <a:p>
            <a:pPr indent="15875" algn="ctr">
              <a:buNone/>
              <a:defRPr/>
            </a:pPr>
            <a:r>
              <a:rPr lang="ru-RU" sz="2800" dirty="0" smtClean="0">
                <a:hlinkClick r:id="rId2"/>
              </a:rPr>
              <a:t>условий перевозок</a:t>
            </a:r>
            <a:endParaRPr lang="ru-RU" sz="2800" dirty="0"/>
          </a:p>
        </p:txBody>
      </p:sp>
      <p:sp>
        <p:nvSpPr>
          <p:cNvPr id="2" name="Прямоугольник 1"/>
          <p:cNvSpPr/>
          <p:nvPr/>
        </p:nvSpPr>
        <p:spPr>
          <a:xfrm>
            <a:off x="395536" y="889431"/>
            <a:ext cx="8352928" cy="5355312"/>
          </a:xfrm>
          <a:prstGeom prst="rect">
            <a:avLst/>
          </a:prstGeom>
        </p:spPr>
        <p:txBody>
          <a:bodyPr wrap="square">
            <a:spAutoFit/>
          </a:bodyPr>
          <a:lstStyle/>
          <a:p>
            <a:pPr marL="285750" indent="-285750">
              <a:buFont typeface="Wingdings" panose="05000000000000000000" pitchFamily="2" charset="2"/>
              <a:buChar char="Ø"/>
            </a:pPr>
            <a:endParaRPr lang="ru-RU" dirty="0" smtClean="0"/>
          </a:p>
          <a:p>
            <a:r>
              <a:rPr lang="ru-RU" dirty="0"/>
              <a:t>При перевозке опасных грузов субъектом транспортной деятельности в дополнение к требованиям, предусмотренным настоящими Правилами, должны соблюдаться требования, установленные приложениями А и В к Соглашению о международной дорожной перевозке опасных грузов (ДОПОГ) от 30 сентября 1957 </a:t>
            </a:r>
            <a:r>
              <a:rPr lang="ru-RU" dirty="0" smtClean="0"/>
              <a:t>г.</a:t>
            </a:r>
          </a:p>
          <a:p>
            <a:endParaRPr lang="ru-RU" dirty="0"/>
          </a:p>
          <a:p>
            <a:r>
              <a:rPr lang="ru-RU" dirty="0"/>
              <a:t>Безопасность перевозок в особых условиях (перевозки по зимникам, в условиях бездорожья, по переправам через водные преграды, перевозки по маршрутам, проходящим в горной местности, маршрутам, проходящим по трудным участкам пересеченной местности, на участках дорог с уклонами </a:t>
            </a:r>
            <a:r>
              <a:rPr lang="ru-RU" dirty="0" smtClean="0"/>
              <a:t>более 30 ‰</a:t>
            </a:r>
            <a:r>
              <a:rPr lang="ru-RU" dirty="0"/>
              <a:t>) обеспечивается посредством</a:t>
            </a:r>
            <a:r>
              <a:rPr lang="ru-RU" dirty="0" smtClean="0"/>
              <a:t>:</a:t>
            </a:r>
          </a:p>
          <a:p>
            <a:r>
              <a:rPr lang="ru-RU" dirty="0"/>
              <a:t>соблюдения установленных в отношении зимников, переправ через водные преграды и автомобильных дорог, проходящих в горной местности, требований к техническим характеристикам транспортных средств, используемым для перевозок пассажиров и грузов в особых условиях;</a:t>
            </a:r>
          </a:p>
          <a:p>
            <a:r>
              <a:rPr lang="ru-RU" dirty="0"/>
              <a:t>соблюдения скорости движения транспортных средств, соответствующей конкретным дорожным условиям.</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17825343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Содержимое 2"/>
          <p:cNvSpPr>
            <a:spLocks noGrp="1"/>
          </p:cNvSpPr>
          <p:nvPr>
            <p:ph idx="1"/>
          </p:nvPr>
        </p:nvSpPr>
        <p:spPr>
          <a:xfrm>
            <a:off x="-822232" y="31471"/>
            <a:ext cx="9001125" cy="1773386"/>
          </a:xfrm>
        </p:spPr>
        <p:txBody>
          <a:bodyPr>
            <a:normAutofit/>
          </a:bodyPr>
          <a:lstStyle/>
          <a:p>
            <a:pPr indent="15875" algn="ctr">
              <a:buNone/>
              <a:defRPr/>
            </a:pPr>
            <a:r>
              <a:rPr lang="ru-RU" sz="2800" dirty="0" smtClean="0">
                <a:hlinkClick r:id="rId2"/>
              </a:rPr>
              <a:t>Обеспечение безопасных </a:t>
            </a:r>
          </a:p>
          <a:p>
            <a:pPr indent="15875" algn="ctr">
              <a:buNone/>
              <a:defRPr/>
            </a:pPr>
            <a:r>
              <a:rPr lang="ru-RU" sz="2800" dirty="0" smtClean="0">
                <a:hlinkClick r:id="rId2"/>
              </a:rPr>
              <a:t>условий перевозок</a:t>
            </a:r>
            <a:endParaRPr lang="ru-RU" sz="2800" dirty="0"/>
          </a:p>
        </p:txBody>
      </p:sp>
      <p:sp>
        <p:nvSpPr>
          <p:cNvPr id="2" name="Прямоугольник 1"/>
          <p:cNvSpPr/>
          <p:nvPr/>
        </p:nvSpPr>
        <p:spPr>
          <a:xfrm>
            <a:off x="395536" y="1243298"/>
            <a:ext cx="7920880" cy="5355312"/>
          </a:xfrm>
          <a:prstGeom prst="rect">
            <a:avLst/>
          </a:prstGeom>
        </p:spPr>
        <p:txBody>
          <a:bodyPr wrap="square">
            <a:spAutoFit/>
          </a:bodyPr>
          <a:lstStyle/>
          <a:p>
            <a:pPr marL="285750" indent="-285750">
              <a:buFont typeface="Wingdings" panose="05000000000000000000" pitchFamily="2" charset="2"/>
              <a:buChar char="Ø"/>
            </a:pPr>
            <a:endParaRPr lang="ru-RU" dirty="0" smtClean="0"/>
          </a:p>
          <a:p>
            <a:r>
              <a:rPr lang="ru-RU" dirty="0"/>
              <a:t>Перевозка </a:t>
            </a:r>
            <a:r>
              <a:rPr lang="ru-RU" dirty="0" smtClean="0"/>
              <a:t>грузов </a:t>
            </a:r>
            <a:r>
              <a:rPr lang="ru-RU" dirty="0"/>
              <a:t>по маршрутам, проходящим по переправам через водные преграды (</a:t>
            </a:r>
            <a:r>
              <a:rPr lang="ru-RU" dirty="0" err="1"/>
              <a:t>переправные</a:t>
            </a:r>
            <a:r>
              <a:rPr lang="ru-RU" dirty="0"/>
              <a:t> сооружения некапитального типа: </a:t>
            </a:r>
            <a:r>
              <a:rPr lang="ru-RU" dirty="0" smtClean="0"/>
              <a:t>паромные </a:t>
            </a:r>
            <a:r>
              <a:rPr lang="ru-RU" dirty="0"/>
              <a:t>переправы и наплавные мосты; </a:t>
            </a:r>
            <a:r>
              <a:rPr lang="ru-RU" dirty="0" smtClean="0"/>
              <a:t>природные </a:t>
            </a:r>
            <a:r>
              <a:rPr lang="ru-RU" dirty="0"/>
              <a:t>объекты, обустроенные для переправы транспортных средств и пешеходов: ледовые переправы, переправы вброд), допускается при наличии перед въездом (съездом) на переправу дорожных знаков, регламентирующих движение транспортных средств, поднятого шлагбаума и (или) разрешающего сигнала светофора</a:t>
            </a:r>
            <a:r>
              <a:rPr lang="ru-RU" dirty="0" smtClean="0"/>
              <a:t>.</a:t>
            </a:r>
          </a:p>
          <a:p>
            <a:endParaRPr lang="ru-RU" dirty="0"/>
          </a:p>
          <a:p>
            <a:r>
              <a:rPr lang="ru-RU" dirty="0"/>
              <a:t>Движение транспортных средств по переправам через водные преграды необходимо осуществлять в соответствии с </a:t>
            </a:r>
            <a:r>
              <a:rPr lang="ru-RU" b="1" i="1" dirty="0"/>
              <a:t>Правилами пользования переправами и наплавными мостами в Российской Федерации, утвержденными приказом МЧС России от 30 сентября 2020 г. N </a:t>
            </a:r>
            <a:r>
              <a:rPr lang="ru-RU" b="1" i="1" dirty="0" smtClean="0"/>
              <a:t>731.</a:t>
            </a:r>
          </a:p>
          <a:p>
            <a:endParaRPr lang="ru-RU" dirty="0"/>
          </a:p>
          <a:p>
            <a:r>
              <a:rPr lang="ru-RU" b="1" dirty="0"/>
              <a:t>Эксплуатация сочлененных транспортных средств по маршрутам, проходящим в горной местности, запрещается.</a:t>
            </a:r>
          </a:p>
          <a:p>
            <a:endParaRPr lang="ru-RU" dirty="0"/>
          </a:p>
        </p:txBody>
      </p:sp>
      <p:grpSp>
        <p:nvGrpSpPr>
          <p:cNvPr id="4"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1034396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1"/>
          </p:nvPr>
        </p:nvSpPr>
        <p:spPr/>
        <p:txBody>
          <a:bodyPr>
            <a:normAutofit/>
          </a:bodyPr>
          <a:lstStyle/>
          <a:p>
            <a:pPr marL="0" indent="0" algn="ctr">
              <a:buNone/>
            </a:pPr>
            <a:endParaRPr lang="ru-RU" sz="2600" b="1" dirty="0">
              <a:latin typeface="Geometria"/>
            </a:endParaRPr>
          </a:p>
          <a:p>
            <a:pPr marL="0" indent="0">
              <a:buNone/>
            </a:pPr>
            <a:endParaRPr lang="ru-RU" sz="2600" b="1" dirty="0"/>
          </a:p>
          <a:p>
            <a:pPr marL="0" indent="0">
              <a:buNone/>
            </a:pPr>
            <a:endParaRPr lang="ru-RU" dirty="0"/>
          </a:p>
        </p:txBody>
      </p:sp>
      <p:grpSp>
        <p:nvGrpSpPr>
          <p:cNvPr id="2" name="Группа 3"/>
          <p:cNvGrpSpPr/>
          <p:nvPr/>
        </p:nvGrpSpPr>
        <p:grpSpPr>
          <a:xfrm>
            <a:off x="7092279" y="5506606"/>
            <a:ext cx="1584176" cy="1268760"/>
            <a:chOff x="7092279" y="5506606"/>
            <a:chExt cx="1584176" cy="1268760"/>
          </a:xfrm>
        </p:grpSpPr>
        <p:sp>
          <p:nvSpPr>
            <p:cNvPr id="5" name="Овал 4"/>
            <p:cNvSpPr/>
            <p:nvPr/>
          </p:nvSpPr>
          <p:spPr>
            <a:xfrm>
              <a:off x="7092279" y="5506606"/>
              <a:ext cx="1584176" cy="1268760"/>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pic>
          <p:nvPicPr>
            <p:cNvPr id="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244649" y="5877272"/>
              <a:ext cx="1279437" cy="50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5427" name="Rectangle 67"/>
          <p:cNvSpPr>
            <a:spLocks noChangeArrowheads="1"/>
          </p:cNvSpPr>
          <p:nvPr/>
        </p:nvSpPr>
        <p:spPr bwMode="auto">
          <a:xfrm>
            <a:off x="68263" y="457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085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a:ln>
                <a:noFill/>
              </a:ln>
              <a:solidFill>
                <a:schemeClr val="tx1"/>
              </a:solidFill>
              <a:effectLst/>
              <a:latin typeface="Arial" pitchFamily="34" charset="0"/>
              <a:cs typeface="Arial" pitchFamily="34" charset="0"/>
            </a:endParaRPr>
          </a:p>
        </p:txBody>
      </p:sp>
      <p:sp>
        <p:nvSpPr>
          <p:cNvPr id="7" name="object 2"/>
          <p:cNvSpPr txBox="1">
            <a:spLocks noGrp="1"/>
          </p:cNvSpPr>
          <p:nvPr>
            <p:ph type="title"/>
          </p:nvPr>
        </p:nvSpPr>
        <p:spPr>
          <a:xfrm>
            <a:off x="2418969" y="1721942"/>
            <a:ext cx="4250690" cy="514350"/>
          </a:xfrm>
          <a:prstGeom prst="rect">
            <a:avLst/>
          </a:prstGeom>
        </p:spPr>
        <p:txBody>
          <a:bodyPr vert="horz" wrap="square" lIns="0" tIns="13335" rIns="0" bIns="0" rtlCol="0">
            <a:spAutoFit/>
          </a:bodyPr>
          <a:lstStyle/>
          <a:p>
            <a:pPr marL="12700">
              <a:lnSpc>
                <a:spcPct val="100000"/>
              </a:lnSpc>
              <a:spcBef>
                <a:spcPts val="105"/>
              </a:spcBef>
            </a:pPr>
            <a:r>
              <a:rPr b="0" spc="-10" dirty="0">
                <a:latin typeface="Microsoft Sans Serif"/>
                <a:cs typeface="Microsoft Sans Serif"/>
              </a:rPr>
              <a:t>Спасибо</a:t>
            </a:r>
            <a:r>
              <a:rPr b="0" spc="-25" dirty="0">
                <a:latin typeface="Microsoft Sans Serif"/>
                <a:cs typeface="Microsoft Sans Serif"/>
              </a:rPr>
              <a:t> </a:t>
            </a:r>
            <a:r>
              <a:rPr b="0" spc="-70" dirty="0">
                <a:latin typeface="Microsoft Sans Serif"/>
                <a:cs typeface="Microsoft Sans Serif"/>
              </a:rPr>
              <a:t>за</a:t>
            </a:r>
            <a:r>
              <a:rPr b="0" spc="-10" dirty="0">
                <a:latin typeface="Microsoft Sans Serif"/>
                <a:cs typeface="Microsoft Sans Serif"/>
              </a:rPr>
              <a:t> </a:t>
            </a:r>
            <a:r>
              <a:rPr b="0" spc="-20" dirty="0">
                <a:latin typeface="Microsoft Sans Serif"/>
                <a:cs typeface="Microsoft Sans Serif"/>
              </a:rPr>
              <a:t>внимание!</a:t>
            </a:r>
          </a:p>
        </p:txBody>
      </p:sp>
      <p:pic>
        <p:nvPicPr>
          <p:cNvPr id="8" name="object 4"/>
          <p:cNvPicPr/>
          <p:nvPr/>
        </p:nvPicPr>
        <p:blipFill>
          <a:blip r:embed="rId3" cstate="print"/>
          <a:stretch>
            <a:fillRect/>
          </a:stretch>
        </p:blipFill>
        <p:spPr>
          <a:xfrm>
            <a:off x="2500298" y="3143248"/>
            <a:ext cx="4343400" cy="2943225"/>
          </a:xfrm>
          <a:prstGeom prst="rect">
            <a:avLst/>
          </a:prstGeom>
        </p:spPr>
      </p:pic>
    </p:spTree>
    <p:extLst>
      <p:ext uri="{BB962C8B-B14F-4D97-AF65-F5344CB8AC3E}">
        <p14:creationId xmlns:p14="http://schemas.microsoft.com/office/powerpoint/2010/main" val="401248264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_Office Theme">
      <a:majorFont>
        <a:latin typeface="Calibri"/>
        <a:ea typeface=""/>
        <a:cs typeface="Arial"/>
      </a:majorFont>
      <a:minorFont>
        <a:latin typeface="Calibri"/>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Office Theme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1797</TotalTime>
  <Words>2032</Words>
  <Application>Microsoft Office PowerPoint</Application>
  <PresentationFormat>Экран (4:3)</PresentationFormat>
  <Paragraphs>734</Paragraphs>
  <Slides>74</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3</vt:i4>
      </vt:variant>
      <vt:variant>
        <vt:lpstr>Заголовки слайдов</vt:lpstr>
      </vt:variant>
      <vt:variant>
        <vt:i4>74</vt:i4>
      </vt:variant>
    </vt:vector>
  </HeadingPairs>
  <TitlesOfParts>
    <vt:vector size="82" baseType="lpstr">
      <vt:lpstr>Arial</vt:lpstr>
      <vt:lpstr>Calibri</vt:lpstr>
      <vt:lpstr>Geometria</vt:lpstr>
      <vt:lpstr>Microsoft Sans Serif</vt:lpstr>
      <vt:lpstr>Wingdings</vt:lpstr>
      <vt:lpstr>Тема Office</vt:lpstr>
      <vt:lpstr>1_Office Theme</vt:lpstr>
      <vt:lpstr>2_Office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АДМИНИСТРАТОРЫ</dc:creator>
  <cp:lastModifiedBy>Пользователь Windows</cp:lastModifiedBy>
  <cp:revision>114</cp:revision>
  <dcterms:created xsi:type="dcterms:W3CDTF">2018-07-27T07:15:36Z</dcterms:created>
  <dcterms:modified xsi:type="dcterms:W3CDTF">2026-03-26T06:09:08Z</dcterms:modified>
</cp:coreProperties>
</file>