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69"/>
  </p:notesMasterIdLst>
  <p:sldIdLst>
    <p:sldId id="318" r:id="rId4"/>
    <p:sldId id="317" r:id="rId5"/>
    <p:sldId id="363" r:id="rId6"/>
    <p:sldId id="410" r:id="rId7"/>
    <p:sldId id="380" r:id="rId8"/>
    <p:sldId id="381" r:id="rId9"/>
    <p:sldId id="382" r:id="rId10"/>
    <p:sldId id="383" r:id="rId11"/>
    <p:sldId id="384" r:id="rId12"/>
    <p:sldId id="441" r:id="rId13"/>
    <p:sldId id="385" r:id="rId14"/>
    <p:sldId id="386" r:id="rId15"/>
    <p:sldId id="387" r:id="rId16"/>
    <p:sldId id="431" r:id="rId17"/>
    <p:sldId id="432" r:id="rId18"/>
    <p:sldId id="388" r:id="rId19"/>
    <p:sldId id="389" r:id="rId20"/>
    <p:sldId id="428" r:id="rId21"/>
    <p:sldId id="429" r:id="rId22"/>
    <p:sldId id="430" r:id="rId23"/>
    <p:sldId id="390" r:id="rId24"/>
    <p:sldId id="391" r:id="rId25"/>
    <p:sldId id="392" r:id="rId26"/>
    <p:sldId id="393" r:id="rId27"/>
    <p:sldId id="394" r:id="rId28"/>
    <p:sldId id="425" r:id="rId29"/>
    <p:sldId id="426" r:id="rId30"/>
    <p:sldId id="415" r:id="rId31"/>
    <p:sldId id="416" r:id="rId32"/>
    <p:sldId id="433" r:id="rId33"/>
    <p:sldId id="434" r:id="rId34"/>
    <p:sldId id="435" r:id="rId35"/>
    <p:sldId id="436" r:id="rId36"/>
    <p:sldId id="395" r:id="rId37"/>
    <p:sldId id="396" r:id="rId38"/>
    <p:sldId id="397" r:id="rId39"/>
    <p:sldId id="398" r:id="rId40"/>
    <p:sldId id="399" r:id="rId41"/>
    <p:sldId id="400" r:id="rId42"/>
    <p:sldId id="401" r:id="rId43"/>
    <p:sldId id="402" r:id="rId44"/>
    <p:sldId id="403" r:id="rId45"/>
    <p:sldId id="404" r:id="rId46"/>
    <p:sldId id="405" r:id="rId47"/>
    <p:sldId id="406" r:id="rId48"/>
    <p:sldId id="407" r:id="rId49"/>
    <p:sldId id="408" r:id="rId50"/>
    <p:sldId id="412" r:id="rId51"/>
    <p:sldId id="417" r:id="rId52"/>
    <p:sldId id="418" r:id="rId53"/>
    <p:sldId id="427" r:id="rId54"/>
    <p:sldId id="409" r:id="rId55"/>
    <p:sldId id="413" r:id="rId56"/>
    <p:sldId id="414" r:id="rId57"/>
    <p:sldId id="419" r:id="rId58"/>
    <p:sldId id="421" r:id="rId59"/>
    <p:sldId id="422" r:id="rId60"/>
    <p:sldId id="423" r:id="rId61"/>
    <p:sldId id="437" r:id="rId62"/>
    <p:sldId id="438" r:id="rId63"/>
    <p:sldId id="439" r:id="rId64"/>
    <p:sldId id="440" r:id="rId65"/>
    <p:sldId id="420" r:id="rId66"/>
    <p:sldId id="424" r:id="rId67"/>
    <p:sldId id="362"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27.03.2026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27.03.2026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27.03.2026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27.03.2026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arant.ru/products/ipo/prime/doc/74981427/#111"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arant.ru/products/ipo/prime/doc/74981427/#222"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arant.ru/products/ipo/prime/doc/74981427/#10030"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268760"/>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3.</a:t>
            </a:r>
          </a:p>
          <a:p>
            <a:r>
              <a:rPr lang="ru-RU" b="1" dirty="0" smtClean="0">
                <a:solidFill>
                  <a:schemeClr val="tx2">
                    <a:lumMod val="60000"/>
                    <a:lumOff val="40000"/>
                  </a:schemeClr>
                </a:solidFill>
                <a:latin typeface="Geometria"/>
              </a:rPr>
              <a:t>ТЕХНОЛОГИЯ </a:t>
            </a:r>
            <a:r>
              <a:rPr lang="ru-RU" b="1" dirty="0">
                <a:solidFill>
                  <a:schemeClr val="tx2">
                    <a:lumMod val="60000"/>
                    <a:lumOff val="40000"/>
                  </a:schemeClr>
                </a:solidFill>
                <a:latin typeface="Geometria"/>
              </a:rPr>
              <a:t>ТРАНСПОРТНЫХ ПРОЦЕССОВ. ФИНАНСЫ И УПРАВЛЕНИЕ. ОХРАНА ТРУДА И ТЕХНИКА БЕЗОПАСНОСТИ</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Тема </a:t>
            </a:r>
            <a:r>
              <a:rPr lang="ru-RU" b="1" dirty="0" smtClean="0">
                <a:solidFill>
                  <a:schemeClr val="tx2">
                    <a:lumMod val="60000"/>
                    <a:lumOff val="40000"/>
                  </a:schemeClr>
                </a:solidFill>
                <a:latin typeface="Geometria"/>
              </a:rPr>
              <a:t>3.4.1</a:t>
            </a:r>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Правила и нормы охраны труда на автомобильном транспорте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12708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1028501"/>
            <a:ext cx="8842094" cy="4524315"/>
          </a:xfrm>
          <a:prstGeom prst="rect">
            <a:avLst/>
          </a:prstGeom>
        </p:spPr>
        <p:txBody>
          <a:bodyPr wrap="square">
            <a:spAutoFit/>
          </a:bodyPr>
          <a:lstStyle/>
          <a:p>
            <a:r>
              <a:rPr lang="ru-RU" b="1" dirty="0" smtClean="0"/>
              <a:t>Охрана </a:t>
            </a:r>
            <a:r>
              <a:rPr lang="ru-RU" b="1" dirty="0"/>
              <a:t>труда</a:t>
            </a:r>
            <a:r>
              <a:rPr lang="ru-RU" dirty="0"/>
              <a:t> — это система сохранения жизни и здоровья работников в процессе трудовой деятельности, которая включает в себя следующие мероприятия</a:t>
            </a:r>
            <a:r>
              <a:rPr lang="ru-RU" dirty="0" smtClean="0"/>
              <a:t>:</a:t>
            </a:r>
          </a:p>
          <a:p>
            <a:endParaRPr lang="ru-RU" dirty="0"/>
          </a:p>
          <a:p>
            <a:pPr marL="285750" indent="-285750">
              <a:buFont typeface="Arial" panose="020B0604020202020204" pitchFamily="34" charset="0"/>
              <a:buChar char="•"/>
            </a:pPr>
            <a:r>
              <a:rPr lang="ru-RU" dirty="0"/>
              <a:t>правовые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социально-экономические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организационно-технические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санитарно-гигиенические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лечебно-профилактические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реабилитационные</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иные мероприятия.</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95346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827584" y="2564904"/>
            <a:ext cx="6120680" cy="1490152"/>
          </a:xfrm>
          <a:prstGeom prst="rect">
            <a:avLst/>
          </a:prstGeom>
        </p:spPr>
        <p:txBody>
          <a:bodyPr vert="horz" wrap="square" lIns="0" tIns="12700" rIns="0" bIns="0" rtlCol="0">
            <a:spAutoFit/>
          </a:bodyPr>
          <a:lstStyle/>
          <a:p>
            <a:pPr algn="ctr"/>
            <a:r>
              <a:rPr lang="ru-RU" sz="2400" u="sng" dirty="0" smtClean="0">
                <a:solidFill>
                  <a:schemeClr val="accent1"/>
                </a:solidFill>
              </a:rPr>
              <a:t>Приказ </a:t>
            </a:r>
            <a:r>
              <a:rPr lang="ru-RU" sz="2400" u="sng" dirty="0">
                <a:solidFill>
                  <a:schemeClr val="accent1"/>
                </a:solidFill>
              </a:rPr>
              <a:t>Министерства труда и социальной защиты РФ от 9 декабря 2020 г. № 871н “Об утверждении Правил по охране труда на автомобильном транспорте”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0532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45162" y="169324"/>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Общие положения</a:t>
            </a:r>
            <a:endParaRPr lang="ru-RU" sz="2400" dirty="0">
              <a:solidFill>
                <a:schemeClr val="accent1"/>
              </a:solidFill>
            </a:endParaRPr>
          </a:p>
        </p:txBody>
      </p:sp>
      <p:sp>
        <p:nvSpPr>
          <p:cNvPr id="8" name="Прямоугольник 7"/>
          <p:cNvSpPr/>
          <p:nvPr/>
        </p:nvSpPr>
        <p:spPr>
          <a:xfrm>
            <a:off x="346309" y="692696"/>
            <a:ext cx="7704856" cy="6463308"/>
          </a:xfrm>
          <a:prstGeom prst="rect">
            <a:avLst/>
          </a:prstGeom>
        </p:spPr>
        <p:txBody>
          <a:bodyPr wrap="square">
            <a:spAutoFit/>
          </a:bodyPr>
          <a:lstStyle/>
          <a:p>
            <a:r>
              <a:rPr lang="ru-RU" dirty="0" smtClean="0"/>
              <a:t>Работодатель обязан обеспечивать безопасность и условия труда, соответствующие государственным нормативным требованиям охраны труда; обеспечивать работников, выполняющих работы по эксплуатации, техническому обслуживанию, ремонту и проверке технического состояния транспортных средств (далее - работники) оборудованием, инструментами, технической документацией и иными средствами, необходимыми для исполнения ими трудовых обязанностей, знакомить работников под роспись с принимаемыми локальными нормативными актами, непосредственно связанными с их трудовой деятельностью.</a:t>
            </a:r>
          </a:p>
          <a:p>
            <a:endParaRPr lang="ru-RU" dirty="0" smtClean="0"/>
          </a:p>
          <a:p>
            <a:r>
              <a:rPr lang="ru-RU" dirty="0" smtClean="0"/>
              <a:t>Работодатель обязан обеспечить:</a:t>
            </a:r>
          </a:p>
          <a:p>
            <a:r>
              <a:rPr lang="ru-RU" dirty="0" smtClean="0"/>
              <a:t>1) эксплуатацию, техническое обслуживание, ремонт и проверку технического состояния транспортных средств (далее - эксплуатация транспортных средств) в соответствии с требованиями Правил, иных нормативных правовых актов, содержащих государственные нормативные требования охраны труда, и технической (эксплуатационной) документации организации-изготовителя;</a:t>
            </a:r>
          </a:p>
          <a:p>
            <a:r>
              <a:rPr lang="ru-RU" dirty="0" smtClean="0"/>
              <a:t>2) обучение работников по охране труда и проверку знаний требований охраны труда;</a:t>
            </a:r>
          </a:p>
          <a:p>
            <a:r>
              <a:rPr lang="ru-RU" dirty="0" smtClean="0"/>
              <a:t>3) контроль за соблюдением работниками требований </a:t>
            </a:r>
          </a:p>
          <a:p>
            <a:r>
              <a:rPr lang="ru-RU" dirty="0" smtClean="0"/>
              <a:t>инструкций по охране труда.</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43889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45162" y="169324"/>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Общие положения</a:t>
            </a:r>
            <a:endParaRPr lang="ru-RU" sz="2400" dirty="0">
              <a:solidFill>
                <a:schemeClr val="accent1"/>
              </a:solidFill>
            </a:endParaRPr>
          </a:p>
        </p:txBody>
      </p:sp>
      <p:sp>
        <p:nvSpPr>
          <p:cNvPr id="8" name="Прямоугольник 7"/>
          <p:cNvSpPr/>
          <p:nvPr/>
        </p:nvSpPr>
        <p:spPr>
          <a:xfrm>
            <a:off x="346308" y="692696"/>
            <a:ext cx="8042115" cy="6463308"/>
          </a:xfrm>
          <a:prstGeom prst="rect">
            <a:avLst/>
          </a:prstGeom>
        </p:spPr>
        <p:txBody>
          <a:bodyPr wrap="square">
            <a:spAutoFit/>
          </a:bodyPr>
          <a:lstStyle/>
          <a:p>
            <a:r>
              <a:rPr lang="ru-RU" dirty="0"/>
              <a:t>При эксплуатации транспортных средств на работников возможно воздействие вредных и (или) опасных производственных факторов, в том числе:</a:t>
            </a:r>
          </a:p>
          <a:p>
            <a:r>
              <a:rPr lang="ru-RU" dirty="0"/>
              <a:t>1) движущихся машин и механизмов, подвижных частей технологического оборудования, инструмента, перемещаемых изделий, заготовок, материалов;</a:t>
            </a:r>
          </a:p>
          <a:p>
            <a:r>
              <a:rPr lang="ru-RU" dirty="0"/>
              <a:t>2) падающих предметов (элементов технологического оборудования, инструмента);</a:t>
            </a:r>
          </a:p>
          <a:p>
            <a:r>
              <a:rPr lang="ru-RU" dirty="0"/>
              <a:t>3) острых кромок, заусенцев и шероховатостей на поверхности технологического оборудования, инструмента;</a:t>
            </a:r>
          </a:p>
          <a:p>
            <a:r>
              <a:rPr lang="ru-RU" dirty="0"/>
              <a:t>4) повышенной запыленности и загазованности воздуха рабочей зоны;</a:t>
            </a:r>
          </a:p>
          <a:p>
            <a:r>
              <a:rPr lang="ru-RU" dirty="0"/>
              <a:t>5) повышенной или пониженной температуры поверхностей технологического оборудования, материалов;</a:t>
            </a:r>
          </a:p>
          <a:p>
            <a:r>
              <a:rPr lang="ru-RU" dirty="0"/>
              <a:t>6) повышенной или пониженной температуры воздуха рабочей зоны;</a:t>
            </a:r>
          </a:p>
          <a:p>
            <a:r>
              <a:rPr lang="ru-RU" dirty="0"/>
              <a:t>7) повышенного уровня шума на рабочем месте;</a:t>
            </a:r>
          </a:p>
          <a:p>
            <a:r>
              <a:rPr lang="ru-RU" dirty="0"/>
              <a:t>8) повышенного уровня вибрации;</a:t>
            </a:r>
          </a:p>
          <a:p>
            <a:r>
              <a:rPr lang="ru-RU" dirty="0"/>
              <a:t>9) повышенной или пониженной влажности воздуха;</a:t>
            </a:r>
          </a:p>
          <a:p>
            <a:r>
              <a:rPr lang="ru-RU" dirty="0"/>
              <a:t>10) отсутствия или недостаточного естественного освещения;</a:t>
            </a:r>
          </a:p>
          <a:p>
            <a:r>
              <a:rPr lang="ru-RU" dirty="0"/>
              <a:t>11) недостаточной освещенности рабочей зоны;</a:t>
            </a:r>
          </a:p>
          <a:p>
            <a:r>
              <a:rPr lang="ru-RU" dirty="0"/>
              <a:t>12) физических перегрузок;</a:t>
            </a:r>
          </a:p>
          <a:p>
            <a:r>
              <a:rPr lang="ru-RU" dirty="0"/>
              <a:t>13) нервно-психических перегрузок.</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70132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51520" y="313794"/>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Общие положения</a:t>
            </a:r>
            <a:endParaRPr lang="ru-RU" sz="2400" dirty="0">
              <a:solidFill>
                <a:schemeClr val="accent1"/>
              </a:solidFill>
            </a:endParaRPr>
          </a:p>
        </p:txBody>
      </p:sp>
      <p:sp>
        <p:nvSpPr>
          <p:cNvPr id="8" name="Прямоугольник 7"/>
          <p:cNvSpPr/>
          <p:nvPr/>
        </p:nvSpPr>
        <p:spPr>
          <a:xfrm>
            <a:off x="467544" y="1412776"/>
            <a:ext cx="6940274" cy="4247317"/>
          </a:xfrm>
          <a:prstGeom prst="rect">
            <a:avLst/>
          </a:prstGeom>
        </p:spPr>
        <p:txBody>
          <a:bodyPr wrap="square">
            <a:spAutoFit/>
          </a:bodyPr>
          <a:lstStyle/>
          <a:p>
            <a:r>
              <a:rPr lang="ru-RU" dirty="0"/>
              <a:t>При организации производственных процессов, связанных с возможным воздействием на работников вредных и (или) опасных производственных факторов, работодатель обязан принимать меры по их исключению или снижению до допустимых уровней воздействия, установленных требованиями соответствующих нормативных правовых актов</a:t>
            </a:r>
            <a:r>
              <a:rPr lang="ru-RU" dirty="0" smtClean="0"/>
              <a:t>.</a:t>
            </a:r>
          </a:p>
          <a:p>
            <a:endParaRPr lang="ru-RU" dirty="0"/>
          </a:p>
          <a:p>
            <a:r>
              <a:rPr lang="ru-RU" dirty="0"/>
              <a:t>При невозможности исключения или снижения уровней вредных и (или) опасных производственных факторов до уровней допустимого воздействия в связи с характером и условиями производственного процесса выполнение работ без обеспечения работников соответствующими средствами индивидуальной защиты (далее - СИЗ) запрещается.</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54035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45162" y="99687"/>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Общие положения</a:t>
            </a:r>
            <a:endParaRPr lang="ru-RU" sz="2400" dirty="0">
              <a:solidFill>
                <a:schemeClr val="accent1"/>
              </a:solidFill>
            </a:endParaRPr>
          </a:p>
        </p:txBody>
      </p:sp>
      <p:sp>
        <p:nvSpPr>
          <p:cNvPr id="8" name="Прямоугольник 7"/>
          <p:cNvSpPr/>
          <p:nvPr/>
        </p:nvSpPr>
        <p:spPr>
          <a:xfrm>
            <a:off x="236374" y="692696"/>
            <a:ext cx="8224058" cy="5632311"/>
          </a:xfrm>
          <a:prstGeom prst="rect">
            <a:avLst/>
          </a:prstGeom>
        </p:spPr>
        <p:txBody>
          <a:bodyPr wrap="square">
            <a:spAutoFit/>
          </a:bodyPr>
          <a:lstStyle/>
          <a:p>
            <a:r>
              <a:rPr lang="ru-RU" dirty="0" smtClean="0"/>
              <a:t>Работодатель </a:t>
            </a:r>
            <a:r>
              <a:rPr lang="ru-RU" dirty="0"/>
              <a:t>в зависимости от специфики своей деятельности и исходя из оценки уровня профессионального риска вправе</a:t>
            </a:r>
            <a:r>
              <a:rPr lang="ru-RU" dirty="0" smtClean="0"/>
              <a:t>:</a:t>
            </a:r>
          </a:p>
          <a:p>
            <a:endParaRPr lang="ru-RU" dirty="0"/>
          </a:p>
          <a:p>
            <a:pPr marL="342900" indent="-342900">
              <a:buAutoNum type="arabicParenR"/>
            </a:pPr>
            <a:r>
              <a:rPr lang="ru-RU" dirty="0" smtClean="0"/>
              <a:t>устанавливать </a:t>
            </a:r>
            <a:r>
              <a:rPr lang="ru-RU" dirty="0"/>
              <a:t>дополнительные требования безопасности, не противоречащие Правилам. Требования охраны труда должны содержаться в соответствующих инструкциях по охране труда, доводиться до работника в виде распоряжений, указаний, инструктажа</a:t>
            </a:r>
            <a:r>
              <a:rPr lang="ru-RU" dirty="0" smtClean="0"/>
              <a:t>;</a:t>
            </a:r>
          </a:p>
          <a:p>
            <a:pPr marL="342900" indent="-342900">
              <a:buAutoNum type="arabicParenR"/>
            </a:pPr>
            <a:endParaRPr lang="ru-RU" dirty="0"/>
          </a:p>
          <a:p>
            <a:r>
              <a:rPr lang="ru-RU" dirty="0"/>
              <a:t>2) в целях контроля за безопасным производством работ применять приборы, устройства, оборудование и (или) комплекс (систему) приборов, устройств, оборудования, обеспечивающие дистанционную видео-, аудио или иную фиксацию процессов производства работ</a:t>
            </a:r>
            <a:r>
              <a:rPr lang="ru-RU" dirty="0" smtClean="0"/>
              <a:t>.</a:t>
            </a:r>
          </a:p>
          <a:p>
            <a:endParaRPr lang="ru-RU" dirty="0"/>
          </a:p>
          <a:p>
            <a:r>
              <a:rPr lang="ru-RU" dirty="0" smtClean="0"/>
              <a:t>Допускается </a:t>
            </a:r>
            <a:r>
              <a:rPr lang="ru-RU" dirty="0"/>
              <a:t>возможность ведения документооборота в области охраны труда в электронном виде с использованием электронной подписи или любого другого способа, позволяющего идентифицировать личность работника, в соответствии с законодательством </a:t>
            </a:r>
            <a:r>
              <a:rPr lang="ru-RU" dirty="0" smtClean="0"/>
              <a:t>РФ.</a:t>
            </a:r>
            <a:endParaRPr lang="ru-RU" dirty="0"/>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3879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45162" y="99687"/>
            <a:ext cx="7806003" cy="382156"/>
          </a:xfrm>
          <a:prstGeom prst="rect">
            <a:avLst/>
          </a:prstGeom>
        </p:spPr>
        <p:txBody>
          <a:bodyPr vert="horz" wrap="square" lIns="0" tIns="12700" rIns="0" bIns="0" rtlCol="0">
            <a:spAutoFit/>
          </a:bodyPr>
          <a:lstStyle/>
          <a:p>
            <a:pPr algn="ctr"/>
            <a:r>
              <a:rPr lang="ru-RU" sz="2400" smtClean="0">
                <a:solidFill>
                  <a:schemeClr val="accent1"/>
                </a:solidFill>
              </a:rPr>
              <a:t>Приложение</a:t>
            </a:r>
            <a:endParaRPr lang="ru-RU" sz="2400" dirty="0">
              <a:solidFill>
                <a:schemeClr val="accent1"/>
              </a:solidFill>
            </a:endParaRPr>
          </a:p>
        </p:txBody>
      </p:sp>
      <p:sp>
        <p:nvSpPr>
          <p:cNvPr id="8" name="Прямоугольник 7"/>
          <p:cNvSpPr/>
          <p:nvPr/>
        </p:nvSpPr>
        <p:spPr>
          <a:xfrm>
            <a:off x="236374" y="692696"/>
            <a:ext cx="8224058" cy="6186309"/>
          </a:xfrm>
          <a:prstGeom prst="rect">
            <a:avLst/>
          </a:prstGeom>
        </p:spPr>
        <p:txBody>
          <a:bodyPr wrap="square">
            <a:spAutoFit/>
          </a:bodyPr>
          <a:lstStyle/>
          <a:p>
            <a:r>
              <a:rPr lang="ru-RU" dirty="0"/>
              <a:t>При эксплуатации транспортных средств на работников могут воздействовать различные опасные и вредные производственные факторы. </a:t>
            </a:r>
            <a:endParaRPr lang="ru-RU" dirty="0" smtClean="0"/>
          </a:p>
          <a:p>
            <a:r>
              <a:rPr lang="ru-RU" dirty="0" smtClean="0"/>
              <a:t>К </a:t>
            </a:r>
            <a:r>
              <a:rPr lang="ru-RU" dirty="0"/>
              <a:t>ним относятся:</a:t>
            </a:r>
          </a:p>
          <a:p>
            <a:pPr marL="342900" indent="-342900">
              <a:buFont typeface="+mj-lt"/>
              <a:buAutoNum type="arabicPeriod"/>
            </a:pPr>
            <a:r>
              <a:rPr lang="ru-RU" dirty="0"/>
              <a:t>Движущиеся машины и механизмы, подвижные части технологического оборудования, инструмента, перемещаемые изделия, заготовки, материалы. </a:t>
            </a:r>
            <a:endParaRPr lang="ru-RU" dirty="0" smtClean="0"/>
          </a:p>
          <a:p>
            <a:pPr marL="342900" indent="-342900">
              <a:buFont typeface="+mj-lt"/>
              <a:buAutoNum type="arabicPeriod"/>
            </a:pPr>
            <a:r>
              <a:rPr lang="ru-RU" dirty="0" smtClean="0"/>
              <a:t>Падающие </a:t>
            </a:r>
            <a:r>
              <a:rPr lang="ru-RU" dirty="0"/>
              <a:t>предметы — элементы технологического оборудования, инструмента. </a:t>
            </a:r>
            <a:endParaRPr lang="ru-RU" dirty="0" smtClean="0"/>
          </a:p>
          <a:p>
            <a:pPr marL="342900" indent="-342900">
              <a:buFont typeface="+mj-lt"/>
              <a:buAutoNum type="arabicPeriod"/>
            </a:pPr>
            <a:r>
              <a:rPr lang="ru-RU" dirty="0" smtClean="0"/>
              <a:t>Острые </a:t>
            </a:r>
            <a:r>
              <a:rPr lang="ru-RU" dirty="0"/>
              <a:t>кромки, заусенцы и шероховатости на поверхности технологического оборудования, инструмента. </a:t>
            </a:r>
            <a:endParaRPr lang="ru-RU" dirty="0" smtClean="0"/>
          </a:p>
          <a:p>
            <a:pPr marL="342900" indent="-342900">
              <a:buFont typeface="+mj-lt"/>
              <a:buAutoNum type="arabicPeriod"/>
            </a:pPr>
            <a:r>
              <a:rPr lang="ru-RU" dirty="0" smtClean="0"/>
              <a:t>Повышенная </a:t>
            </a:r>
            <a:r>
              <a:rPr lang="ru-RU" dirty="0"/>
              <a:t>запылённость и загазованность воздуха рабочей зоны. </a:t>
            </a:r>
            <a:endParaRPr lang="ru-RU" dirty="0" smtClean="0"/>
          </a:p>
          <a:p>
            <a:pPr marL="342900" indent="-342900">
              <a:buFont typeface="+mj-lt"/>
              <a:buAutoNum type="arabicPeriod"/>
            </a:pPr>
            <a:r>
              <a:rPr lang="ru-RU" dirty="0" smtClean="0"/>
              <a:t>Повышенная </a:t>
            </a:r>
            <a:r>
              <a:rPr lang="ru-RU" dirty="0"/>
              <a:t>или пониженная температура поверхностей технологического оборудования, материалов. </a:t>
            </a:r>
            <a:endParaRPr lang="ru-RU" dirty="0" smtClean="0"/>
          </a:p>
          <a:p>
            <a:pPr marL="342900" indent="-342900">
              <a:buFont typeface="+mj-lt"/>
              <a:buAutoNum type="arabicPeriod"/>
            </a:pPr>
            <a:r>
              <a:rPr lang="ru-RU" dirty="0" smtClean="0"/>
              <a:t>Повышенная </a:t>
            </a:r>
            <a:r>
              <a:rPr lang="ru-RU" dirty="0"/>
              <a:t>или пониженная температура воздуха рабочей зоны. </a:t>
            </a:r>
            <a:endParaRPr lang="ru-RU" dirty="0" smtClean="0"/>
          </a:p>
          <a:p>
            <a:pPr marL="342900" indent="-342900">
              <a:buFont typeface="+mj-lt"/>
              <a:buAutoNum type="arabicPeriod"/>
            </a:pPr>
            <a:r>
              <a:rPr lang="ru-RU" dirty="0" smtClean="0"/>
              <a:t>Повышенный </a:t>
            </a:r>
            <a:r>
              <a:rPr lang="ru-RU" dirty="0"/>
              <a:t>уровень шума на рабочем месте. </a:t>
            </a:r>
            <a:endParaRPr lang="ru-RU" dirty="0" smtClean="0"/>
          </a:p>
          <a:p>
            <a:pPr marL="342900" indent="-342900">
              <a:buFont typeface="+mj-lt"/>
              <a:buAutoNum type="arabicPeriod"/>
            </a:pPr>
            <a:r>
              <a:rPr lang="ru-RU" dirty="0" smtClean="0"/>
              <a:t>Повышенный </a:t>
            </a:r>
            <a:r>
              <a:rPr lang="ru-RU" dirty="0"/>
              <a:t>уровень вибрации. </a:t>
            </a:r>
            <a:endParaRPr lang="ru-RU" dirty="0" smtClean="0"/>
          </a:p>
          <a:p>
            <a:pPr marL="342900" indent="-342900">
              <a:buFont typeface="+mj-lt"/>
              <a:buAutoNum type="arabicPeriod"/>
            </a:pPr>
            <a:r>
              <a:rPr lang="ru-RU" dirty="0" smtClean="0"/>
              <a:t>Повышенная </a:t>
            </a:r>
            <a:r>
              <a:rPr lang="ru-RU" dirty="0"/>
              <a:t>или пониженная влажность воздуха. </a:t>
            </a:r>
            <a:endParaRPr lang="ru-RU" dirty="0" smtClean="0"/>
          </a:p>
          <a:p>
            <a:pPr marL="342900" indent="-342900">
              <a:buFont typeface="+mj-lt"/>
              <a:buAutoNum type="arabicPeriod"/>
            </a:pPr>
            <a:r>
              <a:rPr lang="ru-RU" dirty="0" smtClean="0"/>
              <a:t>Отсутствие </a:t>
            </a:r>
            <a:r>
              <a:rPr lang="ru-RU" dirty="0"/>
              <a:t>или недостаточное естественное освещение. </a:t>
            </a:r>
            <a:endParaRPr lang="ru-RU" dirty="0" smtClean="0"/>
          </a:p>
          <a:p>
            <a:pPr marL="342900" indent="-342900">
              <a:buFont typeface="+mj-lt"/>
              <a:buAutoNum type="arabicPeriod"/>
            </a:pPr>
            <a:r>
              <a:rPr lang="ru-RU" dirty="0" smtClean="0"/>
              <a:t>Недостаточная </a:t>
            </a:r>
            <a:r>
              <a:rPr lang="ru-RU" dirty="0"/>
              <a:t>освещённость рабочей зоны. </a:t>
            </a:r>
            <a:endParaRPr lang="ru-RU" dirty="0" smtClean="0"/>
          </a:p>
          <a:p>
            <a:pPr marL="342900" indent="-342900">
              <a:buFont typeface="+mj-lt"/>
              <a:buAutoNum type="arabicPeriod"/>
            </a:pPr>
            <a:r>
              <a:rPr lang="ru-RU" dirty="0" smtClean="0"/>
              <a:t>Физические </a:t>
            </a:r>
            <a:r>
              <a:rPr lang="ru-RU" dirty="0"/>
              <a:t>перегрузки. </a:t>
            </a:r>
            <a:endParaRPr lang="ru-RU" dirty="0" smtClean="0"/>
          </a:p>
          <a:p>
            <a:pPr marL="342900" indent="-342900">
              <a:buFont typeface="+mj-lt"/>
              <a:buAutoNum type="arabicPeriod"/>
            </a:pPr>
            <a:r>
              <a:rPr lang="ru-RU" dirty="0" smtClean="0"/>
              <a:t>Нервно-психические </a:t>
            </a:r>
            <a:r>
              <a:rPr lang="ru-RU" dirty="0"/>
              <a:t>перегрузки.</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95722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1754" y="44311"/>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производственным территориям</a:t>
            </a:r>
          </a:p>
        </p:txBody>
      </p:sp>
      <p:sp>
        <p:nvSpPr>
          <p:cNvPr id="8" name="Прямоугольник 7"/>
          <p:cNvSpPr/>
          <p:nvPr/>
        </p:nvSpPr>
        <p:spPr>
          <a:xfrm>
            <a:off x="201754" y="908720"/>
            <a:ext cx="8690726" cy="5909310"/>
          </a:xfrm>
          <a:prstGeom prst="rect">
            <a:avLst/>
          </a:prstGeom>
        </p:spPr>
        <p:txBody>
          <a:bodyPr wrap="square">
            <a:spAutoFit/>
          </a:bodyPr>
          <a:lstStyle/>
          <a:p>
            <a:r>
              <a:rPr lang="ru-RU" dirty="0"/>
              <a:t>Территория автотранспортной организации </a:t>
            </a:r>
            <a:r>
              <a:rPr lang="ru-RU" dirty="0" smtClean="0"/>
              <a:t>в </a:t>
            </a:r>
            <a:r>
              <a:rPr lang="ru-RU" dirty="0"/>
              <a:t>ночное время должна освещаться</a:t>
            </a:r>
            <a:r>
              <a:rPr lang="ru-RU" dirty="0" smtClean="0"/>
              <a:t>.</a:t>
            </a:r>
          </a:p>
          <a:p>
            <a:endParaRPr lang="ru-RU" dirty="0"/>
          </a:p>
          <a:p>
            <a:r>
              <a:rPr lang="ru-RU" dirty="0"/>
              <a:t>Люки водостоков и других подземных сооружений на территории организации должны постоянно находиться в закрытом положении</a:t>
            </a:r>
            <a:r>
              <a:rPr lang="ru-RU" dirty="0" smtClean="0"/>
              <a:t>.</a:t>
            </a:r>
          </a:p>
          <a:p>
            <a:endParaRPr lang="ru-RU" dirty="0"/>
          </a:p>
          <a:p>
            <a:r>
              <a:rPr lang="ru-RU" dirty="0"/>
              <a:t>Хранение агрегатов и деталей на территории организации должно быть организовано на стеллажах, подставках и приспособлениях, обеспечивающих их устойчивость и возможность захвата или </a:t>
            </a:r>
            <a:r>
              <a:rPr lang="ru-RU" dirty="0" err="1"/>
              <a:t>строповки</a:t>
            </a:r>
            <a:r>
              <a:rPr lang="ru-RU" dirty="0"/>
              <a:t> при подъеме и перемещении</a:t>
            </a:r>
            <a:r>
              <a:rPr lang="ru-RU" dirty="0" smtClean="0"/>
              <a:t>.</a:t>
            </a:r>
          </a:p>
          <a:p>
            <a:endParaRPr lang="ru-RU" dirty="0"/>
          </a:p>
          <a:p>
            <a:r>
              <a:rPr lang="ru-RU" dirty="0"/>
              <a:t>При производстве ремонтных, земляных и других работ на территории организации открытые люки и ямы должны ограждаться. В местах перехода через траншеи должны устанавливаться переходные мостики шириной не менее 1 м с перилами высотой не менее 1,1 м</a:t>
            </a:r>
            <a:r>
              <a:rPr lang="ru-RU" dirty="0" smtClean="0"/>
              <a:t>.</a:t>
            </a:r>
          </a:p>
          <a:p>
            <a:endParaRPr lang="ru-RU" dirty="0"/>
          </a:p>
          <a:p>
            <a:r>
              <a:rPr lang="ru-RU" dirty="0"/>
              <a:t> Для движения транспортных средств по территории организации и передвижения работников должен быть составлен схематический план с указанием разрешенных и запрещенных направлений движения, поворотов, выездов и съездов. </a:t>
            </a:r>
            <a:endParaRPr lang="ru-RU" dirty="0" smtClean="0"/>
          </a:p>
          <a:p>
            <a:r>
              <a:rPr lang="ru-RU" dirty="0" smtClean="0"/>
              <a:t>План </a:t>
            </a:r>
            <a:r>
              <a:rPr lang="ru-RU" dirty="0"/>
              <a:t>должен вывешиваться у ворот организации вместе с </a:t>
            </a:r>
            <a:r>
              <a:rPr lang="ru-RU" dirty="0" smtClean="0"/>
              <a:t>надписью</a:t>
            </a:r>
          </a:p>
          <a:p>
            <a:r>
              <a:rPr lang="ru-RU" dirty="0" smtClean="0"/>
              <a:t> </a:t>
            </a:r>
            <a:r>
              <a:rPr lang="ru-RU" dirty="0"/>
              <a:t>«Берегись автомобиля» и должен освещаться в темное время </a:t>
            </a:r>
            <a:endParaRPr lang="ru-RU" dirty="0" smtClean="0"/>
          </a:p>
          <a:p>
            <a:r>
              <a:rPr lang="ru-RU" dirty="0" smtClean="0"/>
              <a:t>суток</a:t>
            </a:r>
            <a:r>
              <a:rPr lang="ru-RU" dirty="0"/>
              <a:t>.</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5597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1754" y="44311"/>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площадкам для хранения транспортных средств</a:t>
            </a:r>
          </a:p>
        </p:txBody>
      </p:sp>
      <p:sp>
        <p:nvSpPr>
          <p:cNvPr id="8" name="Прямоугольник 7"/>
          <p:cNvSpPr/>
          <p:nvPr/>
        </p:nvSpPr>
        <p:spPr>
          <a:xfrm>
            <a:off x="201754" y="908720"/>
            <a:ext cx="7970646" cy="5632311"/>
          </a:xfrm>
          <a:prstGeom prst="rect">
            <a:avLst/>
          </a:prstGeom>
        </p:spPr>
        <p:txBody>
          <a:bodyPr wrap="square">
            <a:spAutoFit/>
          </a:bodyPr>
          <a:lstStyle/>
          <a:p>
            <a:r>
              <a:rPr lang="ru-RU" dirty="0"/>
              <a:t>Площадки для хранения транспортных средств должны располагаться отдельно от производственных зданий и сооружений</a:t>
            </a:r>
            <a:r>
              <a:rPr lang="ru-RU" dirty="0" smtClean="0"/>
              <a:t>.</a:t>
            </a:r>
          </a:p>
          <a:p>
            <a:endParaRPr lang="ru-RU" dirty="0"/>
          </a:p>
          <a:p>
            <a:r>
              <a:rPr lang="ru-RU" dirty="0"/>
              <a:t>В зимнее время поверхность площадок должна очищаться от снега и льда</a:t>
            </a:r>
            <a:r>
              <a:rPr lang="ru-RU" dirty="0" smtClean="0"/>
              <a:t>.</a:t>
            </a:r>
          </a:p>
          <a:p>
            <a:endParaRPr lang="ru-RU" dirty="0" smtClean="0"/>
          </a:p>
          <a:p>
            <a:r>
              <a:rPr lang="ru-RU" dirty="0"/>
              <a:t>Площадки для хранения транспортных средств должны иметь разметку, определяющую места установки транспортных средств и границы проездов. </a:t>
            </a:r>
            <a:endParaRPr lang="ru-RU" dirty="0" smtClean="0"/>
          </a:p>
          <a:p>
            <a:endParaRPr lang="ru-RU" dirty="0" smtClean="0"/>
          </a:p>
          <a:p>
            <a:r>
              <a:rPr lang="ru-RU" dirty="0" smtClean="0"/>
              <a:t>Расстояние </a:t>
            </a:r>
            <a:r>
              <a:rPr lang="ru-RU" dirty="0"/>
              <a:t>между двумя параллельно стоящими транспортными средствами должно обеспечивать свободное открывание дверей кабин автотранспортных средств</a:t>
            </a:r>
            <a:r>
              <a:rPr lang="ru-RU" dirty="0" smtClean="0"/>
              <a:t>.</a:t>
            </a:r>
          </a:p>
          <a:p>
            <a:endParaRPr lang="ru-RU" dirty="0"/>
          </a:p>
          <a:p>
            <a:r>
              <a:rPr lang="ru-RU" dirty="0" smtClean="0"/>
              <a:t>При </a:t>
            </a:r>
            <a:r>
              <a:rPr lang="ru-RU" dirty="0"/>
              <a:t>хранении транспортных средств во вне рабочее время, транспортных средств, а также агрегатов, подлежащих ремонту или списанию, должны устанавливаться специальные противооткатные упоры, подставки и подкладки для исключения самопроизвольного перемещения транспортных средств и падения агрегатов.</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84356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площадкам для хранения транспортных средств</a:t>
            </a:r>
          </a:p>
        </p:txBody>
      </p:sp>
      <p:sp>
        <p:nvSpPr>
          <p:cNvPr id="8" name="Прямоугольник 7"/>
          <p:cNvSpPr/>
          <p:nvPr/>
        </p:nvSpPr>
        <p:spPr>
          <a:xfrm>
            <a:off x="203574" y="542394"/>
            <a:ext cx="8832921" cy="6740307"/>
          </a:xfrm>
          <a:prstGeom prst="rect">
            <a:avLst/>
          </a:prstGeom>
        </p:spPr>
        <p:txBody>
          <a:bodyPr wrap="square">
            <a:spAutoFit/>
          </a:bodyPr>
          <a:lstStyle/>
          <a:p>
            <a:r>
              <a:rPr lang="ru-RU" dirty="0" smtClean="0"/>
              <a:t>При </a:t>
            </a:r>
            <a:r>
              <a:rPr lang="ru-RU" dirty="0"/>
              <a:t>хранении на площадках транспортных средств запрещается:</a:t>
            </a:r>
          </a:p>
          <a:p>
            <a:r>
              <a:rPr lang="ru-RU" dirty="0"/>
              <a:t>1) устанавливать на площадках транспортные средства в количестве, превышающем предусмотренное проектной документацией, нарушать утвержденный план их расстановки, уменьшать установленное расстояние между транспортными средствами. План расстановки транспортных средств на площадках их хранения утверждается руководителем транспортного предприятия или должностным лицом, назначенным ответственным за расстановку приказом (распоряжением) руководителя;</a:t>
            </a:r>
          </a:p>
          <a:p>
            <a:r>
              <a:rPr lang="ru-RU" dirty="0"/>
              <a:t>2) загромождать выездные </a:t>
            </a:r>
            <a:r>
              <a:rPr lang="ru-RU" dirty="0" smtClean="0"/>
              <a:t>ворота </a:t>
            </a:r>
            <a:r>
              <a:rPr lang="ru-RU" dirty="0"/>
              <a:t>огороженных площадок, проезды и проходы;</a:t>
            </a:r>
          </a:p>
          <a:p>
            <a:r>
              <a:rPr lang="ru-RU" dirty="0"/>
              <a:t>3) производить на площадках кузнечные, термические, сварочные, малярные и деревообрабатывающие работы, а также промывку деталей с использованием легковоспламеняющихся и горючих жидкостей;</a:t>
            </a:r>
          </a:p>
          <a:p>
            <a:r>
              <a:rPr lang="ru-RU" dirty="0"/>
              <a:t>4) оставлять на площадке транспортные средства с открытыми горловинами топливных баков, а также при обнаружении утечки топлива и масла;</a:t>
            </a:r>
          </a:p>
          <a:p>
            <a:r>
              <a:rPr lang="ru-RU" dirty="0"/>
              <a:t>5) заправлять транспортные средства топливом и сливать топливо из транспортных средств;</a:t>
            </a:r>
          </a:p>
          <a:p>
            <a:r>
              <a:rPr lang="ru-RU" dirty="0"/>
              <a:t>6) хранить на площадках топливо и тару из-под топлива и масла;</a:t>
            </a:r>
          </a:p>
          <a:p>
            <a:r>
              <a:rPr lang="ru-RU" dirty="0"/>
              <a:t>7) подзаряжать аккумуляторы транспортных средств;</a:t>
            </a:r>
          </a:p>
          <a:p>
            <a:r>
              <a:rPr lang="ru-RU" dirty="0"/>
              <a:t>8) подогревать двигатели транспортных средств открытым </a:t>
            </a:r>
            <a:r>
              <a:rPr lang="ru-RU" dirty="0" smtClean="0"/>
              <a:t>огнем, </a:t>
            </a:r>
          </a:p>
          <a:p>
            <a:r>
              <a:rPr lang="ru-RU" dirty="0" smtClean="0"/>
              <a:t>применять </a:t>
            </a:r>
            <a:r>
              <a:rPr lang="ru-RU" dirty="0"/>
              <a:t>открытые источники огня для освещения;</a:t>
            </a:r>
          </a:p>
          <a:p>
            <a:r>
              <a:rPr lang="ru-RU" dirty="0"/>
              <a:t>9) осуществлять совместное хранение транспортных средств, </a:t>
            </a:r>
            <a:endParaRPr lang="ru-RU" dirty="0" smtClean="0"/>
          </a:p>
          <a:p>
            <a:r>
              <a:rPr lang="ru-RU" dirty="0" smtClean="0"/>
              <a:t>предназначенных </a:t>
            </a:r>
            <a:r>
              <a:rPr lang="ru-RU" dirty="0"/>
              <a:t>для перевозки легковоспламеняющихся и </a:t>
            </a:r>
            <a:endParaRPr lang="ru-RU" dirty="0" smtClean="0"/>
          </a:p>
          <a:p>
            <a:r>
              <a:rPr lang="ru-RU" dirty="0" smtClean="0"/>
              <a:t>горючих </a:t>
            </a:r>
            <a:r>
              <a:rPr lang="ru-RU" dirty="0"/>
              <a:t>жидкостей, а также горючих газов, с другими </a:t>
            </a:r>
            <a:r>
              <a:rPr lang="ru-RU" dirty="0" smtClean="0"/>
              <a:t>ТС.</a:t>
            </a:r>
            <a:endParaRPr lang="ru-RU" dirty="0"/>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3613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46121" y="77658"/>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площадкам для хранения транспортных средств</a:t>
            </a:r>
          </a:p>
        </p:txBody>
      </p:sp>
      <p:sp>
        <p:nvSpPr>
          <p:cNvPr id="8" name="Прямоугольник 7"/>
          <p:cNvSpPr/>
          <p:nvPr/>
        </p:nvSpPr>
        <p:spPr>
          <a:xfrm>
            <a:off x="278044" y="1456168"/>
            <a:ext cx="8832921" cy="3416320"/>
          </a:xfrm>
          <a:prstGeom prst="rect">
            <a:avLst/>
          </a:prstGeom>
        </p:spPr>
        <p:txBody>
          <a:bodyPr wrap="square">
            <a:spAutoFit/>
          </a:bodyPr>
          <a:lstStyle/>
          <a:p>
            <a:r>
              <a:rPr lang="ru-RU" dirty="0"/>
              <a:t>Схематический план движения транспортных средств на территории автотранспортной организации должен разрабатываться в соответствии с требованиями нормативных актов, направленных на обеспечение безопасности дорожного движения и организацию эффективного перемещения транспорта. </a:t>
            </a:r>
            <a:endParaRPr lang="ru-RU" dirty="0" smtClean="0"/>
          </a:p>
          <a:p>
            <a:r>
              <a:rPr lang="ru-RU" b="1" dirty="0"/>
              <a:t>Основные требования к составлению плана</a:t>
            </a:r>
          </a:p>
          <a:p>
            <a:r>
              <a:rPr lang="ru-RU" b="1" dirty="0"/>
              <a:t>Указание разрешённых и запрещённых направлений движения, поворотов, выездов и съездов</a:t>
            </a:r>
            <a:r>
              <a:rPr lang="ru-RU" dirty="0"/>
              <a:t>. На плане должны быть чётко обозначены маршруты движения транспорта, места, где движение запрещено, а также точки поворота, въезда на территорию и выезда с неё. </a:t>
            </a:r>
          </a:p>
          <a:p>
            <a:r>
              <a:rPr lang="ru-RU" b="1" dirty="0"/>
              <a:t>Обозначение стрелками направлений движения транспорта</a:t>
            </a:r>
            <a:r>
              <a:rPr lang="ru-RU" dirty="0"/>
              <a:t>, путей подъезда к зданиям и выезда с территории организации. Это снижает риск аварий и повышает безопасность.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08167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8519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площадкам для хранения транспортных средств</a:t>
            </a:r>
          </a:p>
        </p:txBody>
      </p:sp>
      <p:sp>
        <p:nvSpPr>
          <p:cNvPr id="8" name="Прямоугольник 7"/>
          <p:cNvSpPr/>
          <p:nvPr/>
        </p:nvSpPr>
        <p:spPr>
          <a:xfrm>
            <a:off x="217284" y="836682"/>
            <a:ext cx="8832921" cy="5078313"/>
          </a:xfrm>
          <a:prstGeom prst="rect">
            <a:avLst/>
          </a:prstGeom>
        </p:spPr>
        <p:txBody>
          <a:bodyPr wrap="square">
            <a:spAutoFit/>
          </a:bodyPr>
          <a:lstStyle/>
          <a:p>
            <a:r>
              <a:rPr lang="ru-RU" b="1" dirty="0" smtClean="0"/>
              <a:t>Соблюдение </a:t>
            </a:r>
            <a:r>
              <a:rPr lang="ru-RU" b="1" dirty="0"/>
              <a:t>принципов организации движения</a:t>
            </a:r>
            <a:r>
              <a:rPr lang="ru-RU" dirty="0"/>
              <a:t>:</a:t>
            </a:r>
          </a:p>
          <a:p>
            <a:pPr marL="742950" lvl="1" indent="-285750">
              <a:buFont typeface="Arial" panose="020B0604020202020204" pitchFamily="34" charset="0"/>
              <a:buChar char="•"/>
            </a:pPr>
            <a:r>
              <a:rPr lang="ru-RU" dirty="0"/>
              <a:t>движение по территории должно быть правосторонним и круговым; </a:t>
            </a:r>
          </a:p>
          <a:p>
            <a:pPr marL="742950" lvl="1" indent="-285750">
              <a:buFont typeface="Arial" panose="020B0604020202020204" pitchFamily="34" charset="0"/>
              <a:buChar char="•"/>
            </a:pPr>
            <a:r>
              <a:rPr lang="ru-RU" dirty="0"/>
              <a:t>следует максимально уменьшить количество мест со встречным движением; </a:t>
            </a:r>
          </a:p>
          <a:p>
            <a:pPr marL="742950" lvl="1" indent="-285750">
              <a:buFont typeface="Arial" panose="020B0604020202020204" pitchFamily="34" charset="0"/>
              <a:buChar char="•"/>
            </a:pPr>
            <a:r>
              <a:rPr lang="ru-RU" dirty="0"/>
              <a:t>на предприятиях, имеющих более 100 автомобилей, необходимо убрать все пересечения основных потоков движения; </a:t>
            </a:r>
          </a:p>
          <a:p>
            <a:pPr marL="742950" lvl="1" indent="-285750">
              <a:buFont typeface="Arial" panose="020B0604020202020204" pitchFamily="34" charset="0"/>
              <a:buChar char="•"/>
            </a:pPr>
            <a:r>
              <a:rPr lang="ru-RU" dirty="0"/>
              <a:t>нужно сократить пересечение пешеходных дорог с автомобильными. </a:t>
            </a:r>
          </a:p>
          <a:p>
            <a:r>
              <a:rPr lang="ru-RU" b="1" dirty="0"/>
              <a:t>Обозначение на плане</a:t>
            </a:r>
            <a:r>
              <a:rPr lang="ru-RU" dirty="0"/>
              <a:t>:</a:t>
            </a:r>
          </a:p>
          <a:p>
            <a:pPr marL="742950" lvl="1" indent="-285750">
              <a:buFont typeface="Arial" panose="020B0604020202020204" pitchFamily="34" charset="0"/>
              <a:buChar char="•"/>
            </a:pPr>
            <a:r>
              <a:rPr lang="ru-RU" dirty="0"/>
              <a:t>границ проездов и парковок — сплошной линией;</a:t>
            </a:r>
          </a:p>
          <a:p>
            <a:pPr marL="742950" lvl="1" indent="-285750">
              <a:buFont typeface="Arial" panose="020B0604020202020204" pitchFamily="34" charset="0"/>
              <a:buChar char="•"/>
            </a:pPr>
            <a:r>
              <a:rPr lang="ru-RU" dirty="0"/>
              <a:t>разрешённых направлений перемещения автомобилей — пунктиром;</a:t>
            </a:r>
          </a:p>
          <a:p>
            <a:pPr marL="742950" lvl="1" indent="-285750">
              <a:buFont typeface="Arial" panose="020B0604020202020204" pitchFamily="34" charset="0"/>
              <a:buChar char="•"/>
            </a:pPr>
            <a:r>
              <a:rPr lang="ru-RU" dirty="0"/>
              <a:t>дорог для пешеходов, дорожных и других знаков, сигнальных устройств;</a:t>
            </a:r>
          </a:p>
          <a:p>
            <a:pPr marL="742950" lvl="1" indent="-285750">
              <a:buFont typeface="Arial" panose="020B0604020202020204" pitchFamily="34" charset="0"/>
              <a:buChar char="•"/>
            </a:pPr>
            <a:r>
              <a:rPr lang="ru-RU" dirty="0"/>
              <a:t>особых территорий (заправочных пунктов, опасных участков, «слепых» поворотов и т. п.). </a:t>
            </a:r>
          </a:p>
          <a:p>
            <a:r>
              <a:rPr lang="ru-RU" b="1" dirty="0"/>
              <a:t>Указание местоположения самой схемы</a:t>
            </a:r>
            <a:r>
              <a:rPr lang="ru-RU" dirty="0"/>
              <a:t> относительно территории для облегчения ориентирования участников передвижения. </a:t>
            </a:r>
          </a:p>
          <a:p>
            <a:r>
              <a:rPr lang="ru-RU" b="1" dirty="0"/>
              <a:t>Соблюдение стандартов условных обозначений</a:t>
            </a:r>
            <a:r>
              <a:rPr lang="ru-RU" dirty="0"/>
              <a:t>. При нанесении дорожных знаков и разметки следует руководствоваться национальными стандартами, например ГОСТ 21.207-2013. </a:t>
            </a:r>
            <a:br>
              <a:rPr lang="ru-RU" dirty="0"/>
            </a:b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38627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0528" y="68366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0738" y="1096930"/>
            <a:ext cx="8762734" cy="5632311"/>
          </a:xfrm>
          <a:prstGeom prst="rect">
            <a:avLst/>
          </a:prstGeom>
        </p:spPr>
        <p:txBody>
          <a:bodyPr wrap="square">
            <a:spAutoFit/>
          </a:bodyPr>
          <a:lstStyle/>
          <a:p>
            <a:r>
              <a:rPr lang="ru-RU" dirty="0" smtClean="0"/>
              <a:t>Помещения </a:t>
            </a:r>
            <a:r>
              <a:rPr lang="ru-RU" dirty="0"/>
              <a:t>для технического обслуживания, проверки технического состояния и ремонта транспортных средств и их агрегатов (далее - производственные помещения) должны обеспечивать выполнение технологических операций в соответствии с требованиями Правил и технической (эксплуатационной) документации организации-изготовителя транспортных средств.</a:t>
            </a:r>
          </a:p>
          <a:p>
            <a:r>
              <a:rPr lang="ru-RU" dirty="0" smtClean="0"/>
              <a:t>Запрещается </a:t>
            </a:r>
            <a:r>
              <a:rPr lang="ru-RU" dirty="0"/>
              <a:t>загромождение въездных (выездных) и запасных ворот как внутри, так и снаружи производственных помещений. Доступ к ним должен быть постоянно свободным.</a:t>
            </a:r>
          </a:p>
          <a:p>
            <a:r>
              <a:rPr lang="ru-RU" dirty="0" smtClean="0"/>
              <a:t>Полы </a:t>
            </a:r>
            <a:r>
              <a:rPr lang="ru-RU" dirty="0"/>
              <a:t>в помещениях окрасочных участков, </a:t>
            </a:r>
            <a:r>
              <a:rPr lang="ru-RU" dirty="0" err="1"/>
              <a:t>краскоподготовительных</a:t>
            </a:r>
            <a:r>
              <a:rPr lang="ru-RU" dirty="0"/>
              <a:t> отделений, в помещениях для производства противокоррозионных работ, в газогенераторных, а также на складах для хранения </a:t>
            </a:r>
            <a:r>
              <a:rPr lang="ru-RU" dirty="0" err="1"/>
              <a:t>пожаровзрывоопасных</a:t>
            </a:r>
            <a:r>
              <a:rPr lang="ru-RU" dirty="0"/>
              <a:t> материалов (жидкостей), баллонов с горючим газом должны быть выполнены из материалов, не дающих искры при ударе о них металлическими предметами.</a:t>
            </a:r>
          </a:p>
          <a:p>
            <a:r>
              <a:rPr lang="ru-RU" dirty="0" smtClean="0"/>
              <a:t>Кузнечно-рессорный </a:t>
            </a:r>
            <a:r>
              <a:rPr lang="ru-RU" dirty="0"/>
              <a:t>и сварочный участки должны размещаться в помещениях, стены и полы которых выполнены из несгораемых материалов.</a:t>
            </a:r>
          </a:p>
          <a:p>
            <a:r>
              <a:rPr lang="ru-RU" dirty="0" smtClean="0"/>
              <a:t>При </a:t>
            </a:r>
            <a:r>
              <a:rPr lang="ru-RU" dirty="0"/>
              <a:t>выполнении медницко-жестяницких работ работниками разных профессий (медником и жестянщиком) должны быть оборудованы раздельные </a:t>
            </a:r>
            <a:endParaRPr lang="ru-RU" dirty="0" smtClean="0"/>
          </a:p>
          <a:p>
            <a:r>
              <a:rPr lang="ru-RU" dirty="0" smtClean="0"/>
              <a:t>помещения </a:t>
            </a:r>
            <a:r>
              <a:rPr lang="ru-RU" dirty="0"/>
              <a:t>для выполнения этих работ.</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28791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3575" y="962645"/>
            <a:ext cx="8762734" cy="6463308"/>
          </a:xfrm>
          <a:prstGeom prst="rect">
            <a:avLst/>
          </a:prstGeom>
        </p:spPr>
        <p:txBody>
          <a:bodyPr wrap="square">
            <a:spAutoFit/>
          </a:bodyPr>
          <a:lstStyle/>
          <a:p>
            <a:r>
              <a:rPr lang="ru-RU" sz="1750" dirty="0" smtClean="0"/>
              <a:t>Для </a:t>
            </a:r>
            <a:r>
              <a:rPr lang="ru-RU" sz="1750" dirty="0"/>
              <a:t>работы с кислотными и щелочными аккумуляторами следует предусматривать отдельные аккумуляторные участки, расположенные в сообщающихся между собой отдельных помещениях, оборудованных приточно-вытяжной вентиляцией и изолированных от других помещений:</a:t>
            </a:r>
          </a:p>
          <a:p>
            <a:pPr marL="285750" indent="-285750">
              <a:buFont typeface="Arial" panose="020B0604020202020204" pitchFamily="34" charset="0"/>
              <a:buChar char="•"/>
            </a:pPr>
            <a:r>
              <a:rPr lang="ru-RU" sz="1750" dirty="0"/>
              <a:t>помещение для зарядки аккумуляторов;</a:t>
            </a:r>
          </a:p>
          <a:p>
            <a:pPr marL="285750" indent="-285750">
              <a:buFont typeface="Arial" panose="020B0604020202020204" pitchFamily="34" charset="0"/>
              <a:buChar char="•"/>
            </a:pPr>
            <a:r>
              <a:rPr lang="ru-RU" sz="1750" dirty="0"/>
              <a:t>помещение для хранения кислот (щелочей) и приготовления электролита;</a:t>
            </a:r>
          </a:p>
          <a:p>
            <a:pPr marL="285750" indent="-285750">
              <a:buFont typeface="Arial" panose="020B0604020202020204" pitchFamily="34" charset="0"/>
              <a:buChar char="•"/>
            </a:pPr>
            <a:r>
              <a:rPr lang="ru-RU" sz="1750" dirty="0"/>
              <a:t>помещение для ремонта аккумуляторов.</a:t>
            </a:r>
          </a:p>
          <a:p>
            <a:r>
              <a:rPr lang="ru-RU" sz="1750" dirty="0"/>
              <a:t>При одновременной зарядке не более 10 аккумуляторных батарей на аккумуляторном участке допускается иметь помещения для хранения кислот (щелочей) и приготовления электролита и ремонта аккумуляторов.</a:t>
            </a:r>
          </a:p>
          <a:p>
            <a:r>
              <a:rPr lang="ru-RU" sz="1750" dirty="0"/>
              <a:t>Стены и пол помещений аккумуляторных участков должны облицовываться керамической плиткой.</a:t>
            </a:r>
          </a:p>
          <a:p>
            <a:r>
              <a:rPr lang="ru-RU" sz="1750" dirty="0" smtClean="0"/>
              <a:t>Для </a:t>
            </a:r>
            <a:r>
              <a:rPr lang="ru-RU" sz="1750" dirty="0"/>
              <a:t>выполнения окрасочных работ должны предусматриваться помещения для постов окраски и сушки изделий и для приготовления красок.</a:t>
            </a:r>
          </a:p>
          <a:p>
            <a:r>
              <a:rPr lang="ru-RU" sz="1750" dirty="0" smtClean="0"/>
              <a:t>Размеры </a:t>
            </a:r>
            <a:r>
              <a:rPr lang="ru-RU" sz="1750" dirty="0"/>
              <a:t>окрасочной камеры должны обеспечивать безопасный подход работника к окрашиваемому изделию. Проходы между стенкой камеры и окрашиваемым изделием должны иметь ширину не менее 1,2 м.</a:t>
            </a:r>
          </a:p>
          <a:p>
            <a:r>
              <a:rPr lang="ru-RU" sz="1750" dirty="0" smtClean="0"/>
              <a:t>Помещения</a:t>
            </a:r>
            <a:r>
              <a:rPr lang="ru-RU" sz="1750" dirty="0"/>
              <a:t>, в которых размещаются посты мойки автотранспортных средств, </a:t>
            </a:r>
            <a:endParaRPr lang="ru-RU" sz="1750" dirty="0" smtClean="0"/>
          </a:p>
          <a:p>
            <a:r>
              <a:rPr lang="ru-RU" sz="1750" dirty="0" smtClean="0"/>
              <a:t>агрегатов </a:t>
            </a:r>
            <a:r>
              <a:rPr lang="ru-RU" sz="1750" dirty="0"/>
              <a:t>и деталей, должны отделяться от других помещений глухими </a:t>
            </a:r>
            <a:endParaRPr lang="ru-RU" sz="1750" dirty="0" smtClean="0"/>
          </a:p>
          <a:p>
            <a:r>
              <a:rPr lang="ru-RU" sz="1750" dirty="0" smtClean="0"/>
              <a:t>стенами </a:t>
            </a:r>
            <a:r>
              <a:rPr lang="ru-RU" sz="1750" dirty="0"/>
              <a:t>с </a:t>
            </a:r>
            <a:r>
              <a:rPr lang="ru-RU" sz="1750" dirty="0" err="1"/>
              <a:t>пароизоляцией</a:t>
            </a:r>
            <a:r>
              <a:rPr lang="ru-RU" sz="1750" dirty="0"/>
              <a:t>. Стены должны облицовываться </a:t>
            </a:r>
            <a:endParaRPr lang="ru-RU" sz="1750" dirty="0" smtClean="0"/>
          </a:p>
          <a:p>
            <a:r>
              <a:rPr lang="ru-RU" sz="1750" dirty="0" smtClean="0"/>
              <a:t>керамической </a:t>
            </a:r>
            <a:r>
              <a:rPr lang="ru-RU" sz="1750" dirty="0"/>
              <a:t>плиткой или другим влагостойким материалом.</a:t>
            </a:r>
          </a:p>
          <a:p>
            <a:endParaRPr lang="ru-RU" sz="1750" dirty="0"/>
          </a:p>
          <a:p>
            <a:endParaRPr lang="ru-RU" sz="1750" dirty="0"/>
          </a:p>
        </p:txBody>
      </p:sp>
    </p:spTree>
    <p:extLst>
      <p:ext uri="{BB962C8B-B14F-4D97-AF65-F5344CB8AC3E}">
        <p14:creationId xmlns:p14="http://schemas.microsoft.com/office/powerpoint/2010/main" val="1736272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3575" y="962645"/>
            <a:ext cx="8762734" cy="5209118"/>
          </a:xfrm>
          <a:prstGeom prst="rect">
            <a:avLst/>
          </a:prstGeom>
        </p:spPr>
        <p:txBody>
          <a:bodyPr wrap="square">
            <a:spAutoFit/>
          </a:bodyPr>
          <a:lstStyle/>
          <a:p>
            <a:r>
              <a:rPr lang="ru-RU" sz="1750" dirty="0" smtClean="0"/>
              <a:t>Для </a:t>
            </a:r>
            <a:r>
              <a:rPr lang="ru-RU" sz="1750" dirty="0"/>
              <a:t>работы с кислотными и щелочными аккумуляторами следует предусматривать отдельные аккумуляторные участки, расположенные в сообщающихся между собой отдельных помещениях, оборудованных приточно-вытяжной вентиляцией и изолированных от других помещений:</a:t>
            </a:r>
          </a:p>
          <a:p>
            <a:pPr marL="285750" indent="-285750">
              <a:buFont typeface="Arial" panose="020B0604020202020204" pitchFamily="34" charset="0"/>
              <a:buChar char="•"/>
            </a:pPr>
            <a:r>
              <a:rPr lang="ru-RU" sz="1750" dirty="0"/>
              <a:t>помещение для зарядки аккумуляторов;</a:t>
            </a:r>
          </a:p>
          <a:p>
            <a:pPr marL="285750" indent="-285750">
              <a:buFont typeface="Arial" panose="020B0604020202020204" pitchFamily="34" charset="0"/>
              <a:buChar char="•"/>
            </a:pPr>
            <a:r>
              <a:rPr lang="ru-RU" sz="1750" dirty="0"/>
              <a:t>помещение для хранения кислот (щелочей) и приготовления электролита;</a:t>
            </a:r>
          </a:p>
          <a:p>
            <a:pPr marL="285750" indent="-285750">
              <a:buFont typeface="Arial" panose="020B0604020202020204" pitchFamily="34" charset="0"/>
              <a:buChar char="•"/>
            </a:pPr>
            <a:r>
              <a:rPr lang="ru-RU" sz="1750" dirty="0"/>
              <a:t>помещение для ремонта аккумуляторов.</a:t>
            </a:r>
          </a:p>
          <a:p>
            <a:r>
              <a:rPr lang="ru-RU" sz="1750" dirty="0"/>
              <a:t>При одновременной зарядке не более 10 аккумуляторных батарей на аккумуляторном участке допускается иметь помещения для хранения кислот (щелочей) и приготовления электролита и ремонта аккумуляторов.</a:t>
            </a:r>
          </a:p>
          <a:p>
            <a:r>
              <a:rPr lang="ru-RU" sz="1750" dirty="0"/>
              <a:t>Стены и пол помещений аккумуляторных участков должны облицовываться керамической плиткой.</a:t>
            </a:r>
          </a:p>
          <a:p>
            <a:r>
              <a:rPr lang="ru-RU" sz="1750" dirty="0" smtClean="0"/>
              <a:t>Для </a:t>
            </a:r>
            <a:r>
              <a:rPr lang="ru-RU" sz="1750" dirty="0"/>
              <a:t>выполнения окрасочных работ должны предусматриваться помещения для постов окраски и сушки изделий и для приготовления красок.</a:t>
            </a:r>
          </a:p>
          <a:p>
            <a:r>
              <a:rPr lang="ru-RU" sz="1750" dirty="0" smtClean="0"/>
              <a:t>Размеры </a:t>
            </a:r>
            <a:r>
              <a:rPr lang="ru-RU" sz="1750" dirty="0"/>
              <a:t>окрасочной камеры должны обеспечивать безопасный подход работника к окрашиваемому изделию. Проходы между стенкой камеры и окрашиваемым изделием должны иметь ширину не менее 1,2 м.</a:t>
            </a:r>
          </a:p>
          <a:p>
            <a:endParaRPr lang="ru-RU" sz="1750" dirty="0"/>
          </a:p>
          <a:p>
            <a:endParaRPr lang="ru-RU" sz="1750" dirty="0"/>
          </a:p>
        </p:txBody>
      </p:sp>
    </p:spTree>
    <p:extLst>
      <p:ext uri="{BB962C8B-B14F-4D97-AF65-F5344CB8AC3E}">
        <p14:creationId xmlns:p14="http://schemas.microsoft.com/office/powerpoint/2010/main" val="2560020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3575" y="1163666"/>
            <a:ext cx="8762734" cy="4524315"/>
          </a:xfrm>
          <a:prstGeom prst="rect">
            <a:avLst/>
          </a:prstGeom>
        </p:spPr>
        <p:txBody>
          <a:bodyPr wrap="square">
            <a:spAutoFit/>
          </a:bodyPr>
          <a:lstStyle/>
          <a:p>
            <a:r>
              <a:rPr lang="ru-RU" sz="1600" b="1" dirty="0"/>
              <a:t>Некоторые обязательные </a:t>
            </a:r>
            <a:r>
              <a:rPr lang="ru-RU" sz="1600" b="1" dirty="0" smtClean="0"/>
              <a:t>требования </a:t>
            </a:r>
            <a:r>
              <a:rPr lang="ru-RU" sz="1600" dirty="0" smtClean="0"/>
              <a:t>при </a:t>
            </a:r>
            <a:r>
              <a:rPr lang="ru-RU" sz="1600" dirty="0"/>
              <a:t>мойке транспортных средств, агрегатов, узлов и деталей </a:t>
            </a:r>
            <a:r>
              <a:rPr lang="ru-RU" sz="1600" b="1" dirty="0" smtClean="0"/>
              <a:t>:</a:t>
            </a:r>
            <a:endParaRPr lang="ru-RU" sz="1750" dirty="0"/>
          </a:p>
          <a:p>
            <a:r>
              <a:rPr lang="ru-RU" sz="1600" b="1" dirty="0"/>
              <a:t>Мойка должна производиться в специально отведённых местах</a:t>
            </a:r>
            <a:r>
              <a:rPr lang="ru-RU" sz="1600" dirty="0"/>
              <a:t>. </a:t>
            </a:r>
            <a:endParaRPr lang="ru-RU" sz="1600" dirty="0" smtClean="0"/>
          </a:p>
          <a:p>
            <a:r>
              <a:rPr lang="ru-RU" sz="1600" b="1" dirty="0" smtClean="0"/>
              <a:t>При </a:t>
            </a:r>
            <a:r>
              <a:rPr lang="ru-RU" sz="1600" b="1" dirty="0"/>
              <a:t>механизированной мойке</a:t>
            </a:r>
            <a:r>
              <a:rPr lang="ru-RU" sz="1600" dirty="0"/>
              <a:t> рабочее место мойщика должно располагаться в водонепроницаемой кабине. </a:t>
            </a:r>
            <a:endParaRPr lang="ru-RU" sz="1600" dirty="0" smtClean="0"/>
          </a:p>
          <a:p>
            <a:r>
              <a:rPr lang="ru-RU" sz="1600" b="1" dirty="0" smtClean="0"/>
              <a:t>Пост </a:t>
            </a:r>
            <a:r>
              <a:rPr lang="ru-RU" sz="1600" b="1" dirty="0"/>
              <a:t>открытой шланговой (ручной) мойки</a:t>
            </a:r>
            <a:r>
              <a:rPr lang="ru-RU" sz="1600" dirty="0"/>
              <a:t> должен располагаться в зоне, изолированной от открытых токоведущих проводников и оборудования, находящегося под напряжением. </a:t>
            </a:r>
            <a:endParaRPr lang="ru-RU" sz="1600" dirty="0" smtClean="0"/>
          </a:p>
          <a:p>
            <a:r>
              <a:rPr lang="ru-RU" sz="1600" b="1" dirty="0" smtClean="0"/>
              <a:t>Автоматические </a:t>
            </a:r>
            <a:r>
              <a:rPr lang="ru-RU" sz="1600" b="1" dirty="0" err="1"/>
              <a:t>бесконвейерные</a:t>
            </a:r>
            <a:r>
              <a:rPr lang="ru-RU" sz="1600" b="1" dirty="0"/>
              <a:t> моечные установки на въезде</a:t>
            </a:r>
            <a:r>
              <a:rPr lang="ru-RU" sz="1600" dirty="0"/>
              <a:t> должны быть оборудованы световой сигнализацией светофорного типа. </a:t>
            </a:r>
            <a:endParaRPr lang="ru-RU" sz="1600" dirty="0" smtClean="0"/>
          </a:p>
          <a:p>
            <a:r>
              <a:rPr lang="ru-RU" sz="1600" b="1" dirty="0" smtClean="0"/>
              <a:t>На </a:t>
            </a:r>
            <a:r>
              <a:rPr lang="ru-RU" sz="1600" b="1" dirty="0"/>
              <a:t>участке (посту) мойки</a:t>
            </a:r>
            <a:r>
              <a:rPr lang="ru-RU" sz="1600" dirty="0"/>
              <a:t> электропроводка, осветительная арматура и электродвигатели должны быть выполнены во влагозащищённом исполнении. </a:t>
            </a:r>
            <a:endParaRPr lang="ru-RU" sz="1600" dirty="0" smtClean="0"/>
          </a:p>
          <a:p>
            <a:r>
              <a:rPr lang="ru-RU" sz="1600" b="1" dirty="0" smtClean="0"/>
              <a:t>Электрическое </a:t>
            </a:r>
            <a:r>
              <a:rPr lang="ru-RU" sz="1600" b="1" dirty="0"/>
              <a:t>управление агрегатами моечной установки</a:t>
            </a:r>
            <a:r>
              <a:rPr lang="ru-RU" sz="1600" dirty="0"/>
              <a:t> должно быть напряжением не выше 50 В. </a:t>
            </a:r>
            <a:endParaRPr lang="ru-RU" sz="1600" dirty="0" smtClean="0"/>
          </a:p>
          <a:p>
            <a:r>
              <a:rPr lang="ru-RU" sz="1600" b="1" dirty="0" smtClean="0"/>
              <a:t>При </a:t>
            </a:r>
            <a:r>
              <a:rPr lang="ru-RU" sz="1600" b="1" dirty="0"/>
              <a:t>использовании моек высокого давления</a:t>
            </a:r>
            <a:r>
              <a:rPr lang="ru-RU" sz="1600" dirty="0"/>
              <a:t> нельзя направлять струю воды на электроприборы, людей (в том числе на себя) и животных. При добавлении моющих веществ необходимо использовать защитные перчатки. </a:t>
            </a:r>
            <a:endParaRPr lang="ru-RU" sz="1600" dirty="0" smtClean="0"/>
          </a:p>
          <a:p>
            <a:r>
              <a:rPr lang="ru-RU" sz="1600" b="1" dirty="0" smtClean="0"/>
              <a:t>Концентрация </a:t>
            </a:r>
            <a:r>
              <a:rPr lang="ru-RU" sz="1600" b="1" dirty="0"/>
              <a:t>щелочных растворов</a:t>
            </a:r>
            <a:r>
              <a:rPr lang="ru-RU" sz="1600" dirty="0"/>
              <a:t> при мойке агрегатов, узлов и деталей должна быть не более 2–5%. После мойки щелочным раствором обязательна промывка горячей водой. </a:t>
            </a:r>
          </a:p>
        </p:txBody>
      </p:sp>
    </p:spTree>
    <p:extLst>
      <p:ext uri="{BB962C8B-B14F-4D97-AF65-F5344CB8AC3E}">
        <p14:creationId xmlns:p14="http://schemas.microsoft.com/office/powerpoint/2010/main" val="3096560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81266" y="1442423"/>
            <a:ext cx="8511214" cy="3562514"/>
          </a:xfrm>
          <a:prstGeom prst="rect">
            <a:avLst/>
          </a:prstGeom>
        </p:spPr>
        <p:txBody>
          <a:bodyPr wrap="square">
            <a:spAutoFit/>
          </a:bodyPr>
          <a:lstStyle/>
          <a:p>
            <a:r>
              <a:rPr lang="ru-RU" sz="1600" b="1" dirty="0" smtClean="0"/>
              <a:t>Агрегаты </a:t>
            </a:r>
            <a:r>
              <a:rPr lang="ru-RU" sz="1600" b="1" dirty="0"/>
              <a:t>и детали массой, превышающей предельно установленную для ручного подъёма и перемещения работниками</a:t>
            </a:r>
            <a:r>
              <a:rPr lang="ru-RU" sz="1600" dirty="0"/>
              <a:t>, необходимо доставлять на пост мойки и загружать в моечные установки механизированным способом. </a:t>
            </a:r>
            <a:endParaRPr lang="ru-RU" sz="1600" dirty="0" smtClean="0"/>
          </a:p>
          <a:p>
            <a:r>
              <a:rPr lang="ru-RU" sz="1600" b="1" dirty="0" smtClean="0"/>
              <a:t>Моющие </a:t>
            </a:r>
            <a:r>
              <a:rPr lang="ru-RU" sz="1600" b="1" dirty="0"/>
              <a:t>и дезинфицирующие средства</a:t>
            </a:r>
            <a:r>
              <a:rPr lang="ru-RU" sz="1600" dirty="0"/>
              <a:t> необходимо применять в соответствии с инструкцией завода-изготовителя по их применению. </a:t>
            </a:r>
            <a:endParaRPr lang="ru-RU" sz="1600" dirty="0" smtClean="0"/>
          </a:p>
          <a:p>
            <a:r>
              <a:rPr lang="ru-RU" sz="1600" b="1" dirty="0" smtClean="0"/>
              <a:t>Моечные </a:t>
            </a:r>
            <a:r>
              <a:rPr lang="ru-RU" sz="1600" b="1" dirty="0"/>
              <a:t>ванны с керосином и другими моющими средствами</a:t>
            </a:r>
            <a:r>
              <a:rPr lang="ru-RU" sz="1600" dirty="0"/>
              <a:t> по окончании мойки должны закрываться крышками. Уровень моющих растворов в загруженной моечной ванне не должен превышать 10 см от её краёв. </a:t>
            </a:r>
            <a:endParaRPr lang="ru-RU" sz="1600" dirty="0" smtClean="0"/>
          </a:p>
          <a:p>
            <a:r>
              <a:rPr lang="ru-RU" sz="1600" b="1" dirty="0" smtClean="0"/>
              <a:t>Установки </a:t>
            </a:r>
            <a:r>
              <a:rPr lang="ru-RU" sz="1600" b="1" dirty="0"/>
              <a:t>для мойки деталей, узлов и агрегатов</a:t>
            </a:r>
            <a:r>
              <a:rPr lang="ru-RU" sz="1600" dirty="0"/>
              <a:t> должны иметь блокирующее устройство, отключающее привод при открытом загрузочном люке</a:t>
            </a:r>
            <a:r>
              <a:rPr lang="ru-RU" sz="1600" dirty="0" smtClean="0"/>
              <a:t>.</a:t>
            </a:r>
          </a:p>
          <a:p>
            <a:r>
              <a:rPr lang="ru-RU" sz="1600" b="1" dirty="0" smtClean="0"/>
              <a:t>Полы </a:t>
            </a:r>
            <a:r>
              <a:rPr lang="ru-RU" sz="1600" b="1" dirty="0"/>
              <a:t>в помещении для мойки</a:t>
            </a:r>
            <a:r>
              <a:rPr lang="ru-RU" sz="1600" dirty="0"/>
              <a:t> должны иметь покрытие с нескользкой поверхностью. В помещениях для мойки дополнительно полы должны иметь уклон для стока загрязнённой воды.</a:t>
            </a:r>
          </a:p>
          <a:p>
            <a:endParaRPr lang="ru-RU" sz="1750" dirty="0"/>
          </a:p>
        </p:txBody>
      </p:sp>
    </p:spTree>
    <p:extLst>
      <p:ext uri="{BB962C8B-B14F-4D97-AF65-F5344CB8AC3E}">
        <p14:creationId xmlns:p14="http://schemas.microsoft.com/office/powerpoint/2010/main" val="213146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3575" y="1116124"/>
            <a:ext cx="8762734" cy="4801314"/>
          </a:xfrm>
          <a:prstGeom prst="rect">
            <a:avLst/>
          </a:prstGeom>
        </p:spPr>
        <p:txBody>
          <a:bodyPr wrap="square">
            <a:spAutoFit/>
          </a:bodyPr>
          <a:lstStyle/>
          <a:p>
            <a:r>
              <a:rPr lang="ru-RU" dirty="0" smtClean="0"/>
              <a:t>Участок </a:t>
            </a:r>
            <a:r>
              <a:rPr lang="ru-RU" dirty="0"/>
              <a:t>для постоянной установки ацетиленового генератора должен быть изолированным, одноэтажным, без чердачных и подвальных помещений, иметь </a:t>
            </a:r>
            <a:r>
              <a:rPr lang="ru-RU" dirty="0" err="1"/>
              <a:t>легкосбрасываемые</a:t>
            </a:r>
            <a:r>
              <a:rPr lang="ru-RU" dirty="0"/>
              <a:t> конструкции покрытий и непосредственный выход через дверь, открывающуюся наружу.</a:t>
            </a:r>
          </a:p>
          <a:p>
            <a:r>
              <a:rPr lang="ru-RU" dirty="0"/>
              <a:t>На входной двери участка должна быть надпись «Посторонним вход запрещен».</a:t>
            </a:r>
          </a:p>
          <a:p>
            <a:r>
              <a:rPr lang="ru-RU" dirty="0" smtClean="0"/>
              <a:t>Для </a:t>
            </a:r>
            <a:r>
              <a:rPr lang="ru-RU" dirty="0"/>
              <a:t>обеспечения безопасного доступа к агрегатам, узлам и деталям, расположенным в нижней части транспортных средств, в процессе выполнения технического обслуживания и ремонта транспортных средств должны использоваться напольные механизированные устройства (гидравлические и электрические подъемники, передвижные стойки, опрокидыватели) либо устраиваться осмотровые канавы и эстакады.</a:t>
            </a:r>
          </a:p>
          <a:p>
            <a:r>
              <a:rPr lang="ru-RU" dirty="0" smtClean="0"/>
              <a:t>Размеры </a:t>
            </a:r>
            <a:r>
              <a:rPr lang="ru-RU" dirty="0"/>
              <a:t>осмотровых канав и эстакад устанавливаются в зависимости от типа транспортных средств и применяемого оборудования.</a:t>
            </a:r>
          </a:p>
          <a:p>
            <a:r>
              <a:rPr lang="ru-RU" dirty="0" smtClean="0"/>
              <a:t>Вход </a:t>
            </a:r>
            <a:r>
              <a:rPr lang="ru-RU" dirty="0"/>
              <a:t>в проездную осмотровую канаву поточных линий и выход из </a:t>
            </a:r>
            <a:r>
              <a:rPr lang="ru-RU" dirty="0" smtClean="0"/>
              <a:t>нее</a:t>
            </a:r>
          </a:p>
          <a:p>
            <a:r>
              <a:rPr lang="ru-RU" dirty="0" smtClean="0"/>
              <a:t>должны </a:t>
            </a:r>
            <a:r>
              <a:rPr lang="ru-RU" dirty="0"/>
              <a:t>осуществляться через тоннель.</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22378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99223" y="63978"/>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21956" y="1387749"/>
            <a:ext cx="8762734" cy="5355312"/>
          </a:xfrm>
          <a:prstGeom prst="rect">
            <a:avLst/>
          </a:prstGeom>
        </p:spPr>
        <p:txBody>
          <a:bodyPr wrap="square">
            <a:spAutoFit/>
          </a:bodyPr>
          <a:lstStyle/>
          <a:p>
            <a:r>
              <a:rPr lang="ru-RU" dirty="0" smtClean="0"/>
              <a:t>Осмотровые </a:t>
            </a:r>
            <a:r>
              <a:rPr lang="ru-RU" dirty="0"/>
              <a:t>канавы, соединяющие их тоннели и траншеи должны иметь выходы в производственное помещение по ступенчатой лестнице шириной не менее 0,7 м. Максимальное расстояние до ближайшего выхода должно быть не более 25 м.</a:t>
            </a:r>
          </a:p>
          <a:p>
            <a:r>
              <a:rPr lang="ru-RU" dirty="0" smtClean="0"/>
              <a:t>При </a:t>
            </a:r>
            <a:r>
              <a:rPr lang="ru-RU" dirty="0"/>
              <a:t>наличии одного выхода из осмотровой канавы в ее стене, противоположной выходу, должны быть вмонтированы скобы для запасного выхода.</a:t>
            </a:r>
          </a:p>
          <a:p>
            <a:r>
              <a:rPr lang="ru-RU" dirty="0" smtClean="0"/>
              <a:t>Длина </a:t>
            </a:r>
            <a:r>
              <a:rPr lang="ru-RU" dirty="0"/>
              <a:t>тупиковой осмотровой канавы должна соответствовать размеру ремонтируемого (осматриваемого) транспортного средства, которое при установке на канаву не должно закрывать ведущую в канаву лестницу и запасный выход.</a:t>
            </a:r>
          </a:p>
          <a:p>
            <a:r>
              <a:rPr lang="ru-RU" dirty="0" smtClean="0"/>
              <a:t>Выходы </a:t>
            </a:r>
            <a:r>
              <a:rPr lang="ru-RU" dirty="0"/>
              <a:t>из траншей и тоннелей необходимо ограждать металлическими перилами высотой не менее 1,1 м.</a:t>
            </a:r>
          </a:p>
          <a:p>
            <a:r>
              <a:rPr lang="ru-RU" dirty="0" smtClean="0"/>
              <a:t>Выход </a:t>
            </a:r>
            <a:r>
              <a:rPr lang="ru-RU" dirty="0"/>
              <a:t>из одиночной тупиковой канавы должен быть со стороны, противоположной заезду транспортного средства.</a:t>
            </a:r>
          </a:p>
          <a:p>
            <a:r>
              <a:rPr lang="ru-RU" dirty="0" smtClean="0"/>
              <a:t>Лестницы </a:t>
            </a:r>
            <a:r>
              <a:rPr lang="ru-RU" dirty="0"/>
              <a:t>из прямоточных канав, траншей и тоннелей не должны располагаться на путях движения транспортных средств.</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25559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484" y="7275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203575" y="1116124"/>
            <a:ext cx="8762734" cy="4801314"/>
          </a:xfrm>
          <a:prstGeom prst="rect">
            <a:avLst/>
          </a:prstGeom>
        </p:spPr>
        <p:txBody>
          <a:bodyPr wrap="square">
            <a:spAutoFit/>
          </a:bodyPr>
          <a:lstStyle/>
          <a:p>
            <a:r>
              <a:rPr lang="ru-RU" dirty="0" smtClean="0"/>
              <a:t>Осмотровые </a:t>
            </a:r>
            <a:r>
              <a:rPr lang="ru-RU" dirty="0"/>
              <a:t>канавы, соединяющие их тоннели и траншеи, а также ведущие в них лестницы должны быть защищены от сырости и грунтовых вод.</a:t>
            </a:r>
          </a:p>
          <a:p>
            <a:r>
              <a:rPr lang="ru-RU" dirty="0" smtClean="0"/>
              <a:t>Стены </a:t>
            </a:r>
            <a:r>
              <a:rPr lang="ru-RU" dirty="0"/>
              <a:t>осмотровых канав, траншей и тоннелей, соединяющих их, должны быть облицованы керамической плиткой или покрыты другими влагостойкими и масло-</a:t>
            </a:r>
            <a:r>
              <a:rPr lang="ru-RU" dirty="0" err="1"/>
              <a:t>бензостойкими</a:t>
            </a:r>
            <a:r>
              <a:rPr lang="ru-RU" dirty="0"/>
              <a:t> материалами светлых тонов.</a:t>
            </a:r>
          </a:p>
          <a:p>
            <a:r>
              <a:rPr lang="ru-RU" dirty="0" smtClean="0"/>
              <a:t>Осмотровые </a:t>
            </a:r>
            <a:r>
              <a:rPr lang="ru-RU" dirty="0"/>
              <a:t>канавы должны иметь ниши для размещения электрических светильников напряжением не выше 50 В и розетки с влагозащищенными разъемами для подключения ручных переносных электрических светильников напряжением не выше 12 В.</a:t>
            </a:r>
          </a:p>
          <a:p>
            <a:r>
              <a:rPr lang="ru-RU" dirty="0" smtClean="0"/>
              <a:t>Освещение </a:t>
            </a:r>
            <a:r>
              <a:rPr lang="ru-RU" dirty="0"/>
              <a:t>осмотровой канавы светильниками напряжением 220 В допускается при соблюдении следующих условий:</a:t>
            </a:r>
          </a:p>
          <a:p>
            <a:r>
              <a:rPr lang="ru-RU" dirty="0"/>
              <a:t>1) проводка должна быть скрытой, осветительная аппаратура и выключатели должны иметь </a:t>
            </a:r>
            <a:r>
              <a:rPr lang="ru-RU" dirty="0" err="1"/>
              <a:t>электроизоляцию</a:t>
            </a:r>
            <a:r>
              <a:rPr lang="ru-RU" dirty="0"/>
              <a:t> и гидроизоляцию;</a:t>
            </a:r>
          </a:p>
          <a:p>
            <a:r>
              <a:rPr lang="ru-RU" dirty="0"/>
              <a:t>2) светильники должны быть закрыты стеклом и защищены решеткой;</a:t>
            </a:r>
          </a:p>
          <a:p>
            <a:r>
              <a:rPr lang="ru-RU" dirty="0"/>
              <a:t>3) металлические корпуса светильников должны быть заземлены.</a:t>
            </a:r>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56662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190633" y="952451"/>
            <a:ext cx="8762734" cy="5355312"/>
          </a:xfrm>
          <a:prstGeom prst="rect">
            <a:avLst/>
          </a:prstGeom>
        </p:spPr>
        <p:txBody>
          <a:bodyPr wrap="square">
            <a:spAutoFit/>
          </a:bodyPr>
          <a:lstStyle/>
          <a:p>
            <a:r>
              <a:rPr lang="ru-RU" dirty="0" smtClean="0"/>
              <a:t>Осмотровые </a:t>
            </a:r>
            <a:r>
              <a:rPr lang="ru-RU" dirty="0"/>
              <a:t>канавы и эстакады, за исключением канав, оборудованных ленточными конвейерами, должны иметь рассекатели и направляющие (предохранительные) реборды по всей длине или другие устройства, предотвращающие падение транспортных средств в канавы или с эстакад во время их передвижения.</a:t>
            </a:r>
          </a:p>
          <a:p>
            <a:r>
              <a:rPr lang="ru-RU" dirty="0"/>
              <a:t>Реборды могут иметь разрывы для установки домкратов, роликовых тормозных стендов.</a:t>
            </a:r>
          </a:p>
          <a:p>
            <a:r>
              <a:rPr lang="ru-RU" dirty="0"/>
              <a:t>Тупиковые осмотровые канавы и эстакады со стороны, противоположной заезду транспортных средств, должны иметь стационарные упоры для колес заезжающих транспортных средств (</a:t>
            </a:r>
            <a:r>
              <a:rPr lang="ru-RU" dirty="0" err="1"/>
              <a:t>колесоотбойные</a:t>
            </a:r>
            <a:r>
              <a:rPr lang="ru-RU" dirty="0"/>
              <a:t> брусья).</a:t>
            </a:r>
          </a:p>
          <a:p>
            <a:r>
              <a:rPr lang="ru-RU" dirty="0"/>
              <a:t>На рассекателях, ребордах и прилегающих к осмотровым канавам зонах должна быть нанесена сигнальная разметка</a:t>
            </a:r>
            <a:r>
              <a:rPr lang="ru-RU" u="sng" baseline="30000" dirty="0">
                <a:hlinkClick r:id="rId2"/>
              </a:rPr>
              <a:t>1</a:t>
            </a:r>
            <a:r>
              <a:rPr lang="ru-RU" dirty="0"/>
              <a:t>, а в помещениях вывешены предупреждающие знаки безопасности с поясняющей надписью «Осторожно! Возможность падения с высоты».</a:t>
            </a:r>
          </a:p>
          <a:p>
            <a:r>
              <a:rPr lang="ru-RU" dirty="0" smtClean="0"/>
              <a:t>Для </a:t>
            </a:r>
            <a:r>
              <a:rPr lang="ru-RU" dirty="0"/>
              <a:t>перехода через осмотровые канавы должны предусматриваться съемные переходные мостики шириной не менее 0,8 м.</a:t>
            </a:r>
          </a:p>
          <a:p>
            <a:r>
              <a:rPr lang="ru-RU" dirty="0"/>
              <a:t>Количество переходных мостиков должно быть на одно меньше количества мест для устанавливаемых на канаве транспортных средств.</a:t>
            </a:r>
          </a:p>
          <a:p>
            <a:r>
              <a:rPr lang="ru-RU" dirty="0"/>
              <a:t>Неэксплуатируемые более одной рабочей смены осмотровые канавы, </a:t>
            </a:r>
            <a:endParaRPr lang="ru-RU" dirty="0" smtClean="0"/>
          </a:p>
          <a:p>
            <a:r>
              <a:rPr lang="ru-RU" dirty="0" smtClean="0"/>
              <a:t>траншеи </a:t>
            </a:r>
            <a:r>
              <a:rPr lang="ru-RU" dirty="0"/>
              <a:t>или их части должны полностью перекрываться </a:t>
            </a:r>
            <a:endParaRPr lang="ru-RU" dirty="0" smtClean="0"/>
          </a:p>
          <a:p>
            <a:r>
              <a:rPr lang="ru-RU" dirty="0" smtClean="0"/>
              <a:t>переходными </a:t>
            </a:r>
            <a:r>
              <a:rPr lang="ru-RU" dirty="0"/>
              <a:t>мостиками или щитами</a:t>
            </a:r>
            <a:r>
              <a:rPr lang="ru-RU" dirty="0" smtClean="0"/>
              <a:t>.</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05003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89511" y="1628800"/>
            <a:ext cx="7620067" cy="3016210"/>
          </a:xfrm>
          <a:prstGeom prst="rect">
            <a:avLst/>
          </a:prstGeom>
        </p:spPr>
        <p:txBody>
          <a:bodyPr wrap="square">
            <a:spAutoFit/>
          </a:bodyPr>
          <a:lstStyle/>
          <a:p>
            <a:r>
              <a:rPr lang="ru-RU" sz="1900" dirty="0"/>
              <a:t>Посты для технического обслуживания, ремонта и проверки технического состояния транспортных средств должны оснащаться специальными упорами (башмаками), устанавливаемыми под колеса, и козелками (подставками), устанавливаемыми под транспортными </a:t>
            </a:r>
            <a:r>
              <a:rPr lang="ru-RU" sz="1900" dirty="0" smtClean="0"/>
              <a:t>средствами.</a:t>
            </a:r>
          </a:p>
          <a:p>
            <a:endParaRPr lang="ru-RU" sz="1900" dirty="0"/>
          </a:p>
          <a:p>
            <a:r>
              <a:rPr lang="ru-RU" sz="1900" dirty="0" smtClean="0"/>
              <a:t>Помещение </a:t>
            </a:r>
            <a:r>
              <a:rPr lang="ru-RU" sz="1900" dirty="0"/>
              <a:t>для регулировки приборов газовой системы питания непосредственно на транспортных средствах должно быть изолировано от других производственных помещений.</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58701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89511" y="1291106"/>
            <a:ext cx="7620067" cy="4093428"/>
          </a:xfrm>
          <a:prstGeom prst="rect">
            <a:avLst/>
          </a:prstGeom>
        </p:spPr>
        <p:txBody>
          <a:bodyPr wrap="square">
            <a:spAutoFit/>
          </a:bodyPr>
          <a:lstStyle/>
          <a:p>
            <a:r>
              <a:rPr lang="ru-RU" sz="2000" dirty="0"/>
              <a:t>При проведении технического обслуживания, ремонта и проверки технического состояния транспортных средств, работающих на газовом топливе, запрещается </a:t>
            </a:r>
            <a:r>
              <a:rPr lang="ru-RU" sz="2000" dirty="0" smtClean="0"/>
              <a:t>следующее:</a:t>
            </a:r>
          </a:p>
          <a:p>
            <a:endParaRPr lang="ru-RU" sz="2000" dirty="0"/>
          </a:p>
          <a:p>
            <a:r>
              <a:rPr lang="ru-RU" sz="2000" b="1" dirty="0"/>
              <a:t>Подтягивать резьбовые соединения и снимать с транспортного средства детали газовой аппаратуры и газопроводы, находящиеся под давлением</a:t>
            </a:r>
            <a:r>
              <a:rPr lang="ru-RU" sz="2000" dirty="0"/>
              <a:t>. Это может привести к утечке газа и созданию опасной ситуации</a:t>
            </a:r>
            <a:r>
              <a:rPr lang="ru-RU" sz="2000" dirty="0" smtClean="0"/>
              <a:t>.</a:t>
            </a:r>
          </a:p>
          <a:p>
            <a:endParaRPr lang="ru-RU" sz="2000" dirty="0"/>
          </a:p>
          <a:p>
            <a:r>
              <a:rPr lang="ru-RU" sz="2000" b="1" dirty="0"/>
              <a:t>Выпускать (сливать) газ вне специально отведённого места (поста)</a:t>
            </a:r>
            <a:r>
              <a:rPr lang="ru-RU" sz="2000" dirty="0"/>
              <a:t>. Слив газа должен производиться только в специально оборудованном месте для предотвращения утечек и скопления газа в неположенных зонах</a:t>
            </a:r>
            <a:r>
              <a:rPr lang="ru-RU" sz="2000" dirty="0" smtClean="0"/>
              <a:t>.</a:t>
            </a:r>
            <a:endParaRPr lang="ru-RU" sz="20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95484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89511" y="1291106"/>
            <a:ext cx="7620067" cy="5001369"/>
          </a:xfrm>
          <a:prstGeom prst="rect">
            <a:avLst/>
          </a:prstGeom>
        </p:spPr>
        <p:txBody>
          <a:bodyPr wrap="square">
            <a:spAutoFit/>
          </a:bodyPr>
          <a:lstStyle/>
          <a:p>
            <a:r>
              <a:rPr lang="ru-RU" sz="2000" b="1" dirty="0" smtClean="0"/>
              <a:t>Скручивать</a:t>
            </a:r>
            <a:r>
              <a:rPr lang="ru-RU" sz="2000" b="1" dirty="0"/>
              <a:t>, сплющивать и перегибать шланги и трубки, использовать замасленные шланги</a:t>
            </a:r>
            <a:r>
              <a:rPr lang="ru-RU" sz="2000" dirty="0"/>
              <a:t>. Деформация шлангов и трубок, а также наличие на них масла могут привести к повреждениям и утечкам газа.</a:t>
            </a:r>
          </a:p>
          <a:p>
            <a:r>
              <a:rPr lang="ru-RU" sz="2000" b="1" dirty="0"/>
              <a:t>Устанавливать газопроводы не заводского изготовления</a:t>
            </a:r>
            <a:r>
              <a:rPr lang="ru-RU" sz="2000" dirty="0"/>
              <a:t>. Использование самодельных или несертифицированных газопроводов недопустимо из-за риска ненадёжности и утечек.</a:t>
            </a:r>
          </a:p>
          <a:p>
            <a:r>
              <a:rPr lang="ru-RU" sz="2000" b="1" dirty="0"/>
              <a:t>Применять дополнительные рычаги при открывании и закрывании магистрального и расходных вентилей</a:t>
            </a:r>
            <a:r>
              <a:rPr lang="ru-RU" sz="2000" dirty="0"/>
              <a:t>. Это может привести к повреждению вентилей и нарушению герметичности системы.</a:t>
            </a:r>
          </a:p>
          <a:p>
            <a:r>
              <a:rPr lang="ru-RU" sz="2000" b="1" dirty="0"/>
              <a:t>Использовать для крепления шлангов не предназначенные для этих целей хомуты и стяжки</a:t>
            </a:r>
            <a:r>
              <a:rPr lang="ru-RU" sz="2000" dirty="0"/>
              <a:t>. Необходимо применять только специализированные крепёжные элементы, соответствующие техническим требованиям.</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91798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89511" y="1628800"/>
            <a:ext cx="7620067" cy="3985706"/>
          </a:xfrm>
          <a:prstGeom prst="rect">
            <a:avLst/>
          </a:prstGeom>
        </p:spPr>
        <p:txBody>
          <a:bodyPr wrap="square">
            <a:spAutoFit/>
          </a:bodyPr>
          <a:lstStyle/>
          <a:p>
            <a:r>
              <a:rPr lang="ru-RU" dirty="0" smtClean="0"/>
              <a:t>При </a:t>
            </a:r>
            <a:r>
              <a:rPr lang="ru-RU" dirty="0"/>
              <a:t>вывешивании части транспортного средства (автомобиля, прицепа, полуприцепа) подъёмными механизмами (талями, домкратами), кроме стационарных, необходимо выполнить следующие действия:</a:t>
            </a:r>
          </a:p>
          <a:p>
            <a:r>
              <a:rPr lang="ru-RU" b="1" dirty="0"/>
              <a:t>Установить под </a:t>
            </a:r>
            <a:r>
              <a:rPr lang="ru-RU" b="1" dirty="0" err="1"/>
              <a:t>неподнимаемые</a:t>
            </a:r>
            <a:r>
              <a:rPr lang="ru-RU" b="1" dirty="0"/>
              <a:t> колёса специальные упоры (башмаки)</a:t>
            </a:r>
            <a:r>
              <a:rPr lang="ru-RU" dirty="0"/>
              <a:t>. Это делается в первую очередь для предотвращения смещения транспортного средства. </a:t>
            </a:r>
            <a:endParaRPr lang="ru-RU" dirty="0" smtClean="0"/>
          </a:p>
          <a:p>
            <a:r>
              <a:rPr lang="ru-RU" b="1" dirty="0" smtClean="0"/>
              <a:t>Вывесить </a:t>
            </a:r>
            <a:r>
              <a:rPr lang="ru-RU" b="1" dirty="0"/>
              <a:t>транспортное средство</a:t>
            </a:r>
            <a:r>
              <a:rPr lang="ru-RU" dirty="0"/>
              <a:t> с помощью подъёмного механизма. При этом:</a:t>
            </a:r>
          </a:p>
          <a:p>
            <a:pPr marL="742950" lvl="1" indent="-285750">
              <a:buFont typeface="Arial" panose="020B0604020202020204" pitchFamily="34" charset="0"/>
              <a:buChar char="•"/>
            </a:pPr>
            <a:r>
              <a:rPr lang="ru-RU" dirty="0"/>
              <a:t>если используется таль, цепь или трос должны быть в вертикальном положении; </a:t>
            </a:r>
            <a:endParaRPr lang="ru-RU" dirty="0" smtClean="0"/>
          </a:p>
          <a:p>
            <a:pPr marL="742950" lvl="1" indent="-285750">
              <a:buFont typeface="Arial" panose="020B0604020202020204" pitchFamily="34" charset="0"/>
              <a:buChar char="•"/>
            </a:pPr>
            <a:r>
              <a:rPr lang="ru-RU" dirty="0" smtClean="0"/>
              <a:t>подъём </a:t>
            </a:r>
            <a:r>
              <a:rPr lang="ru-RU" dirty="0"/>
              <a:t>нужно осуществлять плавно, без рывков. </a:t>
            </a:r>
            <a:endParaRPr lang="ru-RU" dirty="0" smtClean="0"/>
          </a:p>
          <a:p>
            <a:pPr lvl="1"/>
            <a:r>
              <a:rPr lang="ru-RU" b="1" dirty="0" smtClean="0"/>
              <a:t>Подставить </a:t>
            </a:r>
            <a:r>
              <a:rPr lang="ru-RU" b="1" dirty="0"/>
              <a:t>под вывешенную часть козелки (подставки)</a:t>
            </a:r>
            <a:r>
              <a:rPr lang="ru-RU" dirty="0"/>
              <a:t>.</a:t>
            </a:r>
          </a:p>
          <a:p>
            <a:r>
              <a:rPr lang="ru-RU" b="1" dirty="0"/>
              <a:t>Опустить на козелки вывешенную часть транспортного средства</a:t>
            </a:r>
            <a:r>
              <a:rPr lang="ru-RU" dirty="0"/>
              <a:t>.</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125422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67890" y="1130340"/>
            <a:ext cx="7620067" cy="5262979"/>
          </a:xfrm>
          <a:prstGeom prst="rect">
            <a:avLst/>
          </a:prstGeom>
        </p:spPr>
        <p:txBody>
          <a:bodyPr wrap="square">
            <a:spAutoFit/>
          </a:bodyPr>
          <a:lstStyle/>
          <a:p>
            <a:r>
              <a:rPr lang="ru-RU" dirty="0" smtClean="0"/>
              <a:t>При </a:t>
            </a:r>
            <a:r>
              <a:rPr lang="ru-RU" dirty="0"/>
              <a:t>выполнении шиномонтажных работ запрещается следующее</a:t>
            </a:r>
            <a:r>
              <a:rPr lang="ru-RU" dirty="0" smtClean="0"/>
              <a:t>:</a:t>
            </a:r>
          </a:p>
          <a:p>
            <a:endParaRPr lang="ru-RU" sz="1900" dirty="0"/>
          </a:p>
          <a:p>
            <a:pPr marL="457200" indent="-457200">
              <a:buFont typeface="+mj-lt"/>
              <a:buAutoNum type="arabicPeriod"/>
            </a:pPr>
            <a:r>
              <a:rPr lang="ru-RU" sz="2000" dirty="0"/>
              <a:t>Выбивать диск кувалдой (молотком). </a:t>
            </a:r>
            <a:endParaRPr lang="ru-RU" sz="2000" dirty="0" smtClean="0"/>
          </a:p>
          <a:p>
            <a:pPr marL="457200" indent="-457200">
              <a:buFont typeface="+mj-lt"/>
              <a:buAutoNum type="arabicPeriod"/>
            </a:pPr>
            <a:r>
              <a:rPr lang="ru-RU" sz="2000" dirty="0" smtClean="0"/>
              <a:t>Монтировать </a:t>
            </a:r>
            <a:r>
              <a:rPr lang="ru-RU" sz="2000" dirty="0"/>
              <a:t>шины на диски колёс, не соответствующие размеру шин. </a:t>
            </a:r>
            <a:endParaRPr lang="ru-RU" sz="2000" dirty="0" smtClean="0"/>
          </a:p>
          <a:p>
            <a:pPr marL="457200" indent="-457200">
              <a:buFont typeface="+mj-lt"/>
              <a:buAutoNum type="arabicPeriod"/>
            </a:pPr>
            <a:r>
              <a:rPr lang="ru-RU" sz="2000" dirty="0" smtClean="0"/>
              <a:t>Во</a:t>
            </a:r>
            <a:r>
              <a:rPr lang="ru-RU" sz="2000" dirty="0"/>
              <a:t> время накачивания шины сжатым воздухом с использованием компрессора ударять по замочному кольцу молотком или кувалдой. </a:t>
            </a:r>
            <a:endParaRPr lang="ru-RU" sz="2000" dirty="0" smtClean="0"/>
          </a:p>
          <a:p>
            <a:pPr marL="457200" indent="-457200">
              <a:buFont typeface="+mj-lt"/>
              <a:buAutoNum type="arabicPeriod"/>
            </a:pPr>
            <a:r>
              <a:rPr lang="ru-RU" sz="2000" dirty="0" smtClean="0"/>
              <a:t>Накачивать </a:t>
            </a:r>
            <a:r>
              <a:rPr lang="ru-RU" sz="2000" dirty="0"/>
              <a:t>шину сжатым воздухом свыше установленной организацией-изготовителем нормы давления воздуха. </a:t>
            </a:r>
          </a:p>
          <a:p>
            <a:pPr marL="457200" indent="-457200">
              <a:buFont typeface="+mj-lt"/>
              <a:buAutoNum type="arabicPeriod"/>
            </a:pPr>
            <a:r>
              <a:rPr lang="ru-RU" sz="2000" dirty="0"/>
              <a:t>Применять при монтаже шин неисправные и заржавевшие замочные и бортовые кольца, </a:t>
            </a:r>
            <a:r>
              <a:rPr lang="ru-RU" sz="2000" dirty="0" err="1"/>
              <a:t>ободы</a:t>
            </a:r>
            <a:r>
              <a:rPr lang="ru-RU" sz="2000" dirty="0"/>
              <a:t> и диски колёс. </a:t>
            </a:r>
          </a:p>
          <a:p>
            <a:pPr marL="457200" indent="-457200">
              <a:buFont typeface="+mj-lt"/>
              <a:buAutoNum type="arabicPeriod"/>
            </a:pPr>
            <a:r>
              <a:rPr lang="ru-RU" sz="2000" dirty="0"/>
              <a:t>Использовать отвёртки, шило или нож для изъятия из шины посторонних предметов. </a:t>
            </a:r>
          </a:p>
          <a:p>
            <a:pPr marL="457200" indent="-457200">
              <a:buFont typeface="+mj-lt"/>
              <a:buAutoNum type="arabicPeriod"/>
            </a:pPr>
            <a:r>
              <a:rPr lang="ru-RU" sz="2000" dirty="0"/>
              <a:t>Проводить сварочные работы на </a:t>
            </a:r>
            <a:r>
              <a:rPr lang="ru-RU" sz="2000" dirty="0" err="1"/>
              <a:t>ободах</a:t>
            </a:r>
            <a:r>
              <a:rPr lang="ru-RU" sz="2000" dirty="0"/>
              <a:t> и дисках смонтированных колёс. </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4196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367890" y="1130340"/>
            <a:ext cx="7620067" cy="5093702"/>
          </a:xfrm>
          <a:prstGeom prst="rect">
            <a:avLst/>
          </a:prstGeom>
        </p:spPr>
        <p:txBody>
          <a:bodyPr wrap="square">
            <a:spAutoFit/>
          </a:bodyPr>
          <a:lstStyle/>
          <a:p>
            <a:r>
              <a:rPr lang="ru-RU" dirty="0" smtClean="0"/>
              <a:t>При </a:t>
            </a:r>
            <a:r>
              <a:rPr lang="ru-RU" dirty="0"/>
              <a:t>работе с газовым оборудованием необходимо соблюдать следующие важные </a:t>
            </a:r>
            <a:r>
              <a:rPr lang="ru-RU" dirty="0" smtClean="0"/>
              <a:t>правила:</a:t>
            </a:r>
          </a:p>
          <a:p>
            <a:endParaRPr lang="ru-RU" sz="1900" dirty="0"/>
          </a:p>
          <a:p>
            <a:pPr marL="342900" indent="-342900">
              <a:buFont typeface="+mj-lt"/>
              <a:buAutoNum type="arabicPeriod"/>
            </a:pPr>
            <a:r>
              <a:rPr lang="ru-RU" b="1" dirty="0"/>
              <a:t>Транспортные средства, работающие на газовом топливе, должны въезжать на посты ТО после перевода их двигателей на работу на нефтяном топливе</a:t>
            </a:r>
            <a:r>
              <a:rPr lang="ru-RU" dirty="0"/>
              <a:t>. Допускается въезд транспортного средства с герметичной газовой системой питания без перевода двигателя на нефтяное топливо, если его работа на нефтяном топливе невозможна, при условии, что расход газа будет производиться из одного баллона при рабочем давлении газа в нём не более 5,0 МПа (50 кгс/см²). Вентили остальных баллонов должны быть закрыты. Запрещается оставлять расходные вентили в «промежуточном положении»: они должны быть или полностью открыты, или полностью закрыты. </a:t>
            </a:r>
          </a:p>
          <a:p>
            <a:pPr marL="342900" indent="-342900">
              <a:buFont typeface="+mj-lt"/>
              <a:buAutoNum type="arabicPeriod"/>
            </a:pPr>
            <a:r>
              <a:rPr lang="ru-RU" b="1" dirty="0"/>
              <a:t>Перед въездом транспортного средства, работающего на газовом топливе, в производственное помещение газовая система питания должна быть проверена на герметичность</a:t>
            </a:r>
            <a:r>
              <a:rPr lang="ru-RU" dirty="0"/>
              <a:t>. Запрещается въезжать в производственное помещение транспортному средству с негерметичной газовой системой питания.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01639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539552" y="1794093"/>
            <a:ext cx="7620067" cy="3693319"/>
          </a:xfrm>
          <a:prstGeom prst="rect">
            <a:avLst/>
          </a:prstGeom>
        </p:spPr>
        <p:txBody>
          <a:bodyPr wrap="square">
            <a:spAutoFit/>
          </a:bodyPr>
          <a:lstStyle/>
          <a:p>
            <a:r>
              <a:rPr lang="ru-RU" dirty="0" smtClean="0"/>
              <a:t>3. Газ </a:t>
            </a:r>
            <a:r>
              <a:rPr lang="ru-RU" dirty="0"/>
              <a:t>из баллонов транспортного средства, на котором должны проводиться сварочные, окрасочные работы, а также работы, связанные с устранением неисправностей газовой системы питания или её снятием, должен быть предварительно полностью слит (выпущен) в специально отведённом месте (посту), а баллоны продуты инертным газом. </a:t>
            </a:r>
            <a:endParaRPr lang="ru-RU" dirty="0" smtClean="0"/>
          </a:p>
          <a:p>
            <a:r>
              <a:rPr lang="ru-RU" dirty="0" smtClean="0"/>
              <a:t>4. Регулировку </a:t>
            </a:r>
            <a:r>
              <a:rPr lang="ru-RU" dirty="0"/>
              <a:t>приборов газовой системы питания непосредственно на транспортном средстве следует производить в специально оборудованном помещении, изолированном от других помещений перегородками (стенами). </a:t>
            </a:r>
            <a:endParaRPr lang="ru-RU" dirty="0" smtClean="0"/>
          </a:p>
          <a:p>
            <a:r>
              <a:rPr lang="ru-RU" dirty="0" smtClean="0"/>
              <a:t>5. При </a:t>
            </a:r>
            <a:r>
              <a:rPr lang="ru-RU" dirty="0"/>
              <a:t>неисправности элементов газовой системы питания подача газа должна быть перекрыта, неисправные элементы сняты с транспортного средства и направлены для проверки и ремонта на специализированный участок.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41910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467544" y="1340768"/>
            <a:ext cx="7620067" cy="4247317"/>
          </a:xfrm>
          <a:prstGeom prst="rect">
            <a:avLst/>
          </a:prstGeom>
        </p:spPr>
        <p:txBody>
          <a:bodyPr wrap="square">
            <a:spAutoFit/>
          </a:bodyPr>
          <a:lstStyle/>
          <a:p>
            <a:r>
              <a:rPr lang="ru-RU" b="1" dirty="0" smtClean="0"/>
              <a:t>6. При </a:t>
            </a:r>
            <a:r>
              <a:rPr lang="ru-RU" b="1" dirty="0"/>
              <a:t>проведении технического обслуживания, ремонта и проверки технического состояния транспортных средств, работающих на газовом топливе, запрещается:</a:t>
            </a:r>
            <a:endParaRPr lang="ru-RU" dirty="0"/>
          </a:p>
          <a:p>
            <a:pPr marL="800100" lvl="1" indent="-342900">
              <a:buFont typeface="+mj-lt"/>
              <a:buAutoNum type="arabicPeriod"/>
            </a:pPr>
            <a:r>
              <a:rPr lang="ru-RU" dirty="0"/>
              <a:t>подтягивать резьбовые соединения и снимать с транспортного средства детали газовой аппаратуры и газопроводы, находящиеся под давлением;</a:t>
            </a:r>
          </a:p>
          <a:p>
            <a:pPr marL="800100" lvl="1" indent="-342900">
              <a:buFont typeface="+mj-lt"/>
              <a:buAutoNum type="arabicPeriod"/>
            </a:pPr>
            <a:r>
              <a:rPr lang="ru-RU" dirty="0"/>
              <a:t>выпускать (сливать) газ вне специально отведённого места (поста);</a:t>
            </a:r>
          </a:p>
          <a:p>
            <a:pPr marL="800100" lvl="1" indent="-342900">
              <a:buFont typeface="+mj-lt"/>
              <a:buAutoNum type="arabicPeriod"/>
            </a:pPr>
            <a:r>
              <a:rPr lang="ru-RU" dirty="0"/>
              <a:t>скручивать, сплющивать и перегибать шланги и трубки, использовать замасленные шланги;</a:t>
            </a:r>
          </a:p>
          <a:p>
            <a:pPr marL="800100" lvl="1" indent="-342900">
              <a:buFont typeface="+mj-lt"/>
              <a:buAutoNum type="arabicPeriod"/>
            </a:pPr>
            <a:r>
              <a:rPr lang="ru-RU" dirty="0"/>
              <a:t>устанавливать газопроводы не заводского изготовления;</a:t>
            </a:r>
          </a:p>
          <a:p>
            <a:pPr marL="800100" lvl="1" indent="-342900">
              <a:buFont typeface="+mj-lt"/>
              <a:buAutoNum type="arabicPeriod"/>
            </a:pPr>
            <a:r>
              <a:rPr lang="ru-RU" dirty="0"/>
              <a:t>применять дополнительные рычаги при открывании и закрывании магистрального и расходных вентилей;</a:t>
            </a:r>
          </a:p>
          <a:p>
            <a:pPr marL="800100" lvl="1" indent="-342900">
              <a:buFont typeface="+mj-lt"/>
              <a:buAutoNum type="arabicPeriod"/>
            </a:pPr>
            <a:r>
              <a:rPr lang="ru-RU" dirty="0"/>
              <a:t>использовать для крепления шлангов не предназначенные для этих целей хомуты и стяжки. </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35030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1120820"/>
          </a:xfrm>
          <a:prstGeom prst="rect">
            <a:avLst/>
          </a:prstGeom>
        </p:spPr>
        <p:txBody>
          <a:bodyPr vert="horz" wrap="square" lIns="0" tIns="12700" rIns="0" bIns="0" rtlCol="0">
            <a:spAutoFit/>
          </a:bodyPr>
          <a:lstStyle/>
          <a:p>
            <a:pPr algn="ctr"/>
            <a:r>
              <a:rPr lang="ru-RU" sz="2400" dirty="0" smtClean="0">
                <a:solidFill>
                  <a:schemeClr val="accent1"/>
                </a:solidFill>
              </a:rPr>
              <a:t>Требования к помещениям </a:t>
            </a:r>
            <a:r>
              <a:rPr lang="ru-RU" sz="2400" dirty="0">
                <a:solidFill>
                  <a:schemeClr val="accent1"/>
                </a:solidFill>
              </a:rPr>
              <a:t>для технического обслуживания, проверки технического состояния и ремонта транспортных средств</a:t>
            </a:r>
          </a:p>
        </p:txBody>
      </p:sp>
      <p:sp>
        <p:nvSpPr>
          <p:cNvPr id="8" name="Прямоугольник 7"/>
          <p:cNvSpPr/>
          <p:nvPr/>
        </p:nvSpPr>
        <p:spPr>
          <a:xfrm>
            <a:off x="467544" y="1467596"/>
            <a:ext cx="7620067" cy="3708708"/>
          </a:xfrm>
          <a:prstGeom prst="rect">
            <a:avLst/>
          </a:prstGeom>
        </p:spPr>
        <p:txBody>
          <a:bodyPr wrap="square">
            <a:spAutoFit/>
          </a:bodyPr>
          <a:lstStyle/>
          <a:p>
            <a:r>
              <a:rPr lang="ru-RU" b="1" dirty="0" smtClean="0"/>
              <a:t>7. Перед </a:t>
            </a:r>
            <a:r>
              <a:rPr lang="ru-RU" b="1" dirty="0"/>
              <a:t>выводом транспортных средств, работающих на газовом топливе, в капитальный ремонт газ из баллонов должен быть полностью выработан (слит, выпущен), а сами баллоны </a:t>
            </a:r>
            <a:r>
              <a:rPr lang="ru-RU" b="1" dirty="0" err="1"/>
              <a:t>продегазированы</a:t>
            </a:r>
            <a:r>
              <a:rPr lang="ru-RU" dirty="0"/>
              <a:t>. При необходимости баллоны вместе с газовой аппаратурой могут быть сняты и сданы для хранения на специализированный склад. </a:t>
            </a:r>
          </a:p>
          <a:p>
            <a:r>
              <a:rPr lang="ru-RU" b="1" dirty="0" smtClean="0"/>
              <a:t>8. При </a:t>
            </a:r>
            <a:r>
              <a:rPr lang="ru-RU" b="1" dirty="0"/>
              <a:t>техническом обслуживании, ремонте, проверке технического состояния и заправке газовой аппаратуры, работающей на газе сжиженном нефтяном (ГСН), должны быть приняты меры, направленные на недопущение попадания струи газа на открытые части тела</a:t>
            </a:r>
            <a:r>
              <a:rPr lang="ru-RU" dirty="0"/>
              <a:t>. </a:t>
            </a:r>
          </a:p>
          <a:p>
            <a:r>
              <a:rPr lang="ru-RU" b="1" dirty="0" smtClean="0"/>
              <a:t>9. После </a:t>
            </a:r>
            <a:r>
              <a:rPr lang="ru-RU" b="1" dirty="0"/>
              <a:t>замены или заправки газовых баллонов, а также устранения неисправностей газовой системы питания на газобаллонном транспортном средстве должна быть проверена её герметичность</a:t>
            </a:r>
            <a:r>
              <a:rPr lang="ru-RU" dirty="0"/>
              <a:t>.</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83300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03575" y="-2389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помещениям для хранения транспортных средств</a:t>
            </a:r>
          </a:p>
        </p:txBody>
      </p:sp>
      <p:sp>
        <p:nvSpPr>
          <p:cNvPr id="8" name="Прямоугольник 7"/>
          <p:cNvSpPr/>
          <p:nvPr/>
        </p:nvSpPr>
        <p:spPr>
          <a:xfrm>
            <a:off x="203575" y="727598"/>
            <a:ext cx="8400873" cy="6186309"/>
          </a:xfrm>
          <a:prstGeom prst="rect">
            <a:avLst/>
          </a:prstGeom>
        </p:spPr>
        <p:txBody>
          <a:bodyPr wrap="square">
            <a:spAutoFit/>
          </a:bodyPr>
          <a:lstStyle/>
          <a:p>
            <a:r>
              <a:rPr lang="ru-RU" dirty="0" smtClean="0"/>
              <a:t>Высота </a:t>
            </a:r>
            <a:r>
              <a:rPr lang="ru-RU" dirty="0"/>
              <a:t>помещений для хранения транспортных средств (расстояние от пола до низа выступающих строительных конструкций или инженерных коммуникаций и подвесного оборудования) и высота над рампами и проездами должна быть на 0,2 м больше высоты наиболее высокого транспортного средства, подлежащего хранению в помещении, но не менее 2 м.</a:t>
            </a:r>
          </a:p>
          <a:p>
            <a:r>
              <a:rPr lang="ru-RU" dirty="0"/>
              <a:t>Высота проходов на путях эвакуации работников должна быть не менее 2 м.</a:t>
            </a:r>
          </a:p>
          <a:p>
            <a:r>
              <a:rPr lang="ru-RU" dirty="0" smtClean="0"/>
              <a:t>Полы </a:t>
            </a:r>
            <a:r>
              <a:rPr lang="ru-RU" dirty="0"/>
              <a:t>в помещениях для хранения транспортных средств должны быть стойкими к воздействию агрессивных веществ и иметь уклоны для стока воды в сторону трапов и лотков дренажной системы.</a:t>
            </a:r>
          </a:p>
          <a:p>
            <a:r>
              <a:rPr lang="ru-RU" dirty="0"/>
              <a:t>Температура в помещениях не должна быть ниже 5°С.</a:t>
            </a:r>
          </a:p>
          <a:p>
            <a:r>
              <a:rPr lang="ru-RU" dirty="0" smtClean="0"/>
              <a:t>Вдоль </a:t>
            </a:r>
            <a:r>
              <a:rPr lang="ru-RU" dirty="0"/>
              <a:t>стен, у которых устанавливаются транспортные средства, должны предусматриваться </a:t>
            </a:r>
            <a:r>
              <a:rPr lang="ru-RU" dirty="0" err="1"/>
              <a:t>колесоотбойные</a:t>
            </a:r>
            <a:r>
              <a:rPr lang="ru-RU" dirty="0"/>
              <a:t> устройства, обеспечивающие расстояние не менее 0,3 м от крайней точки транспортного средства до стены, либо до отступающего от стены конструктивно неподвижного элемента помещения.</a:t>
            </a:r>
          </a:p>
          <a:p>
            <a:r>
              <a:rPr lang="ru-RU" dirty="0" smtClean="0"/>
              <a:t>Полы </a:t>
            </a:r>
            <a:r>
              <a:rPr lang="ru-RU" dirty="0"/>
              <a:t>в помещениях для хранения транспортных средств должны иметь разметку, определяющую места установки транспортных средств и границы проездов. Расстояние между двумя параллельно стоящими транспортными средствами должно позволять открывать двери кабины транспортных средств.</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76851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размещению технологического оборудования</a:t>
            </a:r>
          </a:p>
        </p:txBody>
      </p:sp>
      <p:sp>
        <p:nvSpPr>
          <p:cNvPr id="8" name="Прямоугольник 7"/>
          <p:cNvSpPr/>
          <p:nvPr/>
        </p:nvSpPr>
        <p:spPr>
          <a:xfrm>
            <a:off x="467544" y="1916832"/>
            <a:ext cx="7101476" cy="2723823"/>
          </a:xfrm>
          <a:prstGeom prst="rect">
            <a:avLst/>
          </a:prstGeom>
        </p:spPr>
        <p:txBody>
          <a:bodyPr wrap="square">
            <a:spAutoFit/>
          </a:bodyPr>
          <a:lstStyle/>
          <a:p>
            <a:r>
              <a:rPr lang="ru-RU" sz="1900" dirty="0" smtClean="0"/>
              <a:t>Технологическое </a:t>
            </a:r>
            <a:r>
              <a:rPr lang="ru-RU" sz="1900" dirty="0"/>
              <a:t>оборудование, инструмент и приспособления должны в течение всего срока эксплуатации отвечать требованиям Правил и технической (эксплуатационной) документации организации-изготовителя</a:t>
            </a:r>
            <a:r>
              <a:rPr lang="ru-RU" sz="1900" dirty="0" smtClean="0"/>
              <a:t>.</a:t>
            </a:r>
          </a:p>
          <a:p>
            <a:endParaRPr lang="ru-RU" sz="1900" dirty="0"/>
          </a:p>
          <a:p>
            <a:r>
              <a:rPr lang="ru-RU" sz="1900" dirty="0" smtClean="0"/>
              <a:t>Вспомогательное </a:t>
            </a:r>
            <a:r>
              <a:rPr lang="ru-RU" sz="1900" dirty="0"/>
              <a:t>оборудование должно располагаться так, чтобы оно не выходило за пределы установленной для рабочего места площадки.</a:t>
            </a:r>
          </a:p>
          <a:p>
            <a:endParaRPr lang="ru-RU" sz="190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74364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5632311"/>
          </a:xfrm>
          <a:prstGeom prst="rect">
            <a:avLst/>
          </a:prstGeom>
        </p:spPr>
        <p:txBody>
          <a:bodyPr wrap="square">
            <a:spAutoFit/>
          </a:bodyPr>
          <a:lstStyle/>
          <a:p>
            <a:r>
              <a:rPr lang="ru-RU" dirty="0" smtClean="0"/>
              <a:t>Перед </a:t>
            </a:r>
            <a:r>
              <a:rPr lang="ru-RU" dirty="0"/>
              <a:t>пуском двигателя транспортного средства необходимо убедиться, что транспортное средство заторможено стояночным тормозом, а рычаг переключения передач (контроллера) поставлен в нейтральное положение.</a:t>
            </a:r>
          </a:p>
          <a:p>
            <a:r>
              <a:rPr lang="ru-RU" dirty="0" smtClean="0"/>
              <a:t>Перед </a:t>
            </a:r>
            <a:r>
              <a:rPr lang="ru-RU" dirty="0"/>
              <a:t>пуском двигателя транспортного средства, подключенного к системе подогрева, необходимо предварительно отключить и отсоединить элементы подогрева.</a:t>
            </a:r>
          </a:p>
          <a:p>
            <a:r>
              <a:rPr lang="ru-RU" dirty="0" smtClean="0"/>
              <a:t>Пуск </a:t>
            </a:r>
            <a:r>
              <a:rPr lang="ru-RU" dirty="0"/>
              <a:t>двигателя транспортного средства должен производиться при помощи стартера. Запрещается запуск двигателя с помощью буксира.</a:t>
            </a:r>
          </a:p>
          <a:p>
            <a:r>
              <a:rPr lang="ru-RU" dirty="0" smtClean="0"/>
              <a:t>Скорость </a:t>
            </a:r>
            <a:r>
              <a:rPr lang="ru-RU" dirty="0"/>
              <a:t>движения транспортных средств по территории организации, в производственных и других помещениях устанавливается работодателем в зависимости от конкретных условий с учетом интенсивности движения транспортных средств, состояния дорог, перевозимого груза и пассажиров.</a:t>
            </a:r>
          </a:p>
          <a:p>
            <a:r>
              <a:rPr lang="ru-RU" dirty="0" smtClean="0"/>
              <a:t>Работодатель </a:t>
            </a:r>
            <a:r>
              <a:rPr lang="ru-RU" dirty="0"/>
              <a:t>обязан:</a:t>
            </a:r>
          </a:p>
          <a:p>
            <a:r>
              <a:rPr lang="ru-RU" dirty="0"/>
              <a:t>1) обеспечить выпуск на линию технически исправных транспортных средств, укомплектованных огнетушителями и аптечками для оказания первой помощи;</a:t>
            </a:r>
          </a:p>
          <a:p>
            <a:r>
              <a:rPr lang="ru-RU" dirty="0"/>
              <a:t>2) при направлении водителя в длительный (продолжительностью более </a:t>
            </a:r>
            <a:endParaRPr lang="ru-RU" dirty="0" smtClean="0"/>
          </a:p>
          <a:p>
            <a:r>
              <a:rPr lang="ru-RU" dirty="0" smtClean="0"/>
              <a:t>одних </a:t>
            </a:r>
            <a:r>
              <a:rPr lang="ru-RU" dirty="0"/>
              <a:t>суток) рейс провести инструктаж по охране труда водителю </a:t>
            </a:r>
            <a:endParaRPr lang="ru-RU" dirty="0" smtClean="0"/>
          </a:p>
          <a:p>
            <a:r>
              <a:rPr lang="ru-RU" dirty="0" smtClean="0"/>
              <a:t>перед </a:t>
            </a:r>
            <a:r>
              <a:rPr lang="ru-RU" dirty="0"/>
              <a:t>выездом о</a:t>
            </a:r>
            <a:r>
              <a:rPr lang="ru-RU" dirty="0" smtClean="0"/>
              <a:t>б </a:t>
            </a:r>
            <a:r>
              <a:rPr lang="ru-RU" dirty="0"/>
              <a:t>условиях работы на линии и особенностях </a:t>
            </a:r>
            <a:endParaRPr lang="ru-RU" dirty="0" smtClean="0"/>
          </a:p>
          <a:p>
            <a:r>
              <a:rPr lang="ru-RU" dirty="0" smtClean="0"/>
              <a:t>перевозимого </a:t>
            </a:r>
            <a:r>
              <a:rPr lang="ru-RU" dirty="0"/>
              <a:t>груза.</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31816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5355312"/>
          </a:xfrm>
          <a:prstGeom prst="rect">
            <a:avLst/>
          </a:prstGeom>
        </p:spPr>
        <p:txBody>
          <a:bodyPr wrap="square">
            <a:spAutoFit/>
          </a:bodyPr>
          <a:lstStyle/>
          <a:p>
            <a:r>
              <a:rPr lang="ru-RU" dirty="0" smtClean="0"/>
              <a:t>Запрещается </a:t>
            </a:r>
            <a:r>
              <a:rPr lang="ru-RU" dirty="0"/>
              <a:t>направлять водителя в рейс, если техническое состояние транспортного средства и дополнительное оборудование не соответствуют требованиям Правил дорожного движения</a:t>
            </a:r>
            <a:r>
              <a:rPr lang="ru-RU" u="sng" baseline="30000" dirty="0">
                <a:hlinkClick r:id="rId2"/>
              </a:rPr>
              <a:t>2</a:t>
            </a:r>
            <a:r>
              <a:rPr lang="ru-RU" dirty="0"/>
              <a:t>.</a:t>
            </a:r>
          </a:p>
          <a:p>
            <a:r>
              <a:rPr lang="ru-RU" dirty="0" smtClean="0"/>
              <a:t>При </a:t>
            </a:r>
            <a:r>
              <a:rPr lang="ru-RU" dirty="0"/>
              <a:t>направлении в рейс водителей двух и более транспортных средств для совместной работы на срок более двух суток работодатель должен назначить работника - старшего группы, ответственного за обеспечение соблюдения требований охраны труда. Выполнение требований этого работника обязательно для всех водителей группы транспортных средств.</a:t>
            </a:r>
          </a:p>
          <a:p>
            <a:r>
              <a:rPr lang="ru-RU" dirty="0" smtClean="0"/>
              <a:t>Лица</a:t>
            </a:r>
            <a:r>
              <a:rPr lang="ru-RU" dirty="0"/>
              <a:t>, сопровождающие (получающие) грузы, должны размещаться в кабине грузового транспортного средства.</a:t>
            </a:r>
          </a:p>
          <a:p>
            <a:r>
              <a:rPr lang="ru-RU" dirty="0" smtClean="0"/>
              <a:t>При </a:t>
            </a:r>
            <a:r>
              <a:rPr lang="ru-RU" dirty="0"/>
              <a:t>остановке транспортного средства должна быть исключена возможность его самопроизвольного движения следующим образом:</a:t>
            </a:r>
          </a:p>
          <a:p>
            <a:r>
              <a:rPr lang="ru-RU" dirty="0"/>
              <a:t>1) выключено зажигание или прекращена подача топлива;</a:t>
            </a:r>
          </a:p>
          <a:p>
            <a:r>
              <a:rPr lang="ru-RU" dirty="0"/>
              <a:t>2) рычаг переключения передач (контроллера) установлен в нейтральное положение;</a:t>
            </a:r>
          </a:p>
          <a:p>
            <a:r>
              <a:rPr lang="ru-RU" dirty="0"/>
              <a:t>3) транспортное средство заторможено стояночным тормозом;</a:t>
            </a:r>
          </a:p>
          <a:p>
            <a:r>
              <a:rPr lang="ru-RU" dirty="0"/>
              <a:t>4) под колесо грузового транспортного средства (автобуса) установлены не менее двух специальных упоров (башмаков).</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40596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5355312"/>
          </a:xfrm>
          <a:prstGeom prst="rect">
            <a:avLst/>
          </a:prstGeom>
        </p:spPr>
        <p:txBody>
          <a:bodyPr wrap="square">
            <a:spAutoFit/>
          </a:bodyPr>
          <a:lstStyle/>
          <a:p>
            <a:r>
              <a:rPr lang="ru-RU" dirty="0" smtClean="0"/>
              <a:t>При </a:t>
            </a:r>
            <a:r>
              <a:rPr lang="ru-RU" dirty="0"/>
              <a:t>работе на автопоездах сцепку автопоезда, состоящего из автомобиля и прицепов, должны производить водитель, сцепщик и работник, координирующий их работу.</a:t>
            </a:r>
          </a:p>
          <a:p>
            <a:r>
              <a:rPr lang="ru-RU" dirty="0" smtClean="0"/>
              <a:t>В </a:t>
            </a:r>
            <a:r>
              <a:rPr lang="ru-RU" dirty="0"/>
              <a:t>исключительных случаях (дальние рейсы, перевозка сельскохозяйственных продуктов с полей) сцепку автомобиля и прицепа разрешается производить одному водителю. В этом случае необходимо:</a:t>
            </a:r>
          </a:p>
          <a:p>
            <a:r>
              <a:rPr lang="ru-RU" dirty="0"/>
              <a:t>1) затормозить прицеп стояночным тормозом;</a:t>
            </a:r>
          </a:p>
          <a:p>
            <a:r>
              <a:rPr lang="ru-RU" dirty="0"/>
              <a:t>2) проверить состояние буксирного устройства;</a:t>
            </a:r>
          </a:p>
          <a:p>
            <a:r>
              <a:rPr lang="ru-RU" dirty="0"/>
              <a:t>3) положить под колеса прицепа специальные упоры (башмаки);</a:t>
            </a:r>
          </a:p>
          <a:p>
            <a:r>
              <a:rPr lang="ru-RU" dirty="0"/>
              <a:t>4) произвести сцепку, включая соединение гидравлических, пневматических и электрических систем автомобиля и прицепа.</a:t>
            </a:r>
          </a:p>
          <a:p>
            <a:r>
              <a:rPr lang="ru-RU" dirty="0" smtClean="0"/>
              <a:t>Перед </a:t>
            </a:r>
            <a:r>
              <a:rPr lang="ru-RU" dirty="0"/>
              <a:t>началом движения автомобиля задним ходом необходимо зафиксировать поворотный круг прицепа стопорным устройством.</a:t>
            </a:r>
          </a:p>
          <a:p>
            <a:r>
              <a:rPr lang="ru-RU" dirty="0" smtClean="0"/>
              <a:t>В </a:t>
            </a:r>
            <a:r>
              <a:rPr lang="ru-RU" dirty="0"/>
              <a:t>момент выполнения работы по сцепке автомобиля с прицепом рычаг переключения передач (контроллер) должен находиться в нейтральном положении.</a:t>
            </a:r>
          </a:p>
          <a:p>
            <a:r>
              <a:rPr lang="ru-RU" dirty="0"/>
              <a:t>Запрещается для отключения коробки передач использовать педаль сцепления.</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78908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5078313"/>
          </a:xfrm>
          <a:prstGeom prst="rect">
            <a:avLst/>
          </a:prstGeom>
        </p:spPr>
        <p:txBody>
          <a:bodyPr wrap="square">
            <a:spAutoFit/>
          </a:bodyPr>
          <a:lstStyle/>
          <a:p>
            <a:r>
              <a:rPr lang="ru-RU" dirty="0" smtClean="0"/>
              <a:t>Сцепка </a:t>
            </a:r>
            <a:r>
              <a:rPr lang="ru-RU" dirty="0"/>
              <a:t>и расцепка транспортного средства должны производиться только на ровной горизонтальной площадке с твердым покрытием. Продольные оси автомобиля-тягача и полуприцепа при этом должны располагаться на одной прямой.</a:t>
            </a:r>
          </a:p>
          <a:p>
            <a:r>
              <a:rPr lang="ru-RU" dirty="0" smtClean="0"/>
              <a:t>Борта </a:t>
            </a:r>
            <a:r>
              <a:rPr lang="ru-RU" dirty="0"/>
              <a:t>полуприцепов при сцепке должны быть закрыты. Перед сцепкой необходимо убедиться в том, что:</a:t>
            </a:r>
          </a:p>
          <a:p>
            <a:r>
              <a:rPr lang="ru-RU" dirty="0"/>
              <a:t>1) седельно-сцепное устройство, шкворень и их крепление исправны;</a:t>
            </a:r>
          </a:p>
          <a:p>
            <a:r>
              <a:rPr lang="ru-RU" dirty="0"/>
              <a:t>2) полуприцеп заторможен стояночным тормозом;</a:t>
            </a:r>
          </a:p>
          <a:p>
            <a:r>
              <a:rPr lang="ru-RU" dirty="0"/>
              <a:t>3) передняя часть полуприцепа по высоте располагается так, что при сцепке передняя кромка опорного листа попадает на салазки или на седло (при необходимости следует поднять или опустить переднюю часть полуприцепа).</a:t>
            </a:r>
          </a:p>
          <a:p>
            <a:r>
              <a:rPr lang="ru-RU" dirty="0" smtClean="0"/>
              <a:t>При </a:t>
            </a:r>
            <a:r>
              <a:rPr lang="ru-RU" dirty="0"/>
              <a:t>вывешивании транспортного средства на грунтовой поверхности необходимо выровнять место установки домкрата, положить под домкрат подкладку достаточных размеров и прочности, на которую установить домкрат.</a:t>
            </a:r>
          </a:p>
          <a:p>
            <a:r>
              <a:rPr lang="ru-RU" dirty="0" smtClean="0"/>
              <a:t>Места </a:t>
            </a:r>
            <a:r>
              <a:rPr lang="ru-RU" dirty="0"/>
              <a:t>разгрузки автомобилей-самосвалов у откосов и оврагов должны оборудоваться </a:t>
            </a:r>
            <a:r>
              <a:rPr lang="ru-RU" dirty="0" err="1"/>
              <a:t>колесоотбойными</a:t>
            </a:r>
            <a:r>
              <a:rPr lang="ru-RU" dirty="0"/>
              <a:t> </a:t>
            </a:r>
            <a:r>
              <a:rPr lang="ru-RU" dirty="0" err="1"/>
              <a:t>брусами</a:t>
            </a:r>
            <a:r>
              <a:rPr lang="ru-RU" dirty="0"/>
              <a:t>.</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94898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4801314"/>
          </a:xfrm>
          <a:prstGeom prst="rect">
            <a:avLst/>
          </a:prstGeom>
        </p:spPr>
        <p:txBody>
          <a:bodyPr wrap="square">
            <a:spAutoFit/>
          </a:bodyPr>
          <a:lstStyle/>
          <a:p>
            <a:r>
              <a:rPr lang="ru-RU" dirty="0" smtClean="0"/>
              <a:t>Если </a:t>
            </a:r>
            <a:r>
              <a:rPr lang="ru-RU" dirty="0" err="1"/>
              <a:t>колесоотбойный</a:t>
            </a:r>
            <a:r>
              <a:rPr lang="ru-RU" dirty="0"/>
              <a:t> брус не устанавливается, то минимальное расстояние, на которое может подъезжать к откосу автомобиль-самосвал для разгрузки, должно определяться исходя из конкретных условий и угла естественного откоса грунта.</a:t>
            </a:r>
          </a:p>
          <a:p>
            <a:r>
              <a:rPr lang="ru-RU" dirty="0" smtClean="0"/>
              <a:t>При </a:t>
            </a:r>
            <a:r>
              <a:rPr lang="ru-RU" dirty="0"/>
              <a:t>ремонте транспортного средства на линии должны соблюдаться требования, предусмотренные </a:t>
            </a:r>
            <a:r>
              <a:rPr lang="ru-RU" u="sng" dirty="0">
                <a:hlinkClick r:id="rId2"/>
              </a:rPr>
              <a:t>главой III</a:t>
            </a:r>
            <a:r>
              <a:rPr lang="ru-RU" dirty="0"/>
              <a:t> Правил.</a:t>
            </a:r>
          </a:p>
          <a:p>
            <a:r>
              <a:rPr lang="ru-RU" dirty="0" smtClean="0"/>
              <a:t>Перед </a:t>
            </a:r>
            <a:r>
              <a:rPr lang="ru-RU" dirty="0"/>
              <a:t>подъемом части транспортного средства домкратом необходимо остановить двигатель, затормозить транспортное средство стояночным тормозом, удалить пассажиров из салона (кузова) и кабины, закрыть двери и установить под </a:t>
            </a:r>
            <a:r>
              <a:rPr lang="ru-RU" dirty="0" err="1"/>
              <a:t>неподнимаемые</a:t>
            </a:r>
            <a:r>
              <a:rPr lang="ru-RU" dirty="0"/>
              <a:t> колеса в распор не менее двух упоров (башмаков).</a:t>
            </a:r>
          </a:p>
          <a:p>
            <a:r>
              <a:rPr lang="ru-RU" dirty="0" smtClean="0"/>
              <a:t>При </a:t>
            </a:r>
            <a:r>
              <a:rPr lang="ru-RU" dirty="0"/>
              <a:t>вывешивании транспортного средства (автобуса) с помощью домкрата для снятия колеса необходимо сначала вывесить кузов, затем установить под него </a:t>
            </a:r>
            <a:r>
              <a:rPr lang="ru-RU" dirty="0" err="1"/>
              <a:t>козелок</a:t>
            </a:r>
            <a:r>
              <a:rPr lang="ru-RU" dirty="0"/>
              <a:t> (подставку) и опустить на него кузов. Только после этого можно установить домкрат под специальное место на переднем или заднем мосту и вывесить колесо.</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195768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8698077" cy="5355312"/>
          </a:xfrm>
          <a:prstGeom prst="rect">
            <a:avLst/>
          </a:prstGeom>
        </p:spPr>
        <p:txBody>
          <a:bodyPr wrap="square">
            <a:spAutoFit/>
          </a:bodyPr>
          <a:lstStyle/>
          <a:p>
            <a:r>
              <a:rPr lang="ru-RU" dirty="0" smtClean="0"/>
              <a:t>Запрещается</a:t>
            </a:r>
            <a:r>
              <a:rPr lang="ru-RU" dirty="0"/>
              <a:t>:</a:t>
            </a:r>
          </a:p>
          <a:p>
            <a:r>
              <a:rPr lang="ru-RU" dirty="0"/>
              <a:t>1) подавать транспортное средство на погрузочно-разгрузочную эстакаду, если на ней нет ограждений и </a:t>
            </a:r>
            <a:r>
              <a:rPr lang="ru-RU" dirty="0" err="1"/>
              <a:t>колесоотбойного</a:t>
            </a:r>
            <a:r>
              <a:rPr lang="ru-RU" dirty="0"/>
              <a:t> бруса;</a:t>
            </a:r>
          </a:p>
          <a:p>
            <a:r>
              <a:rPr lang="ru-RU" dirty="0"/>
              <a:t>2) движение автомобиля-самосвала с поднятым кузовом;</a:t>
            </a:r>
          </a:p>
          <a:p>
            <a:r>
              <a:rPr lang="ru-RU" dirty="0"/>
              <a:t>3) привлекать к ремонту транспортного средства на линии посторонних лиц (грузчиков, сопровождающих, пассажиров, прохожих);</a:t>
            </a:r>
          </a:p>
          <a:p>
            <a:r>
              <a:rPr lang="ru-RU" dirty="0"/>
              <a:t>4) устанавливать домкрат на случайные предметы: камни, кирпичи. Под домкрат необходимо подкладывать деревянную выкладку (шпалу, брусок, доску толщиной 40 - 50 мм) площадью больше площади основания корпуса домкрата;</a:t>
            </a:r>
          </a:p>
          <a:p>
            <a:r>
              <a:rPr lang="ru-RU" dirty="0"/>
              <a:t>5) выполнять какие-либо работы, находясь под транспортным средством, вывешенном только на домкрате, без установки </a:t>
            </a:r>
            <a:r>
              <a:rPr lang="ru-RU" dirty="0" err="1"/>
              <a:t>козелка</a:t>
            </a:r>
            <a:r>
              <a:rPr lang="ru-RU" dirty="0"/>
              <a:t> (подставки);</a:t>
            </a:r>
          </a:p>
          <a:p>
            <a:r>
              <a:rPr lang="ru-RU" dirty="0"/>
              <a:t>6) выполнение работ по обслуживанию и ремонту транспортного средства на расстоянии ближе 5 м от зоны действия погрузочно-разгрузочных механизмов;</a:t>
            </a:r>
          </a:p>
          <a:p>
            <a:r>
              <a:rPr lang="ru-RU" dirty="0"/>
              <a:t>7) при подаче автомобиля к прицепу находиться между автомобилем и прицепом;</a:t>
            </a:r>
          </a:p>
          <a:p>
            <a:r>
              <a:rPr lang="ru-RU" dirty="0"/>
              <a:t>8) производить на линии водителям городских автобусов ремонтные работы под автобусом при наличии в организации службы технической помощи.</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89474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Общие </a:t>
            </a:r>
            <a:r>
              <a:rPr lang="ru-RU" sz="2400" dirty="0">
                <a:solidFill>
                  <a:schemeClr val="accent1"/>
                </a:solidFill>
              </a:rPr>
              <a:t>требования охраны труда при эксплуатации транспортных средств</a:t>
            </a:r>
          </a:p>
        </p:txBody>
      </p:sp>
      <p:sp>
        <p:nvSpPr>
          <p:cNvPr id="8" name="Прямоугольник 7"/>
          <p:cNvSpPr/>
          <p:nvPr/>
        </p:nvSpPr>
        <p:spPr>
          <a:xfrm>
            <a:off x="194402" y="1116124"/>
            <a:ext cx="7791113" cy="4247317"/>
          </a:xfrm>
          <a:prstGeom prst="rect">
            <a:avLst/>
          </a:prstGeom>
        </p:spPr>
        <p:txBody>
          <a:bodyPr wrap="square">
            <a:spAutoFit/>
          </a:bodyPr>
          <a:lstStyle/>
          <a:p>
            <a:r>
              <a:rPr lang="ru-RU" dirty="0" smtClean="0"/>
              <a:t>При </a:t>
            </a:r>
            <a:r>
              <a:rPr lang="ru-RU" dirty="0"/>
              <a:t>накачивании или </a:t>
            </a:r>
            <a:r>
              <a:rPr lang="ru-RU" dirty="0" err="1"/>
              <a:t>подкачивании</a:t>
            </a:r>
            <a:r>
              <a:rPr lang="ru-RU" dirty="0"/>
              <a:t> в дорожных условиях снятого с транспортного средства колеса необходимо в окно диска колеса установить предохранительную вилку соответствующей длины или положить колесо замочным кольцом вниз</a:t>
            </a:r>
            <a:r>
              <a:rPr lang="ru-RU" dirty="0" smtClean="0"/>
              <a:t>.</a:t>
            </a:r>
          </a:p>
          <a:p>
            <a:endParaRPr lang="ru-RU" dirty="0"/>
          </a:p>
          <a:p>
            <a:r>
              <a:rPr lang="ru-RU" dirty="0" smtClean="0"/>
              <a:t>Пробку </a:t>
            </a:r>
            <a:r>
              <a:rPr lang="ru-RU" dirty="0"/>
              <a:t>радиатора на горячем двигателе транспортного средства необходимо открывать с использованием СИЗ рук или накрыв ее тряпкой (ветошью). Пробку следует открывать осторожно, не допуская интенсивного выхода пара в сторону открывающего</a:t>
            </a:r>
            <a:r>
              <a:rPr lang="ru-RU" dirty="0" smtClean="0"/>
              <a:t>.</a:t>
            </a:r>
          </a:p>
          <a:p>
            <a:endParaRPr lang="ru-RU" dirty="0"/>
          </a:p>
          <a:p>
            <a:r>
              <a:rPr lang="ru-RU" dirty="0" smtClean="0"/>
              <a:t>При </a:t>
            </a:r>
            <a:r>
              <a:rPr lang="ru-RU" dirty="0"/>
              <a:t>остановке и стоянке на неосвещенных участках дороги в темное время суток или в других условиях недостаточной видимости на транспортном средстве должны быть включены габаритные или стояночные огни.</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28832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Требования охраны труда при эксплуатации транспортных средств в зимнее время года</a:t>
            </a:r>
          </a:p>
        </p:txBody>
      </p:sp>
      <p:sp>
        <p:nvSpPr>
          <p:cNvPr id="8" name="Прямоугольник 7"/>
          <p:cNvSpPr/>
          <p:nvPr/>
        </p:nvSpPr>
        <p:spPr>
          <a:xfrm>
            <a:off x="194402" y="1116124"/>
            <a:ext cx="7791113" cy="4801314"/>
          </a:xfrm>
          <a:prstGeom prst="rect">
            <a:avLst/>
          </a:prstGeom>
        </p:spPr>
        <p:txBody>
          <a:bodyPr wrap="square">
            <a:spAutoFit/>
          </a:bodyPr>
          <a:lstStyle/>
          <a:p>
            <a:r>
              <a:rPr lang="ru-RU" dirty="0" smtClean="0"/>
              <a:t>При </a:t>
            </a:r>
            <a:r>
              <a:rPr lang="ru-RU" dirty="0"/>
              <a:t>проведении работ по техническому обслуживанию, ремонту и проверке технического состояния транспортных средств вне помещений (на открытом воздухе) работники должны быть обеспечены утепленными матами или наколенниками</a:t>
            </a:r>
            <a:r>
              <a:rPr lang="ru-RU" dirty="0" smtClean="0"/>
              <a:t>.</a:t>
            </a:r>
          </a:p>
          <a:p>
            <a:endParaRPr lang="ru-RU" dirty="0"/>
          </a:p>
          <a:p>
            <a:r>
              <a:rPr lang="ru-RU" dirty="0" smtClean="0"/>
              <a:t>При </a:t>
            </a:r>
            <a:r>
              <a:rPr lang="ru-RU" dirty="0"/>
              <a:t>заправке транспортных средств топливом заправочные пистолеты следует брать с применением СИЗ рук, соблюдая осторожность и не допуская обливания и попадания топлива на кожу рук и тела.</a:t>
            </a:r>
          </a:p>
          <a:p>
            <a:endParaRPr lang="ru-RU" dirty="0" smtClean="0"/>
          </a:p>
          <a:p>
            <a:r>
              <a:rPr lang="ru-RU" dirty="0" smtClean="0"/>
              <a:t>Запрещается</a:t>
            </a:r>
            <a:r>
              <a:rPr lang="ru-RU" dirty="0"/>
              <a:t>:</a:t>
            </a:r>
          </a:p>
          <a:p>
            <a:r>
              <a:rPr lang="ru-RU" dirty="0"/>
              <a:t>1) выпускать в рейс транспортные средства, имеющие неисправные устройства для обогрева салона и кабины;</a:t>
            </a:r>
          </a:p>
          <a:p>
            <a:r>
              <a:rPr lang="ru-RU" dirty="0"/>
              <a:t>2) прикасаться к металлическим предметам, деталям и инструменту без применения СИЗ рук;</a:t>
            </a:r>
          </a:p>
          <a:p>
            <a:r>
              <a:rPr lang="ru-RU" dirty="0"/>
              <a:t>3) подогревать (разогревать) двигатель, другие агрегаты автомобиля, а также оборудование топливной системы открытым пламенем.</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57862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хранению транспортных средств</a:t>
            </a:r>
          </a:p>
        </p:txBody>
      </p:sp>
      <p:sp>
        <p:nvSpPr>
          <p:cNvPr id="8" name="Прямоугольник 7"/>
          <p:cNvSpPr/>
          <p:nvPr/>
        </p:nvSpPr>
        <p:spPr>
          <a:xfrm>
            <a:off x="179512" y="1116124"/>
            <a:ext cx="8842094" cy="5209118"/>
          </a:xfrm>
          <a:prstGeom prst="rect">
            <a:avLst/>
          </a:prstGeom>
        </p:spPr>
        <p:txBody>
          <a:bodyPr wrap="square">
            <a:spAutoFit/>
          </a:bodyPr>
          <a:lstStyle/>
          <a:p>
            <a:r>
              <a:rPr lang="ru-RU" sz="1750" dirty="0"/>
              <a:t>Транспортные средства разрешается хранить в соответствии с утвержденной работодателем схемой расстановки транспортных средств.</a:t>
            </a:r>
          </a:p>
          <a:p>
            <a:r>
              <a:rPr lang="ru-RU" sz="1750" dirty="0" smtClean="0"/>
              <a:t>Ширина </a:t>
            </a:r>
            <a:r>
              <a:rPr lang="ru-RU" sz="1750" dirty="0"/>
              <a:t>проезда между транспортными средствами в помещениях для стоянки должна быть достаточной для свободного въезда транспортного средства на закрепленное место (за один маневр), а расстояние от границы проезда до транспортного средства должно быть не менее 0,5 м.</a:t>
            </a:r>
          </a:p>
          <a:p>
            <a:r>
              <a:rPr lang="ru-RU" sz="1750" dirty="0" smtClean="0"/>
              <a:t>Транспортные </a:t>
            </a:r>
            <a:r>
              <a:rPr lang="ru-RU" sz="1750" dirty="0"/>
              <a:t>средства, требующие ремонта, должны храниться отдельно от исправных транспортных средств.</a:t>
            </a:r>
          </a:p>
          <a:p>
            <a:r>
              <a:rPr lang="ru-RU" sz="1750" dirty="0" smtClean="0"/>
              <a:t>На </a:t>
            </a:r>
            <a:r>
              <a:rPr lang="ru-RU" sz="1750" dirty="0"/>
              <a:t>всех транспортных средствах, поставленных на место стоянки, должно быть выключено зажигание (подача топлива) и отключена масса (если имеется выключатель). Транспортные средства должны быть заторможены стояночными тормозами.</a:t>
            </a:r>
          </a:p>
          <a:p>
            <a:r>
              <a:rPr lang="ru-RU" sz="1750" dirty="0" smtClean="0"/>
              <a:t>Автомобили-цистерны </a:t>
            </a:r>
            <a:r>
              <a:rPr lang="ru-RU" sz="1750" dirty="0"/>
              <a:t>для перевозки легковоспламеняющихся и горючих жидкостей должны храниться на открытых площадках, под навесами или в изолированных одноэтажных помещениях наземных гаражей, имеющих непосредственный выезд наружу и оборудованных приточно-вытяжной вентиляцией во взрывобезопасном исполнении.</a:t>
            </a:r>
          </a:p>
          <a:p>
            <a:r>
              <a:rPr lang="ru-RU" sz="1750" dirty="0" smtClean="0"/>
              <a:t>Ассенизационные </a:t>
            </a:r>
            <a:r>
              <a:rPr lang="ru-RU" sz="1750" dirty="0"/>
              <a:t>транспортные средства, а также транспортные средства, перевозящие ядовитые и инфицирующие вещества, после работы необходимо мыть</a:t>
            </a:r>
            <a:r>
              <a:rPr lang="ru-RU" sz="1750" dirty="0" smtClean="0"/>
              <a:t>,</a:t>
            </a:r>
          </a:p>
          <a:p>
            <a:r>
              <a:rPr lang="ru-RU" sz="1750" dirty="0" smtClean="0"/>
              <a:t>очищать </a:t>
            </a:r>
            <a:r>
              <a:rPr lang="ru-RU" sz="1750" dirty="0"/>
              <a:t>и хранить отдельно от других транспортных средств.</a:t>
            </a:r>
          </a:p>
          <a:p>
            <a:endParaRPr lang="ru-RU" sz="1750"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93375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хранению транспортных средств</a:t>
            </a:r>
          </a:p>
        </p:txBody>
      </p:sp>
      <p:sp>
        <p:nvSpPr>
          <p:cNvPr id="8" name="Прямоугольник 7"/>
          <p:cNvSpPr/>
          <p:nvPr/>
        </p:nvSpPr>
        <p:spPr>
          <a:xfrm>
            <a:off x="194402" y="1116124"/>
            <a:ext cx="8842094" cy="5355312"/>
          </a:xfrm>
          <a:prstGeom prst="rect">
            <a:avLst/>
          </a:prstGeom>
        </p:spPr>
        <p:txBody>
          <a:bodyPr wrap="square">
            <a:spAutoFit/>
          </a:bodyPr>
          <a:lstStyle/>
          <a:p>
            <a:r>
              <a:rPr lang="ru-RU" dirty="0" smtClean="0"/>
              <a:t>При </a:t>
            </a:r>
            <a:r>
              <a:rPr lang="ru-RU" dirty="0"/>
              <a:t>постановке транспортного средства, работающего на газовом топливе, на ночную или длительную стоянку необходимо закрыть расходные вентили, выработать оставшийся в магистрали газ до полной остановки двигателя, затем выключить зажигание, установить переключатель массы в положение «отключено», после чего закрыть механический магистральный вентиль (при его наличии).</a:t>
            </a:r>
          </a:p>
          <a:p>
            <a:r>
              <a:rPr lang="ru-RU" dirty="0" smtClean="0"/>
              <a:t>Транспортные </a:t>
            </a:r>
            <a:r>
              <a:rPr lang="ru-RU" dirty="0"/>
              <a:t>средства, работающие на газовом топливе, разрешается ставить на стоянку в закрытое помещение при наличии в них герметичной газовой системы питания.</a:t>
            </a:r>
          </a:p>
          <a:p>
            <a:r>
              <a:rPr lang="ru-RU" dirty="0"/>
              <a:t>Если в закрытом помещении находилось транспортное средство с негерметичной газовой системой питания, то после выезда транспортного средства помещение должно быть провентилировано.</a:t>
            </a:r>
          </a:p>
          <a:p>
            <a:r>
              <a:rPr lang="ru-RU" dirty="0" smtClean="0"/>
              <a:t>В </a:t>
            </a:r>
            <a:r>
              <a:rPr lang="ru-RU" dirty="0"/>
              <a:t>многоэтажных гаражах транспортные средства, работающие на КПГ, должны размещаться выше транспортных средств, работающих на жидком топливе, а транспортные средства, работающие на ГСН, - ниже транспортных средств, работающих на жидком топливе.</a:t>
            </a:r>
          </a:p>
          <a:p>
            <a:r>
              <a:rPr lang="ru-RU" dirty="0" smtClean="0"/>
              <a:t>При </a:t>
            </a:r>
            <a:r>
              <a:rPr lang="ru-RU" dirty="0"/>
              <a:t>безгаражном хранении транспортных средств, работающих на КПГ или ГСН, подогрев газовых коммуникаций разрешается производить только с </a:t>
            </a:r>
            <a:endParaRPr lang="ru-RU" dirty="0" smtClean="0"/>
          </a:p>
          <a:p>
            <a:r>
              <a:rPr lang="ru-RU" dirty="0" smtClean="0"/>
              <a:t>помощью </a:t>
            </a:r>
            <a:r>
              <a:rPr lang="ru-RU" dirty="0"/>
              <a:t>горячей воды, пара или горячего воздуха.</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4852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хранению транспортных средств</a:t>
            </a:r>
          </a:p>
        </p:txBody>
      </p:sp>
      <p:sp>
        <p:nvSpPr>
          <p:cNvPr id="8" name="Прямоугольник 7"/>
          <p:cNvSpPr/>
          <p:nvPr/>
        </p:nvSpPr>
        <p:spPr>
          <a:xfrm>
            <a:off x="194402" y="1116124"/>
            <a:ext cx="8842094" cy="4801314"/>
          </a:xfrm>
          <a:prstGeom prst="rect">
            <a:avLst/>
          </a:prstGeom>
        </p:spPr>
        <p:txBody>
          <a:bodyPr wrap="square">
            <a:spAutoFit/>
          </a:bodyPr>
          <a:lstStyle/>
          <a:p>
            <a:r>
              <a:rPr lang="ru-RU" dirty="0" smtClean="0"/>
              <a:t>В </a:t>
            </a:r>
            <a:r>
              <a:rPr lang="ru-RU" dirty="0"/>
              <a:t>помещениях, предназначенных для стоянки транспортных средств, а также на стоянках под навесом или на площадках запрещается</a:t>
            </a:r>
            <a:r>
              <a:rPr lang="ru-RU" dirty="0" smtClean="0"/>
              <a:t>:</a:t>
            </a:r>
          </a:p>
          <a:p>
            <a:endParaRPr lang="ru-RU" dirty="0"/>
          </a:p>
          <a:p>
            <a:r>
              <a:rPr lang="ru-RU" dirty="0"/>
              <a:t>1) производить ремонт транспортных средств;</a:t>
            </a:r>
          </a:p>
          <a:p>
            <a:r>
              <a:rPr lang="ru-RU" dirty="0"/>
              <a:t>2) оставлять открытыми горловины топливных баков транспортных средств;</a:t>
            </a:r>
          </a:p>
          <a:p>
            <a:r>
              <a:rPr lang="ru-RU" dirty="0"/>
              <a:t>3) подзаряжать аккумуляторные батареи (в помещениях);</a:t>
            </a:r>
          </a:p>
          <a:p>
            <a:r>
              <a:rPr lang="ru-RU" dirty="0"/>
              <a:t>4) мыть или протирать бензином кузова транспортных средств, детали или агрегаты, а также руки и одежду;</a:t>
            </a:r>
          </a:p>
          <a:p>
            <a:r>
              <a:rPr lang="ru-RU" dirty="0"/>
              <a:t>5) заправлять автомобили жидким (газообразным) топливом, а также сливать топливо из баков и выпускать газ;</a:t>
            </a:r>
          </a:p>
          <a:p>
            <a:r>
              <a:rPr lang="ru-RU" dirty="0"/>
              <a:t>6) осуществлять в помещении пуск двигателя для любых целей, кроме выезда транспортных средств из помещения;</a:t>
            </a:r>
          </a:p>
          <a:p>
            <a:r>
              <a:rPr lang="ru-RU" dirty="0"/>
              <a:t>7) хранить какие-либо материалы и предметы;</a:t>
            </a:r>
          </a:p>
          <a:p>
            <a:r>
              <a:rPr lang="ru-RU" dirty="0"/>
              <a:t>8) хранить топливо (бензин, дизельное топливо), за исключением топлива в баках автомобилей;</a:t>
            </a:r>
          </a:p>
          <a:p>
            <a:r>
              <a:rPr lang="ru-RU" dirty="0"/>
              <a:t>9) курить, использовать открытый огонь.</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84684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smtClean="0">
                <a:solidFill>
                  <a:schemeClr val="accent1"/>
                </a:solidFill>
              </a:rPr>
              <a:t>Требования </a:t>
            </a:r>
            <a:r>
              <a:rPr lang="ru-RU" sz="2400" dirty="0">
                <a:solidFill>
                  <a:schemeClr val="accent1"/>
                </a:solidFill>
              </a:rPr>
              <a:t>охраны труда, предъявляемые к хранению транспортных средств</a:t>
            </a:r>
          </a:p>
        </p:txBody>
      </p:sp>
      <p:sp>
        <p:nvSpPr>
          <p:cNvPr id="8" name="Прямоугольник 7"/>
          <p:cNvSpPr/>
          <p:nvPr/>
        </p:nvSpPr>
        <p:spPr>
          <a:xfrm>
            <a:off x="194402" y="1116124"/>
            <a:ext cx="8842094" cy="4801314"/>
          </a:xfrm>
          <a:prstGeom prst="rect">
            <a:avLst/>
          </a:prstGeom>
        </p:spPr>
        <p:txBody>
          <a:bodyPr wrap="square">
            <a:spAutoFit/>
          </a:bodyPr>
          <a:lstStyle/>
          <a:p>
            <a:r>
              <a:rPr lang="ru-RU" dirty="0" smtClean="0"/>
              <a:t>В </a:t>
            </a:r>
            <a:r>
              <a:rPr lang="ru-RU" dirty="0"/>
              <a:t>помещениях, предназначенных для стоянки транспортных средств, а также на стоянках под навесом или на площадках запрещается</a:t>
            </a:r>
            <a:r>
              <a:rPr lang="ru-RU" dirty="0" smtClean="0"/>
              <a:t>:</a:t>
            </a:r>
          </a:p>
          <a:p>
            <a:endParaRPr lang="ru-RU" dirty="0"/>
          </a:p>
          <a:p>
            <a:r>
              <a:rPr lang="ru-RU" dirty="0"/>
              <a:t>1) производить ремонт транспортных средств;</a:t>
            </a:r>
          </a:p>
          <a:p>
            <a:r>
              <a:rPr lang="ru-RU" dirty="0"/>
              <a:t>2) оставлять открытыми горловины топливных баков транспортных средств;</a:t>
            </a:r>
          </a:p>
          <a:p>
            <a:r>
              <a:rPr lang="ru-RU" dirty="0"/>
              <a:t>3) подзаряжать аккумуляторные батареи (в помещениях);</a:t>
            </a:r>
          </a:p>
          <a:p>
            <a:r>
              <a:rPr lang="ru-RU" dirty="0"/>
              <a:t>4) мыть или протирать бензином кузова транспортных средств, детали или агрегаты, а также руки и одежду;</a:t>
            </a:r>
          </a:p>
          <a:p>
            <a:r>
              <a:rPr lang="ru-RU" dirty="0"/>
              <a:t>5) заправлять автомобили жидким (газообразным) топливом, а также сливать топливо из баков и выпускать газ;</a:t>
            </a:r>
          </a:p>
          <a:p>
            <a:r>
              <a:rPr lang="ru-RU" dirty="0"/>
              <a:t>6) осуществлять в помещении пуск двигателя для любых целей, кроме выезда транспортных средств из помещения;</a:t>
            </a:r>
          </a:p>
          <a:p>
            <a:r>
              <a:rPr lang="ru-RU" dirty="0"/>
              <a:t>7) хранить какие-либо материалы и предметы;</a:t>
            </a:r>
          </a:p>
          <a:p>
            <a:r>
              <a:rPr lang="ru-RU" dirty="0"/>
              <a:t>8) хранить топливо (бензин, дизельное топливо), за исключением топлива в баках автомобилей;</a:t>
            </a:r>
          </a:p>
          <a:p>
            <a:r>
              <a:rPr lang="ru-RU" dirty="0"/>
              <a:t>9) курить, использовать открытый огонь.</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88755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Требования охраны труда при техническом обслуживании и ремонте транспортных </a:t>
            </a:r>
            <a:r>
              <a:rPr lang="ru-RU" sz="2400" dirty="0" smtClean="0">
                <a:solidFill>
                  <a:schemeClr val="accent1"/>
                </a:solidFill>
              </a:rPr>
              <a:t>средств</a:t>
            </a:r>
            <a:endParaRPr lang="ru-RU" sz="2400" dirty="0">
              <a:solidFill>
                <a:schemeClr val="accent1"/>
              </a:solidFill>
            </a:endParaRPr>
          </a:p>
        </p:txBody>
      </p:sp>
      <p:sp>
        <p:nvSpPr>
          <p:cNvPr id="8" name="Прямоугольник 7"/>
          <p:cNvSpPr/>
          <p:nvPr/>
        </p:nvSpPr>
        <p:spPr>
          <a:xfrm>
            <a:off x="150953" y="1281374"/>
            <a:ext cx="8842094" cy="3970318"/>
          </a:xfrm>
          <a:prstGeom prst="rect">
            <a:avLst/>
          </a:prstGeom>
        </p:spPr>
        <p:txBody>
          <a:bodyPr wrap="square">
            <a:spAutoFit/>
          </a:bodyPr>
          <a:lstStyle/>
          <a:p>
            <a:pPr fontAlgn="base"/>
            <a:r>
              <a:rPr lang="ru-RU" dirty="0" smtClean="0"/>
              <a:t>1. Техническое </a:t>
            </a:r>
            <a:r>
              <a:rPr lang="ru-RU" dirty="0"/>
              <a:t>обслуживание и ремонт транспортных средств должны производиться в ремонтно-механических мастерских, постах, оснащенных необходимыми оборудованием, устройствами, приборами, инструментом и приспособлениями.</a:t>
            </a:r>
          </a:p>
          <a:p>
            <a:pPr fontAlgn="base"/>
            <a:r>
              <a:rPr lang="ru-RU" dirty="0"/>
              <a:t>Во время работы на линии водителю разрешается устранять неисправности, не требующие разборки механизмов. В остальных случаях для проведения ремонтных работ транспортное средство должно быть отбуксировано в ремонтно-механическую мастерскую</a:t>
            </a:r>
            <a:r>
              <a:rPr lang="ru-RU" dirty="0" smtClean="0"/>
              <a:t>.</a:t>
            </a:r>
          </a:p>
          <a:p>
            <a:pPr fontAlgn="base"/>
            <a:endParaRPr lang="ru-RU" dirty="0"/>
          </a:p>
          <a:p>
            <a:pPr fontAlgn="base"/>
            <a:r>
              <a:rPr lang="ru-RU" dirty="0" smtClean="0"/>
              <a:t>2. Работы </a:t>
            </a:r>
            <a:r>
              <a:rPr lang="ru-RU" dirty="0"/>
              <a:t>с повышенной опасностью в процессе технического обслуживания и ремонта транспортных средств должны выполняться в соответствии с нарядом-допуском на производство работ с повышенной опасностью (далее - наряд-допуск), оформляемым уполномоченными работодателем должностными лицами (рекомендуемый образец наряда-допуска приведен в приложении к Правилам).</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67135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Требования охраны труда при техническом обслуживании и ремонте транспортных </a:t>
            </a:r>
            <a:r>
              <a:rPr lang="ru-RU" sz="2400" dirty="0" smtClean="0">
                <a:solidFill>
                  <a:schemeClr val="accent1"/>
                </a:solidFill>
              </a:rPr>
              <a:t>средств</a:t>
            </a:r>
            <a:endParaRPr lang="ru-RU" sz="2400" dirty="0">
              <a:solidFill>
                <a:schemeClr val="accent1"/>
              </a:solidFill>
            </a:endParaRPr>
          </a:p>
        </p:txBody>
      </p:sp>
      <p:sp>
        <p:nvSpPr>
          <p:cNvPr id="8" name="Прямоугольник 7"/>
          <p:cNvSpPr/>
          <p:nvPr/>
        </p:nvSpPr>
        <p:spPr>
          <a:xfrm>
            <a:off x="150953" y="1281374"/>
            <a:ext cx="8842094" cy="3416320"/>
          </a:xfrm>
          <a:prstGeom prst="rect">
            <a:avLst/>
          </a:prstGeom>
        </p:spPr>
        <p:txBody>
          <a:bodyPr wrap="square">
            <a:spAutoFit/>
          </a:bodyPr>
          <a:lstStyle/>
          <a:p>
            <a:r>
              <a:rPr lang="ru-RU" dirty="0"/>
              <a:t>В Приложении к Приказу Минтруда №871н к работам, требующим наряд-допуска, отнесены, например:</a:t>
            </a:r>
          </a:p>
          <a:p>
            <a:pPr marL="285750" indent="-285750">
              <a:buFont typeface="Arial" panose="020B0604020202020204" pitchFamily="34" charset="0"/>
              <a:buChar char="•"/>
            </a:pPr>
            <a:r>
              <a:rPr lang="ru-RU" dirty="0"/>
              <a:t>работы внутри цистерн и резервуаров, в которых хранятся взрывоопасные, легковоспламеняющиеся и токсичные вещества;</a:t>
            </a:r>
          </a:p>
          <a:p>
            <a:pPr marL="285750" indent="-285750">
              <a:buFont typeface="Arial" panose="020B0604020202020204" pitchFamily="34" charset="0"/>
              <a:buChar char="•"/>
            </a:pPr>
            <a:r>
              <a:rPr lang="ru-RU" dirty="0"/>
              <a:t>электросварочные и газосварочные работы внутри баков, в колодцах, коллекторах, тоннелях, каналах и ямах;</a:t>
            </a:r>
          </a:p>
          <a:p>
            <a:pPr marL="285750" indent="-285750">
              <a:buFont typeface="Arial" panose="020B0604020202020204" pitchFamily="34" charset="0"/>
              <a:buChar char="•"/>
            </a:pPr>
            <a:r>
              <a:rPr lang="ru-RU" dirty="0"/>
              <a:t>ремонт грузоподъёмных машин (кроме колёсных и гусеничных самоходных), крановых тележек, подкрановых путей;</a:t>
            </a:r>
          </a:p>
          <a:p>
            <a:pPr marL="285750" indent="-285750">
              <a:buFont typeface="Arial" panose="020B0604020202020204" pitchFamily="34" charset="0"/>
              <a:buChar char="•"/>
            </a:pPr>
            <a:r>
              <a:rPr lang="ru-RU" dirty="0"/>
              <a:t>нанесение антикоррозионных покрытий;</a:t>
            </a:r>
          </a:p>
          <a:p>
            <a:pPr marL="285750" indent="-285750">
              <a:buFont typeface="Arial" panose="020B0604020202020204" pitchFamily="34" charset="0"/>
              <a:buChar char="•"/>
            </a:pPr>
            <a:r>
              <a:rPr lang="ru-RU" dirty="0"/>
              <a:t>работы в местах, опасных в отношении загазованности, взрывоопасности, поражения электрическим током и с ограниченным доступом посещения. </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339784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Требования охраны труда при техническом обслуживании и ремонте транспортных </a:t>
            </a:r>
            <a:r>
              <a:rPr lang="ru-RU" sz="2400" dirty="0" smtClean="0">
                <a:solidFill>
                  <a:schemeClr val="accent1"/>
                </a:solidFill>
              </a:rPr>
              <a:t>средств</a:t>
            </a:r>
            <a:endParaRPr lang="ru-RU" sz="2400" dirty="0">
              <a:solidFill>
                <a:schemeClr val="accent1"/>
              </a:solidFill>
            </a:endParaRPr>
          </a:p>
        </p:txBody>
      </p:sp>
      <p:sp>
        <p:nvSpPr>
          <p:cNvPr id="8" name="Прямоугольник 7"/>
          <p:cNvSpPr/>
          <p:nvPr/>
        </p:nvSpPr>
        <p:spPr>
          <a:xfrm>
            <a:off x="150953" y="1281374"/>
            <a:ext cx="8842094" cy="3693319"/>
          </a:xfrm>
          <a:prstGeom prst="rect">
            <a:avLst/>
          </a:prstGeom>
        </p:spPr>
        <p:txBody>
          <a:bodyPr wrap="square">
            <a:spAutoFit/>
          </a:bodyPr>
          <a:lstStyle/>
          <a:p>
            <a:r>
              <a:rPr lang="ru-RU" dirty="0" smtClean="0"/>
              <a:t>В зоне технического обслуживания и ремонта транспортных средств запрещается следующее:</a:t>
            </a:r>
          </a:p>
          <a:p>
            <a:pPr marL="342900" indent="-342900">
              <a:buFont typeface="+mj-lt"/>
              <a:buAutoNum type="arabicPeriod"/>
            </a:pPr>
            <a:r>
              <a:rPr lang="ru-RU" dirty="0" smtClean="0"/>
              <a:t>Мыть агрегаты транспортных средств легковоспламеняющимися жидкостями. </a:t>
            </a:r>
          </a:p>
          <a:p>
            <a:pPr marL="342900" indent="-342900">
              <a:buFont typeface="+mj-lt"/>
              <a:buAutoNum type="arabicPeriod"/>
            </a:pPr>
            <a:r>
              <a:rPr lang="ru-RU" dirty="0" smtClean="0"/>
              <a:t>Хранить легковоспламеняющиеся жидкости и горючие материалы, кислоты, краски, карбид кальция в количествах, превышающих сменную потребность работников. </a:t>
            </a:r>
          </a:p>
          <a:p>
            <a:pPr marL="342900" indent="-342900">
              <a:buFont typeface="+mj-lt"/>
              <a:buAutoNum type="arabicPeriod"/>
            </a:pPr>
            <a:r>
              <a:rPr lang="ru-RU" dirty="0" smtClean="0"/>
              <a:t>Заправлять транспортные средства топливом. </a:t>
            </a:r>
          </a:p>
          <a:p>
            <a:pPr marL="342900" indent="-342900">
              <a:buFont typeface="+mj-lt"/>
              <a:buAutoNum type="arabicPeriod"/>
            </a:pPr>
            <a:r>
              <a:rPr lang="ru-RU" dirty="0" smtClean="0"/>
              <a:t>Хранить чистые обтирочные материалы вместе с использованными. </a:t>
            </a:r>
          </a:p>
          <a:p>
            <a:pPr marL="342900" indent="-342900">
              <a:buFont typeface="+mj-lt"/>
              <a:buAutoNum type="arabicPeriod"/>
            </a:pPr>
            <a:r>
              <a:rPr lang="ru-RU" dirty="0" smtClean="0"/>
              <a:t>Загромождать проходы между осмотровыми канавами и выходы из помещений материалами, оборудованием, тарой, снятыми агрегатами. </a:t>
            </a:r>
          </a:p>
          <a:p>
            <a:pPr marL="342900" indent="-342900">
              <a:buFont typeface="+mj-lt"/>
              <a:buAutoNum type="arabicPeriod"/>
            </a:pPr>
            <a:r>
              <a:rPr lang="ru-RU" dirty="0" smtClean="0"/>
              <a:t>Хранить отработанное масло, порожнюю тару из-под топлива и смазочных материалов. </a:t>
            </a:r>
          </a:p>
          <a:p>
            <a:pPr marL="342900" indent="-342900">
              <a:buFont typeface="+mj-lt"/>
              <a:buAutoNum type="arabicPeriod"/>
            </a:pPr>
            <a:r>
              <a:rPr lang="ru-RU" dirty="0" smtClean="0"/>
              <a:t>Выполнять работы с применением открытого огня.</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40578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139242"/>
            <a:ext cx="7806003" cy="1120820"/>
          </a:xfrm>
          <a:prstGeom prst="rect">
            <a:avLst/>
          </a:prstGeom>
        </p:spPr>
        <p:txBody>
          <a:bodyPr vert="horz" wrap="square" lIns="0" tIns="12700" rIns="0" bIns="0" rtlCol="0">
            <a:spAutoFit/>
          </a:bodyPr>
          <a:lstStyle/>
          <a:p>
            <a:pPr algn="ctr"/>
            <a:r>
              <a:rPr lang="ru-RU" sz="2400" dirty="0">
                <a:solidFill>
                  <a:schemeClr val="accent1"/>
                </a:solidFill>
              </a:rPr>
              <a:t>Приказами Минтруда России от 28.10.2020 №753н «Об утверждении Правил по охране труда при погрузочно-разгрузочных работах и размещении грузов»</a:t>
            </a:r>
          </a:p>
        </p:txBody>
      </p:sp>
      <p:sp>
        <p:nvSpPr>
          <p:cNvPr id="8" name="Прямоугольник 7"/>
          <p:cNvSpPr/>
          <p:nvPr/>
        </p:nvSpPr>
        <p:spPr>
          <a:xfrm>
            <a:off x="26306" y="1404000"/>
            <a:ext cx="8842094" cy="3970318"/>
          </a:xfrm>
          <a:prstGeom prst="rect">
            <a:avLst/>
          </a:prstGeom>
        </p:spPr>
        <p:txBody>
          <a:bodyPr wrap="square">
            <a:spAutoFit/>
          </a:bodyPr>
          <a:lstStyle/>
          <a:p>
            <a:r>
              <a:rPr lang="ru-RU" dirty="0"/>
              <a:t>При размещении транспортных средств на погрузочно-разгрузочных площадках расстояние между транспортными средствами, стоящими друг за другом (в колонну), должно составлять </a:t>
            </a:r>
            <a:r>
              <a:rPr lang="ru-RU" b="1" dirty="0"/>
              <a:t>не менее 1 метра</a:t>
            </a:r>
            <a:r>
              <a:rPr lang="ru-RU" dirty="0" smtClean="0"/>
              <a:t>.</a:t>
            </a:r>
          </a:p>
          <a:p>
            <a:endParaRPr lang="ru-RU" dirty="0"/>
          </a:p>
          <a:p>
            <a:r>
              <a:rPr lang="ru-RU" dirty="0" smtClean="0"/>
              <a:t>Другие </a:t>
            </a:r>
            <a:r>
              <a:rPr lang="ru-RU" dirty="0"/>
              <a:t>нормы размещения:</a:t>
            </a:r>
          </a:p>
          <a:p>
            <a:pPr marL="285750" indent="-285750">
              <a:buFont typeface="Arial" panose="020B0604020202020204" pitchFamily="34" charset="0"/>
              <a:buChar char="•"/>
            </a:pPr>
            <a:r>
              <a:rPr lang="ru-RU" dirty="0"/>
              <a:t>между транспортными средствами, стоящими в ряд (по фронту), — не менее 1,5 м</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если транспортные средства размещаются для погрузки или разгрузки вблизи здания, то между зданием и задним бортом транспортного средства устанавливается интервал не менее 0,8 м</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расстояние между транспортным средством и штабелем груза должно составлять не менее 1 м.</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1138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589057"/>
            <a:ext cx="8842094" cy="6186309"/>
          </a:xfrm>
          <a:prstGeom prst="rect">
            <a:avLst/>
          </a:prstGeom>
        </p:spPr>
        <p:txBody>
          <a:bodyPr wrap="square">
            <a:spAutoFit/>
          </a:bodyPr>
          <a:lstStyle/>
          <a:p>
            <a:r>
              <a:rPr lang="ru-RU" dirty="0"/>
              <a:t>Согласно части 1 статьи 223 Трудового кодекса РФ, работодатель, осуществляющий производственную деятельность, в том числе на автомобильном транспорте, </a:t>
            </a:r>
            <a:r>
              <a:rPr lang="ru-RU" b="1" dirty="0"/>
              <a:t>обязан создать службу охраны труда или ввести должность специалиста по охране труда, если численность его работников превышает 50 человек</a:t>
            </a:r>
            <a:r>
              <a:rPr lang="ru-RU" dirty="0"/>
              <a:t>. </a:t>
            </a:r>
            <a:br>
              <a:rPr lang="ru-RU" dirty="0"/>
            </a:br>
            <a:r>
              <a:rPr lang="ru-RU" dirty="0" smtClean="0"/>
              <a:t>Если </a:t>
            </a:r>
            <a:r>
              <a:rPr lang="ru-RU" dirty="0"/>
              <a:t>численность работников не превышает 50 человек, работодатель </a:t>
            </a:r>
            <a:r>
              <a:rPr lang="ru-RU" b="1" dirty="0"/>
              <a:t>вправе принять решение о создании службы охраны труда или введении должности специалиста по охране труда с учётом специфики своей производственной деятельности</a:t>
            </a:r>
            <a:r>
              <a:rPr lang="ru-RU" dirty="0"/>
              <a:t>. При этом функции службы охраны труда может выполнять:</a:t>
            </a:r>
          </a:p>
          <a:p>
            <a:pPr marL="285750" indent="-285750">
              <a:buFont typeface="Arial" panose="020B0604020202020204" pitchFamily="34" charset="0"/>
              <a:buChar char="•"/>
            </a:pPr>
            <a:r>
              <a:rPr lang="ru-RU" dirty="0"/>
              <a:t>сам работодатель — индивидуальный предприниматель (лично);</a:t>
            </a:r>
          </a:p>
          <a:p>
            <a:pPr marL="285750" indent="-285750">
              <a:buFont typeface="Arial" panose="020B0604020202020204" pitchFamily="34" charset="0"/>
              <a:buChar char="•"/>
            </a:pPr>
            <a:r>
              <a:rPr lang="ru-RU" dirty="0"/>
              <a:t>руководитель организации или другой уполномоченный работодателем работник;</a:t>
            </a:r>
          </a:p>
          <a:p>
            <a:pPr marL="285750" indent="-285750">
              <a:buFont typeface="Arial" panose="020B0604020202020204" pitchFamily="34" charset="0"/>
              <a:buChar char="•"/>
            </a:pPr>
            <a:r>
              <a:rPr lang="ru-RU" dirty="0"/>
              <a:t>оказывающая услуги в области охраны труда организация или специалист, привлекаемые работодателем по гражданско-правовому договору (при этом организация должна быть аккредитована).</a:t>
            </a:r>
          </a:p>
          <a:p>
            <a:pPr marL="285750" indent="-285750">
              <a:buFont typeface="Arial" panose="020B0604020202020204" pitchFamily="34" charset="0"/>
              <a:buChar char="•"/>
            </a:pPr>
            <a:r>
              <a:rPr lang="ru-RU" dirty="0"/>
              <a:t>При организации работ, связанных с эксплуатацией, техническим обслуживанием, ремонтом и проверкой технического состояния транспортных средств, работодатель обязан обеспечивать безопасность и условия труда, соответствующие государственным нормативным требованиям охраны труда. На основе Правил по охране труда на автомобильном транспорте (Приказ Минтруда России от 09.12.2020 №871н) и технической документации организации-изготовителя </a:t>
            </a:r>
            <a:r>
              <a:rPr lang="ru-RU" dirty="0" smtClean="0"/>
              <a:t>транспортных </a:t>
            </a:r>
          </a:p>
          <a:p>
            <a:pPr marL="285750" indent="-285750">
              <a:buFont typeface="Arial" panose="020B0604020202020204" pitchFamily="34" charset="0"/>
              <a:buChar char="•"/>
            </a:pPr>
            <a:r>
              <a:rPr lang="ru-RU" dirty="0" smtClean="0"/>
              <a:t>средств </a:t>
            </a:r>
            <a:r>
              <a:rPr lang="ru-RU" dirty="0"/>
              <a:t>работодатель разрабатывает и утверждает </a:t>
            </a:r>
            <a:r>
              <a:rPr lang="ru-RU" dirty="0" smtClean="0"/>
              <a:t>инструкции </a:t>
            </a:r>
            <a:r>
              <a:rPr lang="ru-RU" dirty="0"/>
              <a:t>по </a:t>
            </a:r>
            <a:endParaRPr lang="ru-RU" dirty="0" smtClean="0"/>
          </a:p>
          <a:p>
            <a:pPr marL="285750" indent="-285750">
              <a:buFont typeface="Arial" panose="020B0604020202020204" pitchFamily="34" charset="0"/>
              <a:buChar char="•"/>
            </a:pPr>
            <a:r>
              <a:rPr lang="ru-RU" dirty="0" smtClean="0"/>
              <a:t>охране </a:t>
            </a:r>
            <a:r>
              <a:rPr lang="ru-RU" dirty="0"/>
              <a:t>труда для работников и (или) видов </a:t>
            </a:r>
            <a:r>
              <a:rPr lang="ru-RU" dirty="0" smtClean="0"/>
              <a:t>выполняемых </a:t>
            </a:r>
            <a:r>
              <a:rPr lang="ru-RU" dirty="0"/>
              <a:t>работ.</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7867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79512" y="772209"/>
            <a:ext cx="8842094" cy="5078313"/>
          </a:xfrm>
          <a:prstGeom prst="rect">
            <a:avLst/>
          </a:prstGeom>
        </p:spPr>
        <p:txBody>
          <a:bodyPr wrap="square">
            <a:spAutoFit/>
          </a:bodyPr>
          <a:lstStyle/>
          <a:p>
            <a:r>
              <a:rPr lang="ru-RU" dirty="0"/>
              <a:t>Согласно статье 221 Трудового кодекса РФ, </a:t>
            </a:r>
            <a:r>
              <a:rPr lang="ru-RU" b="1" dirty="0"/>
              <a:t>обеспечивать водителей автомобиля средствами индивидуальной защиты (СИЗ) обязан работодатель</a:t>
            </a:r>
            <a:r>
              <a:rPr lang="ru-RU" dirty="0"/>
              <a:t> за свой счёт, если условия труда этого требуют</a:t>
            </a:r>
            <a:r>
              <a:rPr lang="ru-RU" dirty="0" smtClean="0"/>
              <a:t>.</a:t>
            </a:r>
          </a:p>
          <a:p>
            <a:endParaRPr lang="ru-RU" dirty="0"/>
          </a:p>
          <a:p>
            <a:r>
              <a:rPr lang="ru-RU" dirty="0"/>
              <a:t>Работодатель обязан выдавать СИЗ, если работа связана с вредными или опасными условиями труда, выполняется в особых температурных условиях или связана с загрязнением. </a:t>
            </a:r>
            <a:endParaRPr lang="ru-RU" dirty="0" smtClean="0"/>
          </a:p>
          <a:p>
            <a:endParaRPr lang="ru-RU" dirty="0"/>
          </a:p>
          <a:p>
            <a:r>
              <a:rPr lang="ru-RU" b="1" dirty="0"/>
              <a:t>Нормы выдачи СИЗ разрабатываются работодателем на основе Единых типовых норм (ЕТН)</a:t>
            </a:r>
            <a:r>
              <a:rPr lang="ru-RU" dirty="0"/>
              <a:t> с учётом:</a:t>
            </a:r>
          </a:p>
          <a:p>
            <a:pPr marL="285750" indent="-285750">
              <a:buFont typeface="Arial" panose="020B0604020202020204" pitchFamily="34" charset="0"/>
              <a:buChar char="•"/>
            </a:pPr>
            <a:r>
              <a:rPr lang="ru-RU" dirty="0"/>
              <a:t>результатов специальной оценки условий труда (СОУТ);</a:t>
            </a:r>
          </a:p>
          <a:p>
            <a:pPr marL="285750" indent="-285750">
              <a:buFont typeface="Arial" panose="020B0604020202020204" pitchFamily="34" charset="0"/>
              <a:buChar char="•"/>
            </a:pPr>
            <a:r>
              <a:rPr lang="ru-RU" dirty="0"/>
              <a:t>результатов оценки профессиональных рисков (ОПР);</a:t>
            </a:r>
          </a:p>
          <a:p>
            <a:pPr marL="285750" indent="-285750">
              <a:buFont typeface="Arial" panose="020B0604020202020204" pitchFamily="34" charset="0"/>
              <a:buChar char="•"/>
            </a:pPr>
            <a:r>
              <a:rPr lang="ru-RU" dirty="0"/>
              <a:t>мнения выборного органа первичной профсоюзной организации или иного представительного органа работников (при его наличии);</a:t>
            </a:r>
          </a:p>
          <a:p>
            <a:pPr marL="285750" indent="-285750">
              <a:buFont typeface="Arial" panose="020B0604020202020204" pitchFamily="34" charset="0"/>
              <a:buChar char="•"/>
            </a:pPr>
            <a:r>
              <a:rPr lang="ru-RU" dirty="0"/>
              <a:t>требований правил по охране труда, паспортов безопасности при работе с конкретными химическими веществами и иных документов, содержащих информацию о необходимости применения СИЗ.</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589316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79512" y="772209"/>
            <a:ext cx="8842094" cy="5078313"/>
          </a:xfrm>
          <a:prstGeom prst="rect">
            <a:avLst/>
          </a:prstGeom>
        </p:spPr>
        <p:txBody>
          <a:bodyPr wrap="square">
            <a:spAutoFit/>
          </a:bodyPr>
          <a:lstStyle/>
          <a:p>
            <a:r>
              <a:rPr lang="ru-RU" dirty="0"/>
              <a:t>Согласно статье 221 Трудового кодекса РФ, </a:t>
            </a:r>
            <a:r>
              <a:rPr lang="ru-RU" b="1" dirty="0"/>
              <a:t>обеспечивать водителей автомобиля средствами индивидуальной защиты (СИЗ) обязан работодатель</a:t>
            </a:r>
            <a:r>
              <a:rPr lang="ru-RU" dirty="0"/>
              <a:t> за свой счёт, если условия труда этого требуют</a:t>
            </a:r>
            <a:r>
              <a:rPr lang="ru-RU" dirty="0" smtClean="0"/>
              <a:t>.</a:t>
            </a:r>
          </a:p>
          <a:p>
            <a:endParaRPr lang="ru-RU" dirty="0"/>
          </a:p>
          <a:p>
            <a:r>
              <a:rPr lang="ru-RU" dirty="0"/>
              <a:t>Работодатель обязан выдавать СИЗ, если работа связана с вредными или опасными условиями труда, выполняется в особых температурных условиях или связана с загрязнением. </a:t>
            </a:r>
            <a:endParaRPr lang="ru-RU" dirty="0" smtClean="0"/>
          </a:p>
          <a:p>
            <a:endParaRPr lang="ru-RU" dirty="0"/>
          </a:p>
          <a:p>
            <a:r>
              <a:rPr lang="ru-RU" b="1" dirty="0"/>
              <a:t>Нормы выдачи СИЗ разрабатываются работодателем на основе Единых типовых норм (ЕТН)</a:t>
            </a:r>
            <a:r>
              <a:rPr lang="ru-RU" dirty="0"/>
              <a:t> с учётом:</a:t>
            </a:r>
          </a:p>
          <a:p>
            <a:pPr marL="285750" indent="-285750">
              <a:buFont typeface="Arial" panose="020B0604020202020204" pitchFamily="34" charset="0"/>
              <a:buChar char="•"/>
            </a:pPr>
            <a:r>
              <a:rPr lang="ru-RU" dirty="0"/>
              <a:t>результатов специальной оценки условий труда (СОУТ);</a:t>
            </a:r>
          </a:p>
          <a:p>
            <a:pPr marL="285750" indent="-285750">
              <a:buFont typeface="Arial" panose="020B0604020202020204" pitchFamily="34" charset="0"/>
              <a:buChar char="•"/>
            </a:pPr>
            <a:r>
              <a:rPr lang="ru-RU" dirty="0"/>
              <a:t>результатов оценки профессиональных рисков (ОПР);</a:t>
            </a:r>
          </a:p>
          <a:p>
            <a:pPr marL="285750" indent="-285750">
              <a:buFont typeface="Arial" panose="020B0604020202020204" pitchFamily="34" charset="0"/>
              <a:buChar char="•"/>
            </a:pPr>
            <a:r>
              <a:rPr lang="ru-RU" dirty="0"/>
              <a:t>мнения выборного органа первичной профсоюзной организации или иного представительного органа работников (при его наличии);</a:t>
            </a:r>
          </a:p>
          <a:p>
            <a:pPr marL="285750" indent="-285750">
              <a:buFont typeface="Arial" panose="020B0604020202020204" pitchFamily="34" charset="0"/>
              <a:buChar char="•"/>
            </a:pPr>
            <a:r>
              <a:rPr lang="ru-RU" dirty="0"/>
              <a:t>требований правил по охране труда, паспортов безопасности при работе с конкретными химическими веществами и иных документов, содержащих информацию о необходимости применения СИЗ.</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978306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658924"/>
            <a:ext cx="8842094" cy="5632311"/>
          </a:xfrm>
          <a:prstGeom prst="rect">
            <a:avLst/>
          </a:prstGeom>
        </p:spPr>
        <p:txBody>
          <a:bodyPr wrap="square">
            <a:spAutoFit/>
          </a:bodyPr>
          <a:lstStyle/>
          <a:p>
            <a:r>
              <a:rPr lang="ru-RU" dirty="0"/>
              <a:t>Согласно статье 223 Трудового кодекса РФ, </a:t>
            </a:r>
            <a:r>
              <a:rPr lang="ru-RU" b="1" dirty="0"/>
              <a:t>санитарно-бытовое обслуживание и медицинское обеспечение работников в соответствии с требованиями охраны труда возлагается на работодателя</a:t>
            </a:r>
            <a:r>
              <a:rPr lang="ru-RU" dirty="0" smtClean="0"/>
              <a:t>.</a:t>
            </a:r>
          </a:p>
          <a:p>
            <a:endParaRPr lang="ru-RU" dirty="0"/>
          </a:p>
          <a:p>
            <a:r>
              <a:rPr lang="ru-RU" dirty="0"/>
              <a:t>В этих целях работодатель обязан:</a:t>
            </a:r>
          </a:p>
          <a:p>
            <a:pPr marL="285750" indent="-285750">
              <a:buFont typeface="Arial" panose="020B0604020202020204" pitchFamily="34" charset="0"/>
              <a:buChar char="•"/>
            </a:pPr>
            <a:r>
              <a:rPr lang="ru-RU" dirty="0"/>
              <a:t>оборудовать санитарно-бытовые помещения (гардеробные, душевые, умывальные, туалеты и др.); </a:t>
            </a:r>
            <a:endParaRPr lang="ru-RU" dirty="0" smtClean="0"/>
          </a:p>
          <a:p>
            <a:pPr marL="285750" indent="-285750">
              <a:buFont typeface="Arial" panose="020B0604020202020204" pitchFamily="34" charset="0"/>
              <a:buChar char="•"/>
            </a:pPr>
            <a:r>
              <a:rPr lang="ru-RU" dirty="0" smtClean="0"/>
              <a:t>создать </a:t>
            </a:r>
            <a:r>
              <a:rPr lang="ru-RU" dirty="0"/>
              <a:t>помещения для приёма пищи, оказания медицинской помощи, комнаты для отдыха в рабочее время и психологической разгрузки; </a:t>
            </a:r>
            <a:endParaRPr lang="ru-RU" dirty="0" smtClean="0"/>
          </a:p>
          <a:p>
            <a:pPr marL="285750" indent="-285750">
              <a:buFont typeface="Arial" panose="020B0604020202020204" pitchFamily="34" charset="0"/>
              <a:buChar char="•"/>
            </a:pPr>
            <a:r>
              <a:rPr lang="ru-RU" dirty="0" smtClean="0"/>
              <a:t>организовать </a:t>
            </a:r>
            <a:r>
              <a:rPr lang="ru-RU" dirty="0"/>
              <a:t>посты для оказания первой помощи, укомплектованные аптечками; </a:t>
            </a:r>
            <a:endParaRPr lang="ru-RU" dirty="0" smtClean="0"/>
          </a:p>
          <a:p>
            <a:pPr marL="285750" indent="-285750">
              <a:buFont typeface="Arial" panose="020B0604020202020204" pitchFamily="34" charset="0"/>
              <a:buChar char="•"/>
            </a:pPr>
            <a:r>
              <a:rPr lang="ru-RU" dirty="0" smtClean="0"/>
              <a:t>установить </a:t>
            </a:r>
            <a:r>
              <a:rPr lang="ru-RU" dirty="0"/>
              <a:t>аппараты (устройства) для обеспечения работников горячих цехов и участков газированной солёной водой и другое оборудование, необходимое в соответствии с требованиями охраны труда. </a:t>
            </a:r>
          </a:p>
          <a:p>
            <a:r>
              <a:rPr lang="ru-RU" dirty="0"/>
              <a:t>Кроме того, работодатель обязан обеспечивать доставку работников, заболевших на рабочем месте, в медицинскую организацию в случае необходимости оказания им неотложной медицинской помощи. Перевозка в медицинские организации или к месту жительства работников, пострадавших от несчастных случаев на производстве и профессиональных заболеваний, а также по иным медицинским </a:t>
            </a:r>
            <a:endParaRPr lang="ru-RU" dirty="0" smtClean="0"/>
          </a:p>
          <a:p>
            <a:r>
              <a:rPr lang="ru-RU" dirty="0" smtClean="0"/>
              <a:t>показаниям</a:t>
            </a:r>
            <a:r>
              <a:rPr lang="ru-RU" dirty="0"/>
              <a:t>, производится транспортными средствами </a:t>
            </a:r>
            <a:r>
              <a:rPr lang="ru-RU" dirty="0" smtClean="0"/>
              <a:t>работодателя</a:t>
            </a:r>
          </a:p>
          <a:p>
            <a:r>
              <a:rPr lang="ru-RU" dirty="0" smtClean="0"/>
              <a:t> </a:t>
            </a:r>
            <a:r>
              <a:rPr lang="ru-RU" dirty="0"/>
              <a:t>либо за его счёт. </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11449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658924"/>
            <a:ext cx="8842094" cy="5909310"/>
          </a:xfrm>
          <a:prstGeom prst="rect">
            <a:avLst/>
          </a:prstGeom>
        </p:spPr>
        <p:txBody>
          <a:bodyPr wrap="square">
            <a:spAutoFit/>
          </a:bodyPr>
          <a:lstStyle/>
          <a:p>
            <a:r>
              <a:rPr lang="ru-RU" dirty="0"/>
              <a:t>Согласно статье 76 Трудового кодекса РФ, работодатель </a:t>
            </a:r>
            <a:r>
              <a:rPr lang="ru-RU" b="1" dirty="0"/>
              <a:t>обязан отстранить от работы (не допускать к работе) работника, появившегося на работе в состоянии алкогольного, наркотического или иного токсического опьянения</a:t>
            </a:r>
            <a:r>
              <a:rPr lang="ru-RU" dirty="0" smtClean="0"/>
              <a:t>.</a:t>
            </a:r>
          </a:p>
          <a:p>
            <a:r>
              <a:rPr lang="ru-RU" b="1" dirty="0"/>
              <a:t>Порядок действий работодателя:</a:t>
            </a:r>
            <a:endParaRPr lang="ru-RU" dirty="0"/>
          </a:p>
          <a:p>
            <a:pPr marL="285750" indent="-285750">
              <a:buFont typeface="Arial" panose="020B0604020202020204" pitchFamily="34" charset="0"/>
              <a:buChar char="•"/>
            </a:pPr>
            <a:r>
              <a:rPr lang="ru-RU" b="1" dirty="0"/>
              <a:t>Фиксация факта появления работника в состоянии опьянения.</a:t>
            </a:r>
            <a:r>
              <a:rPr lang="ru-RU" dirty="0"/>
              <a:t> Необходимо составить документ (акт, докладная или служебная записка), в котором указываются:</a:t>
            </a:r>
          </a:p>
          <a:p>
            <a:pPr marL="742950" lvl="1" indent="-285750">
              <a:buFont typeface="Arial" panose="020B0604020202020204" pitchFamily="34" charset="0"/>
              <a:buChar char="•"/>
            </a:pPr>
            <a:r>
              <a:rPr lang="ru-RU" dirty="0"/>
              <a:t>Ф. И. О. работника;</a:t>
            </a:r>
          </a:p>
          <a:p>
            <a:pPr marL="742950" lvl="1" indent="-285750">
              <a:buFont typeface="Arial" panose="020B0604020202020204" pitchFamily="34" charset="0"/>
              <a:buChar char="•"/>
            </a:pPr>
            <a:r>
              <a:rPr lang="ru-RU" dirty="0"/>
              <a:t>дата и время события;</a:t>
            </a:r>
          </a:p>
          <a:p>
            <a:pPr marL="742950" lvl="1" indent="-285750">
              <a:buFont typeface="Arial" panose="020B0604020202020204" pitchFamily="34" charset="0"/>
              <a:buChar char="•"/>
            </a:pPr>
            <a:r>
              <a:rPr lang="ru-RU" dirty="0"/>
              <a:t>внешние признаки опьянения (запах, неустойчивая походка, невнятная речь и т. д.);</a:t>
            </a:r>
          </a:p>
          <a:p>
            <a:pPr marL="742950" lvl="1" indent="-285750">
              <a:buFont typeface="Arial" panose="020B0604020202020204" pitchFamily="34" charset="0"/>
              <a:buChar char="•"/>
            </a:pPr>
            <a:r>
              <a:rPr lang="ru-RU" dirty="0"/>
              <a:t>другие обстоятельства, имеющие отношение к событию. </a:t>
            </a:r>
          </a:p>
          <a:p>
            <a:pPr marL="285750" indent="-285750">
              <a:buFont typeface="Arial" panose="020B0604020202020204" pitchFamily="34" charset="0"/>
              <a:buChar char="•"/>
            </a:pPr>
            <a:r>
              <a:rPr lang="ru-RU" dirty="0"/>
              <a:t>Акт подписывают свидетели (не менее трёх человек). Работник должен быть ознакомлен с актом под расписку. Если он отказывается, составляется дополнительный акт с указанием даты, времени и места составления. </a:t>
            </a:r>
          </a:p>
          <a:p>
            <a:pPr marL="285750" indent="-285750">
              <a:buFont typeface="Arial" panose="020B0604020202020204" pitchFamily="34" charset="0"/>
              <a:buChar char="•"/>
            </a:pPr>
            <a:r>
              <a:rPr lang="ru-RU" b="1" dirty="0"/>
              <a:t>Отстранение от работы.</a:t>
            </a:r>
            <a:r>
              <a:rPr lang="ru-RU" dirty="0"/>
              <a:t> На основании зафиксированного факта работодатель издаёт приказ об отстранении работника. В приказе указываются обстоятельства появления сотрудника в нетрезвом виде, срок отстранения и то, что зарплата на этот период не начисляется. С приказом работник должен быть ознакомлен под </a:t>
            </a:r>
            <a:endParaRPr lang="ru-RU" dirty="0" smtClean="0"/>
          </a:p>
          <a:p>
            <a:r>
              <a:rPr lang="ru-RU" dirty="0"/>
              <a:t> </a:t>
            </a:r>
            <a:r>
              <a:rPr lang="ru-RU" dirty="0" smtClean="0"/>
              <a:t>    расписку</a:t>
            </a:r>
            <a:r>
              <a:rPr lang="ru-RU" dirty="0"/>
              <a:t>. Если он отказывается, приказ зачитывают вслух в </a:t>
            </a:r>
            <a:endParaRPr lang="ru-RU" dirty="0" smtClean="0"/>
          </a:p>
          <a:p>
            <a:r>
              <a:rPr lang="ru-RU" dirty="0"/>
              <a:t> </a:t>
            </a:r>
            <a:r>
              <a:rPr lang="ru-RU" dirty="0" smtClean="0"/>
              <a:t>    присутствии </a:t>
            </a:r>
            <a:r>
              <a:rPr lang="ru-RU" dirty="0"/>
              <a:t>свидетелей и составляют акт об отказе от </a:t>
            </a:r>
            <a:endParaRPr lang="ru-RU" dirty="0" smtClean="0"/>
          </a:p>
          <a:p>
            <a:r>
              <a:rPr lang="ru-RU" dirty="0"/>
              <a:t> </a:t>
            </a:r>
            <a:r>
              <a:rPr lang="ru-RU" dirty="0" smtClean="0"/>
              <a:t>    ознакомления</a:t>
            </a:r>
            <a:r>
              <a:rPr lang="ru-RU" dirty="0"/>
              <a:t>. </a:t>
            </a:r>
            <a:endParaRPr lang="ru-RU" dirty="0" smtClean="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22264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1003224"/>
            <a:ext cx="8842094" cy="4524315"/>
          </a:xfrm>
          <a:prstGeom prst="rect">
            <a:avLst/>
          </a:prstGeom>
        </p:spPr>
        <p:txBody>
          <a:bodyPr wrap="square">
            <a:spAutoFit/>
          </a:bodyPr>
          <a:lstStyle/>
          <a:p>
            <a:r>
              <a:rPr lang="ru-RU" b="1" dirty="0" smtClean="0"/>
              <a:t>Медицинское </a:t>
            </a:r>
            <a:r>
              <a:rPr lang="ru-RU" b="1" dirty="0"/>
              <a:t>освидетельствование (по возможности).</a:t>
            </a:r>
            <a:r>
              <a:rPr lang="ru-RU" dirty="0"/>
              <a:t> Если работник согласен, его направляют в лицензированное медицинское учреждение для прохождения освидетельствования. Освидетельствование проводится в течение двух часов с момента обнаружения признаков опьянения. Результат фиксируется в медицинском заключении. </a:t>
            </a:r>
          </a:p>
          <a:p>
            <a:r>
              <a:rPr lang="ru-RU" dirty="0"/>
              <a:t>Направление на освидетельствование осуществляется на основании приказа работодателя. Положительный результат — наличие абсолютного этилового спирта в концентрации свыше 0,16 мг на один литр выдыхаемого воздуха. </a:t>
            </a:r>
          </a:p>
          <a:p>
            <a:r>
              <a:rPr lang="ru-RU" dirty="0"/>
              <a:t>Если работник отказывается от освидетельствования, это не препятствует дальнейшим действиям работодателя. Факт опьянения можно подтвердить другими способами: показаниями свидетелей, служебными записками, видео- или </a:t>
            </a:r>
            <a:r>
              <a:rPr lang="ru-RU" dirty="0" err="1"/>
              <a:t>фотофиксацией</a:t>
            </a:r>
            <a:r>
              <a:rPr lang="ru-RU" dirty="0"/>
              <a:t>. </a:t>
            </a:r>
            <a:endParaRPr lang="ru-RU" dirty="0" smtClean="0"/>
          </a:p>
          <a:p>
            <a:endParaRPr lang="ru-RU" dirty="0" smtClean="0"/>
          </a:p>
          <a:p>
            <a:r>
              <a:rPr lang="ru-RU" b="1" dirty="0" smtClean="0"/>
              <a:t>Запрос </a:t>
            </a:r>
            <a:r>
              <a:rPr lang="ru-RU" b="1" dirty="0"/>
              <a:t>объяснений.</a:t>
            </a:r>
            <a:r>
              <a:rPr lang="ru-RU" dirty="0"/>
              <a:t> До применения дисциплинарного взыскания работодатель обязан запросить у работника письменное объяснение. На подготовку объяснения даётся не менее двух рабочих дней. Если работник отказывается или уклоняется от дачи объяснений, составляется акт об отказе/уклонении.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142950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79512" y="1700808"/>
            <a:ext cx="8842094" cy="2862322"/>
          </a:xfrm>
          <a:prstGeom prst="rect">
            <a:avLst/>
          </a:prstGeom>
        </p:spPr>
        <p:txBody>
          <a:bodyPr wrap="square">
            <a:spAutoFit/>
          </a:bodyPr>
          <a:lstStyle/>
          <a:p>
            <a:r>
              <a:rPr lang="ru-RU" b="1" dirty="0" smtClean="0"/>
              <a:t>Привлечение </a:t>
            </a:r>
            <a:r>
              <a:rPr lang="ru-RU" b="1" dirty="0"/>
              <a:t>к дисциплинарной ответственности.</a:t>
            </a:r>
            <a:r>
              <a:rPr lang="ru-RU" dirty="0"/>
              <a:t> Появление работника на работе в состоянии опьянения является грубым нарушением трудовых обязанностей. Согласно подпункту «б» пункта 6 части 1 статьи 81 ТК РФ, работодатель вправе расторгнуть с ним трудовой договор. Также возможно применение других мер дисциплинарного взыскания — замечания или выговора (статья 192 ТК РФ). </a:t>
            </a:r>
            <a:endParaRPr lang="ru-RU" dirty="0" smtClean="0"/>
          </a:p>
          <a:p>
            <a:endParaRPr lang="ru-RU" dirty="0"/>
          </a:p>
          <a:p>
            <a:r>
              <a:rPr lang="ru-RU" dirty="0" smtClean="0"/>
              <a:t>Увольнение </a:t>
            </a:r>
            <a:r>
              <a:rPr lang="ru-RU" dirty="0"/>
              <a:t>возможно даже в случае, если работник находился не на своём рабочем месте, а на территории организации или объекта, где по поручению работодателя он должен был выполнять трудовую функцию.</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03684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764704"/>
            <a:ext cx="8842094" cy="5078313"/>
          </a:xfrm>
          <a:prstGeom prst="rect">
            <a:avLst/>
          </a:prstGeom>
        </p:spPr>
        <p:txBody>
          <a:bodyPr wrap="square">
            <a:spAutoFit/>
          </a:bodyPr>
          <a:lstStyle/>
          <a:p>
            <a:r>
              <a:rPr lang="ru-RU" b="1" dirty="0"/>
              <a:t>Основные этапы </a:t>
            </a:r>
            <a:r>
              <a:rPr lang="ru-RU" b="1" dirty="0" smtClean="0"/>
              <a:t>расследования несчастных случаев:</a:t>
            </a:r>
            <a:endParaRPr lang="ru-RU" b="1" dirty="0"/>
          </a:p>
          <a:p>
            <a:r>
              <a:rPr lang="ru-RU" b="1" dirty="0" smtClean="0"/>
              <a:t>1. Незамедлительные </a:t>
            </a:r>
            <a:r>
              <a:rPr lang="ru-RU" b="1" dirty="0"/>
              <a:t>действия после происшествия</a:t>
            </a:r>
            <a:r>
              <a:rPr lang="ru-RU" dirty="0"/>
              <a:t> (ст. 228 ТК РФ):</a:t>
            </a:r>
          </a:p>
          <a:p>
            <a:pPr marL="742950" lvl="1" indent="-285750">
              <a:buFont typeface="Arial" panose="020B0604020202020204" pitchFamily="34" charset="0"/>
              <a:buChar char="•"/>
            </a:pPr>
            <a:r>
              <a:rPr lang="ru-RU" dirty="0"/>
              <a:t>оказание первой помощи пострадавшему и вызов скорой помощи либо доставка его в медицинское учреждение;</a:t>
            </a:r>
          </a:p>
          <a:p>
            <a:pPr marL="742950" lvl="1" indent="-285750">
              <a:buFont typeface="Arial" panose="020B0604020202020204" pitchFamily="34" charset="0"/>
              <a:buChar char="•"/>
            </a:pPr>
            <a:r>
              <a:rPr lang="ru-RU" dirty="0"/>
              <a:t>принятие мер для предотвращения аварии, ЧС или </a:t>
            </a:r>
            <a:r>
              <a:rPr lang="ru-RU" dirty="0" err="1"/>
              <a:t>травмирования</a:t>
            </a:r>
            <a:r>
              <a:rPr lang="ru-RU" dirty="0"/>
              <a:t> других лиц;</a:t>
            </a:r>
          </a:p>
          <a:p>
            <a:pPr marL="742950" lvl="1" indent="-285750">
              <a:buFont typeface="Arial" panose="020B0604020202020204" pitchFamily="34" charset="0"/>
              <a:buChar char="•"/>
            </a:pPr>
            <a:r>
              <a:rPr lang="ru-RU" dirty="0"/>
              <a:t>сохранение обстановки на месте происшествия в первоначальном виде. Если это невозможно — фиксация обстановки с помощью фото- и видеосъёмки, составления схем и др.;</a:t>
            </a:r>
          </a:p>
          <a:p>
            <a:pPr marL="742950" lvl="1" indent="-285750">
              <a:buFont typeface="Arial" panose="020B0604020202020204" pitchFamily="34" charset="0"/>
              <a:buChar char="•"/>
            </a:pPr>
            <a:r>
              <a:rPr lang="ru-RU" dirty="0"/>
              <a:t>оповещение государственных органов в установленные сроки (например, при групповом несчастном случае, тяжёлом или со смертельным исходом — в ГИТ, прокуратуру, местную администрацию не позднее суток после происшествия). </a:t>
            </a:r>
          </a:p>
          <a:p>
            <a:r>
              <a:rPr lang="ru-RU" b="1" dirty="0" smtClean="0"/>
              <a:t>2. Формирование </a:t>
            </a:r>
            <a:r>
              <a:rPr lang="ru-RU" b="1" dirty="0"/>
              <a:t>комиссии</a:t>
            </a:r>
            <a:r>
              <a:rPr lang="ru-RU" dirty="0"/>
              <a:t>. Расследование проводит комиссия, которую формирует работодатель. В неё входят:</a:t>
            </a:r>
          </a:p>
          <a:p>
            <a:pPr marL="742950" lvl="1" indent="-285750">
              <a:buFont typeface="Arial" panose="020B0604020202020204" pitchFamily="34" charset="0"/>
              <a:buChar char="•"/>
            </a:pPr>
            <a:r>
              <a:rPr lang="ru-RU" dirty="0"/>
              <a:t>сотрудник по охране труда;</a:t>
            </a:r>
          </a:p>
          <a:p>
            <a:pPr marL="742950" lvl="1" indent="-285750">
              <a:buFont typeface="Arial" panose="020B0604020202020204" pitchFamily="34" charset="0"/>
              <a:buChar char="•"/>
            </a:pPr>
            <a:r>
              <a:rPr lang="ru-RU" dirty="0"/>
              <a:t>представитель администрации предприятия;</a:t>
            </a:r>
          </a:p>
          <a:p>
            <a:pPr marL="742950" lvl="1" indent="-285750">
              <a:buFont typeface="Arial" panose="020B0604020202020204" pitchFamily="34" charset="0"/>
              <a:buChar char="•"/>
            </a:pPr>
            <a:r>
              <a:rPr lang="ru-RU" dirty="0"/>
              <a:t>представитель профсоюзной организации (при наличии);</a:t>
            </a:r>
          </a:p>
          <a:p>
            <a:pPr marL="742950" lvl="1" indent="-285750">
              <a:buFont typeface="Arial" panose="020B0604020202020204" pitchFamily="34" charset="0"/>
              <a:buChar char="•"/>
            </a:pPr>
            <a:r>
              <a:rPr lang="ru-RU" dirty="0"/>
              <a:t>уполномоченный по охране труда от профсоюзной организации или трудового коллектива (при наличии).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383163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50953" y="142824"/>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150953" y="474258"/>
            <a:ext cx="8842094" cy="6186309"/>
          </a:xfrm>
          <a:prstGeom prst="rect">
            <a:avLst/>
          </a:prstGeom>
        </p:spPr>
        <p:txBody>
          <a:bodyPr wrap="square">
            <a:spAutoFit/>
          </a:bodyPr>
          <a:lstStyle/>
          <a:p>
            <a:r>
              <a:rPr lang="ru-RU" dirty="0" smtClean="0"/>
              <a:t>При </a:t>
            </a:r>
            <a:r>
              <a:rPr lang="ru-RU" dirty="0"/>
              <a:t>тяжёлом вреде здоровью или гибели человека в комиссию также включаются специалист местного отделения ГИТ, представитель региональных органов власти по охране труда или местной администрации, представитель региональной профсоюзной организации, представитель страховщика (если пострадавший застрахован). При гибели пяти и более человек к расследованию привлекаются специалисты </a:t>
            </a:r>
            <a:r>
              <a:rPr lang="ru-RU" dirty="0" err="1"/>
              <a:t>Роструда</a:t>
            </a:r>
            <a:r>
              <a:rPr lang="ru-RU" dirty="0"/>
              <a:t> и общероссийской профсоюзной организации. </a:t>
            </a:r>
          </a:p>
          <a:p>
            <a:r>
              <a:rPr lang="ru-RU" dirty="0"/>
              <a:t>Запрещено включать в комиссию сотрудника, ответственного за охрану труда на участке, где произошёл несчастный случай, а также потерпевшего или его представителя. Комиссия должна состоять из нечётного числа участников (не менее трёх человек). </a:t>
            </a:r>
          </a:p>
          <a:p>
            <a:r>
              <a:rPr lang="ru-RU" b="1" dirty="0" smtClean="0"/>
              <a:t>3. Действия </a:t>
            </a:r>
            <a:r>
              <a:rPr lang="ru-RU" b="1" dirty="0"/>
              <a:t>комиссии</a:t>
            </a:r>
            <a:r>
              <a:rPr lang="ru-RU" dirty="0"/>
              <a:t> (ст. 229.2 ТК РФ):</a:t>
            </a:r>
          </a:p>
          <a:p>
            <a:pPr marL="442913" lvl="1" indent="-285750">
              <a:buFont typeface="Arial" panose="020B0604020202020204" pitchFamily="34" charset="0"/>
              <a:buChar char="•"/>
            </a:pPr>
            <a:r>
              <a:rPr lang="ru-RU" b="1" dirty="0"/>
              <a:t>Опрос лиц, причастных к происшествию</a:t>
            </a:r>
            <a:r>
              <a:rPr lang="ru-RU" dirty="0"/>
              <a:t>: очевидцев, лиц, допустивших нарушения требований охраны труда, пострадавшего (если его состояние это позволяет). </a:t>
            </a:r>
          </a:p>
          <a:p>
            <a:pPr marL="442913" lvl="1" indent="-285750">
              <a:buFont typeface="Arial" panose="020B0604020202020204" pitchFamily="34" charset="0"/>
              <a:buChar char="•"/>
            </a:pPr>
            <a:r>
              <a:rPr lang="ru-RU" b="1" dirty="0"/>
              <a:t>Осмотр места происшествия</a:t>
            </a:r>
            <a:r>
              <a:rPr lang="ru-RU" dirty="0"/>
              <a:t>. При необходимости комиссия может организовать фото- и видеосъёмку, составление планов, эскизов, схем. Если работодатель уже зафиксировал обстановку, эти документы приобщаются к материалам дела. </a:t>
            </a:r>
          </a:p>
          <a:p>
            <a:pPr marL="442913" lvl="1" indent="-285750">
              <a:buFont typeface="Arial" panose="020B0604020202020204" pitchFamily="34" charset="0"/>
              <a:buChar char="•"/>
            </a:pPr>
            <a:r>
              <a:rPr lang="ru-RU" b="1" dirty="0"/>
              <a:t>Изучение документов</a:t>
            </a:r>
            <a:r>
              <a:rPr lang="ru-RU" dirty="0"/>
              <a:t>: журналов регистрации инструктажей по охране труда, протоколов проверки знания требований охраны труда, документов, характеризующих состояние рабочего места, и др.</a:t>
            </a:r>
          </a:p>
          <a:p>
            <a:pPr marL="442913" lvl="1" indent="-285750">
              <a:buFont typeface="Arial" panose="020B0604020202020204" pitchFamily="34" charset="0"/>
              <a:buChar char="•"/>
            </a:pPr>
            <a:r>
              <a:rPr lang="ru-RU" b="1" dirty="0"/>
              <a:t>Привлечение экспертов</a:t>
            </a:r>
            <a:r>
              <a:rPr lang="ru-RU" dirty="0"/>
              <a:t> для технических расчётов, </a:t>
            </a:r>
            <a:endParaRPr lang="ru-RU" dirty="0" smtClean="0"/>
          </a:p>
          <a:p>
            <a:pPr marL="157163" lvl="1"/>
            <a:r>
              <a:rPr lang="ru-RU" dirty="0" smtClean="0"/>
              <a:t>лабораторных </a:t>
            </a:r>
            <a:r>
              <a:rPr lang="ru-RU" dirty="0"/>
              <a:t>исследований, испытаний и других работ при </a:t>
            </a:r>
            <a:endParaRPr lang="ru-RU" dirty="0" smtClean="0"/>
          </a:p>
          <a:p>
            <a:pPr marL="157163" lvl="1"/>
            <a:r>
              <a:rPr lang="ru-RU" dirty="0" smtClean="0"/>
              <a:t>необходимости</a:t>
            </a:r>
            <a:r>
              <a:rPr lang="ru-RU" dirty="0"/>
              <a:t>.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35809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345252" y="843094"/>
            <a:ext cx="8453495" cy="4247317"/>
          </a:xfrm>
          <a:prstGeom prst="rect">
            <a:avLst/>
          </a:prstGeom>
        </p:spPr>
        <p:txBody>
          <a:bodyPr wrap="square">
            <a:spAutoFit/>
          </a:bodyPr>
          <a:lstStyle/>
          <a:p>
            <a:r>
              <a:rPr lang="ru-RU" dirty="0" smtClean="0"/>
              <a:t>По </a:t>
            </a:r>
            <a:r>
              <a:rPr lang="ru-RU" dirty="0"/>
              <a:t>результатам осмотра места происшествия и опроса лиц комиссия составляет протоколы: осмотра места происшествия (форма №9) и опроса очевидцев, лиц, допустивших нарушения, пострадавшего (форма №8). </a:t>
            </a:r>
          </a:p>
          <a:p>
            <a:r>
              <a:rPr lang="ru-RU" b="1" dirty="0" smtClean="0"/>
              <a:t>4. Заседание </a:t>
            </a:r>
            <a:r>
              <a:rPr lang="ru-RU" b="1" dirty="0"/>
              <a:t>комиссии и анализ материалов</a:t>
            </a:r>
            <a:r>
              <a:rPr lang="ru-RU" dirty="0"/>
              <a:t>. Комиссия проводит заседания (в том числе с использованием видео-конференц-связи). При необходимости оформляется протокол заседания. </a:t>
            </a:r>
          </a:p>
          <a:p>
            <a:r>
              <a:rPr lang="ru-RU" b="1" dirty="0" smtClean="0"/>
              <a:t>5. Вынесение </a:t>
            </a:r>
            <a:r>
              <a:rPr lang="ru-RU" b="1" dirty="0"/>
              <a:t>выводов</a:t>
            </a:r>
            <a:r>
              <a:rPr lang="ru-RU" dirty="0"/>
              <a:t>. На основании собранных материалов комиссия устанавливает:</a:t>
            </a:r>
          </a:p>
          <a:p>
            <a:pPr marL="742950" lvl="1" indent="-285750">
              <a:buFont typeface="Arial" panose="020B0604020202020204" pitchFamily="34" charset="0"/>
              <a:buChar char="•"/>
            </a:pPr>
            <a:r>
              <a:rPr lang="ru-RU" dirty="0"/>
              <a:t>обстоятельства и причины несчастного случая;</a:t>
            </a:r>
          </a:p>
          <a:p>
            <a:pPr marL="742950" lvl="1" indent="-285750">
              <a:buFont typeface="Arial" panose="020B0604020202020204" pitchFamily="34" charset="0"/>
              <a:buChar char="•"/>
            </a:pPr>
            <a:r>
              <a:rPr lang="ru-RU" dirty="0"/>
              <a:t>лиц, допустивших нарушения требований охраны труда;</a:t>
            </a:r>
          </a:p>
          <a:p>
            <a:pPr marL="742950" lvl="1" indent="-285750">
              <a:buFont typeface="Arial" panose="020B0604020202020204" pitchFamily="34" charset="0"/>
              <a:buChar char="•"/>
            </a:pPr>
            <a:r>
              <a:rPr lang="ru-RU" dirty="0"/>
              <a:t>квалификацию происшествия (связан с производством или нет);</a:t>
            </a:r>
          </a:p>
          <a:p>
            <a:pPr marL="742950" lvl="1" indent="-285750">
              <a:buFont typeface="Arial" panose="020B0604020202020204" pitchFamily="34" charset="0"/>
              <a:buChar char="•"/>
            </a:pPr>
            <a:r>
              <a:rPr lang="ru-RU" dirty="0"/>
              <a:t>в необходимых случаях решает вопрос о том, какой работодатель должен провести учёт данного несчастного случая. </a:t>
            </a:r>
          </a:p>
          <a:p>
            <a:r>
              <a:rPr lang="ru-RU" dirty="0"/>
              <a:t>Если грубая неосторожность пострадавшего способствовала возникновению или увеличению вреда, комиссия устанавливает степень его вины в процентах.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10553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382156"/>
          </a:xfrm>
          <a:prstGeom prst="rect">
            <a:avLst/>
          </a:prstGeom>
        </p:spPr>
        <p:txBody>
          <a:bodyPr vert="horz" wrap="square" lIns="0" tIns="12700" rIns="0" bIns="0" rtlCol="0">
            <a:spAutoFit/>
          </a:bodyPr>
          <a:lstStyle/>
          <a:p>
            <a:pPr algn="ctr"/>
            <a:r>
              <a:rPr lang="ru-RU" sz="2400" dirty="0" smtClean="0">
                <a:solidFill>
                  <a:schemeClr val="accent1"/>
                </a:solidFill>
              </a:rPr>
              <a:t>Трудовой кодекс</a:t>
            </a:r>
            <a:r>
              <a:rPr lang="ru-RU" sz="2400" dirty="0">
                <a:solidFill>
                  <a:schemeClr val="accent1"/>
                </a:solidFill>
              </a:rPr>
              <a:t> </a:t>
            </a:r>
            <a:r>
              <a:rPr lang="ru-RU" sz="2400" dirty="0" smtClean="0">
                <a:solidFill>
                  <a:schemeClr val="accent1"/>
                </a:solidFill>
              </a:rPr>
              <a:t>РФ</a:t>
            </a:r>
            <a:endParaRPr lang="ru-RU" sz="2400" dirty="0">
              <a:solidFill>
                <a:schemeClr val="accent1"/>
              </a:solidFill>
            </a:endParaRPr>
          </a:p>
        </p:txBody>
      </p:sp>
      <p:sp>
        <p:nvSpPr>
          <p:cNvPr id="8" name="Прямоугольник 7"/>
          <p:cNvSpPr/>
          <p:nvPr/>
        </p:nvSpPr>
        <p:spPr>
          <a:xfrm>
            <a:off x="323527" y="764704"/>
            <a:ext cx="8669519" cy="3970318"/>
          </a:xfrm>
          <a:prstGeom prst="rect">
            <a:avLst/>
          </a:prstGeom>
        </p:spPr>
        <p:txBody>
          <a:bodyPr wrap="square">
            <a:spAutoFit/>
          </a:bodyPr>
          <a:lstStyle/>
          <a:p>
            <a:r>
              <a:rPr lang="ru-RU" b="1" dirty="0" smtClean="0"/>
              <a:t>6. Оформление </a:t>
            </a:r>
            <a:r>
              <a:rPr lang="ru-RU" b="1" dirty="0"/>
              <a:t>результатов</a:t>
            </a:r>
            <a:r>
              <a:rPr lang="ru-RU" dirty="0"/>
              <a:t>. По итогам расследования оформляются акты (формы №2, №3 и др. в зависимости от категории случая). Материалы расследования включают:</a:t>
            </a:r>
          </a:p>
          <a:p>
            <a:pPr marL="742950" lvl="1" indent="-285750">
              <a:buFont typeface="Arial" panose="020B0604020202020204" pitchFamily="34" charset="0"/>
              <a:buChar char="•"/>
            </a:pPr>
            <a:r>
              <a:rPr lang="ru-RU" dirty="0"/>
              <a:t>приказ о создании комиссии;</a:t>
            </a:r>
          </a:p>
          <a:p>
            <a:pPr marL="742950" lvl="1" indent="-285750">
              <a:buFont typeface="Arial" panose="020B0604020202020204" pitchFamily="34" charset="0"/>
              <a:buChar char="•"/>
            </a:pPr>
            <a:r>
              <a:rPr lang="ru-RU" dirty="0"/>
              <a:t>планы, эскизы, схемы, протокол осмотра места происшествия, фото- и видеоматериалы;</a:t>
            </a:r>
          </a:p>
          <a:p>
            <a:pPr marL="742950" lvl="1" indent="-285750">
              <a:buFont typeface="Arial" panose="020B0604020202020204" pitchFamily="34" charset="0"/>
              <a:buChar char="•"/>
            </a:pPr>
            <a:r>
              <a:rPr lang="ru-RU" dirty="0"/>
              <a:t>документы, характеризующие рабочее место;</a:t>
            </a:r>
          </a:p>
          <a:p>
            <a:pPr marL="742950" lvl="1" indent="-285750">
              <a:buFont typeface="Arial" panose="020B0604020202020204" pitchFamily="34" charset="0"/>
              <a:buChar char="•"/>
            </a:pPr>
            <a:r>
              <a:rPr lang="ru-RU" dirty="0"/>
              <a:t>выписки из журналов инструктажей, протоколы опросов, экспертные заключения, результаты исследований;</a:t>
            </a:r>
          </a:p>
          <a:p>
            <a:pPr marL="742950" lvl="1" indent="-285750">
              <a:buFont typeface="Arial" panose="020B0604020202020204" pitchFamily="34" charset="0"/>
              <a:buChar char="•"/>
            </a:pPr>
            <a:r>
              <a:rPr lang="ru-RU" dirty="0"/>
              <a:t>медицинские заключения и другие документы. </a:t>
            </a:r>
          </a:p>
          <a:p>
            <a:r>
              <a:rPr lang="ru-RU" dirty="0"/>
              <a:t>Акты и материалы расследования хранятся 45 лет. </a:t>
            </a:r>
          </a:p>
          <a:p>
            <a:r>
              <a:rPr lang="ru-RU" b="1" dirty="0" smtClean="0"/>
              <a:t>7. Учёт </a:t>
            </a:r>
            <a:r>
              <a:rPr lang="ru-RU" b="1" dirty="0"/>
              <a:t>и информирование</a:t>
            </a:r>
            <a:r>
              <a:rPr lang="ru-RU" dirty="0"/>
              <a:t>. Работодатель регистрирует несчастный случай в журнале регистрации (форма №11) и направляет сообщение о последствиях и принятых мерах в государственную инспекцию труда по форме №10.</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25392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Постановлением Правительства РФ от 16 сентября 2020 года №</a:t>
            </a:r>
            <a:r>
              <a:rPr lang="ru-RU" sz="2400" dirty="0" smtClean="0">
                <a:solidFill>
                  <a:schemeClr val="accent1"/>
                </a:solidFill>
              </a:rPr>
              <a:t>1479</a:t>
            </a:r>
            <a:endParaRPr lang="ru-RU" sz="2400" dirty="0">
              <a:solidFill>
                <a:schemeClr val="accent1"/>
              </a:solidFill>
            </a:endParaRPr>
          </a:p>
        </p:txBody>
      </p:sp>
      <p:sp>
        <p:nvSpPr>
          <p:cNvPr id="8" name="Прямоугольник 7"/>
          <p:cNvSpPr/>
          <p:nvPr/>
        </p:nvSpPr>
        <p:spPr>
          <a:xfrm>
            <a:off x="290658" y="1116864"/>
            <a:ext cx="8842094" cy="4247317"/>
          </a:xfrm>
          <a:prstGeom prst="rect">
            <a:avLst/>
          </a:prstGeom>
        </p:spPr>
        <p:txBody>
          <a:bodyPr wrap="square">
            <a:spAutoFit/>
          </a:bodyPr>
          <a:lstStyle/>
          <a:p>
            <a:r>
              <a:rPr lang="ru-RU" dirty="0"/>
              <a:t>Согласно пункту 9 Правил противопожарного режима в Российской Федерации, утверждённых Постановлением Правительства РФ от 16 сентября 2020 года №1479, </a:t>
            </a:r>
            <a:r>
              <a:rPr lang="ru-RU" b="1" dirty="0"/>
              <a:t>практические тренировки по эвакуации работников в случае пожара или аварии проводятся не реже 1 раза в полугодие</a:t>
            </a:r>
            <a:r>
              <a:rPr lang="ru-RU" dirty="0"/>
              <a:t>. Это требование распространяется на объекты с массовым пребыванием людей — здания или сооружения (кроме жилых домов), в которых может одновременно находиться 50 и более человек. </a:t>
            </a:r>
            <a:endParaRPr lang="ru-RU" dirty="0" smtClean="0"/>
          </a:p>
          <a:p>
            <a:endParaRPr lang="ru-RU" dirty="0" smtClean="0"/>
          </a:p>
          <a:p>
            <a:r>
              <a:rPr lang="ru-RU" dirty="0"/>
              <a:t>Для прочих объектов (где единовременно находится менее 50 человек) законодательство не устанавливает жёсткой периодичности тренировок. Однако руководитель организации обязан обеспечивать обучение персонала мерам пожарной безопасности, и тренировка является одной из форм такого обучения. На практике для поддержания должного уровня готовности работников рекомендуется придерживаться той же периодичности — не реже 1 раза в полугодие. Окончательное решение о частоте проведения тренировок для таких объектов принимает руководитель организации и закрепляет его во внутренних локальных актах. </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006132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0" y="65892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179512" y="283180"/>
            <a:ext cx="7806003" cy="751488"/>
          </a:xfrm>
          <a:prstGeom prst="rect">
            <a:avLst/>
          </a:prstGeom>
        </p:spPr>
        <p:txBody>
          <a:bodyPr vert="horz" wrap="square" lIns="0" tIns="12700" rIns="0" bIns="0" rtlCol="0">
            <a:spAutoFit/>
          </a:bodyPr>
          <a:lstStyle/>
          <a:p>
            <a:pPr algn="ctr"/>
            <a:r>
              <a:rPr lang="ru-RU" sz="2400" dirty="0">
                <a:solidFill>
                  <a:schemeClr val="accent1"/>
                </a:solidFill>
              </a:rPr>
              <a:t>Федерального закона от 21 декабря 1994 года №69-ФЗ </a:t>
            </a:r>
            <a:endParaRPr lang="ru-RU" sz="2400" dirty="0" smtClean="0">
              <a:solidFill>
                <a:schemeClr val="accent1"/>
              </a:solidFill>
            </a:endParaRPr>
          </a:p>
          <a:p>
            <a:pPr algn="ctr"/>
            <a:r>
              <a:rPr lang="ru-RU" sz="2400" dirty="0" smtClean="0">
                <a:solidFill>
                  <a:schemeClr val="accent1"/>
                </a:solidFill>
              </a:rPr>
              <a:t>«</a:t>
            </a:r>
            <a:r>
              <a:rPr lang="ru-RU" sz="2400" dirty="0">
                <a:solidFill>
                  <a:schemeClr val="accent1"/>
                </a:solidFill>
              </a:rPr>
              <a:t>О пожарной безопасности</a:t>
            </a:r>
            <a:r>
              <a:rPr lang="ru-RU" sz="2400" dirty="0" smtClean="0">
                <a:solidFill>
                  <a:schemeClr val="accent1"/>
                </a:solidFill>
              </a:rPr>
              <a:t>»</a:t>
            </a:r>
            <a:endParaRPr lang="ru-RU" sz="2400" dirty="0">
              <a:solidFill>
                <a:schemeClr val="accent1"/>
              </a:solidFill>
            </a:endParaRPr>
          </a:p>
        </p:txBody>
      </p:sp>
      <p:sp>
        <p:nvSpPr>
          <p:cNvPr id="8" name="Прямоугольник 7"/>
          <p:cNvSpPr/>
          <p:nvPr/>
        </p:nvSpPr>
        <p:spPr>
          <a:xfrm>
            <a:off x="290658" y="1116864"/>
            <a:ext cx="8842094" cy="5078313"/>
          </a:xfrm>
          <a:prstGeom prst="rect">
            <a:avLst/>
          </a:prstGeom>
        </p:spPr>
        <p:txBody>
          <a:bodyPr wrap="square">
            <a:spAutoFit/>
          </a:bodyPr>
          <a:lstStyle/>
          <a:p>
            <a:r>
              <a:rPr lang="ru-RU" dirty="0"/>
              <a:t>При обнаружении пожара или признаков горения (задымление, запах гари, повышение температуры воздуха и др.) граждане обязаны </a:t>
            </a:r>
            <a:r>
              <a:rPr lang="ru-RU" b="1" dirty="0"/>
              <a:t>немедленно сообщить об этом в пожарную охрану</a:t>
            </a:r>
            <a:r>
              <a:rPr lang="ru-RU" dirty="0" smtClean="0"/>
              <a:t>.</a:t>
            </a:r>
          </a:p>
          <a:p>
            <a:endParaRPr lang="ru-RU" dirty="0"/>
          </a:p>
          <a:p>
            <a:r>
              <a:rPr lang="ru-RU" b="1" dirty="0"/>
              <a:t>Порядок действий:</a:t>
            </a:r>
            <a:endParaRPr lang="ru-RU" dirty="0"/>
          </a:p>
          <a:p>
            <a:r>
              <a:rPr lang="ru-RU" dirty="0"/>
              <a:t>Позвонить по единому номеру вызова экстренных оперативных служб </a:t>
            </a:r>
            <a:r>
              <a:rPr lang="ru-RU" b="1" dirty="0"/>
              <a:t>112</a:t>
            </a:r>
            <a:r>
              <a:rPr lang="ru-RU" dirty="0"/>
              <a:t> или по специальному номеру приёма сообщений о пожарах и чрезвычайных ситуациях </a:t>
            </a:r>
            <a:r>
              <a:rPr lang="ru-RU" b="1" dirty="0"/>
              <a:t>01</a:t>
            </a:r>
            <a:r>
              <a:rPr lang="ru-RU" dirty="0"/>
              <a:t>. </a:t>
            </a:r>
          </a:p>
          <a:p>
            <a:r>
              <a:rPr lang="ru-RU" dirty="0"/>
              <a:t>Чётко назвать:</a:t>
            </a:r>
          </a:p>
          <a:p>
            <a:pPr marL="742950" lvl="1" indent="-285750">
              <a:buFont typeface="Arial" panose="020B0604020202020204" pitchFamily="34" charset="0"/>
              <a:buChar char="•"/>
            </a:pPr>
            <a:r>
              <a:rPr lang="ru-RU" dirty="0"/>
              <a:t>наименование здания (строения, сооружения), в котором возник пожар;</a:t>
            </a:r>
          </a:p>
          <a:p>
            <a:pPr marL="742950" lvl="1" indent="-285750">
              <a:buFont typeface="Arial" panose="020B0604020202020204" pitchFamily="34" charset="0"/>
              <a:buChar char="•"/>
            </a:pPr>
            <a:r>
              <a:rPr lang="ru-RU" dirty="0"/>
              <a:t>адрес места расположения объекта;</a:t>
            </a:r>
          </a:p>
          <a:p>
            <a:pPr marL="742950" lvl="1" indent="-285750">
              <a:buFont typeface="Arial" panose="020B0604020202020204" pitchFamily="34" charset="0"/>
              <a:buChar char="•"/>
            </a:pPr>
            <a:r>
              <a:rPr lang="ru-RU" dirty="0"/>
              <a:t>место возникновения пожара;</a:t>
            </a:r>
          </a:p>
          <a:p>
            <a:pPr marL="742950" lvl="1" indent="-285750">
              <a:buFont typeface="Arial" panose="020B0604020202020204" pitchFamily="34" charset="0"/>
              <a:buChar char="•"/>
            </a:pPr>
            <a:r>
              <a:rPr lang="ru-RU" dirty="0"/>
              <a:t>свою фамилию. </a:t>
            </a:r>
          </a:p>
          <a:p>
            <a:r>
              <a:rPr lang="ru-RU" b="1" dirty="0"/>
              <a:t>Кроме того, граждане обязаны:</a:t>
            </a:r>
            <a:endParaRPr lang="ru-RU" dirty="0"/>
          </a:p>
          <a:p>
            <a:pPr marL="285750" indent="-285750">
              <a:buFont typeface="Arial" panose="020B0604020202020204" pitchFamily="34" charset="0"/>
              <a:buChar char="•"/>
            </a:pPr>
            <a:r>
              <a:rPr lang="ru-RU" dirty="0"/>
              <a:t>до прибытия пожарной охраны принимать посильные меры по спасению людей, имущества и тушению пожара в начальной стадии (при отсутствии угрозы жизни и здоровью); </a:t>
            </a:r>
            <a:endParaRPr lang="ru-RU" dirty="0" smtClean="0"/>
          </a:p>
          <a:p>
            <a:pPr marL="285750" indent="-285750">
              <a:buFont typeface="Arial" panose="020B0604020202020204" pitchFamily="34" charset="0"/>
              <a:buChar char="•"/>
            </a:pPr>
            <a:r>
              <a:rPr lang="ru-RU" dirty="0" smtClean="0"/>
              <a:t>оказывать </a:t>
            </a:r>
            <a:r>
              <a:rPr lang="ru-RU" dirty="0"/>
              <a:t>содействие пожарной охране при тушении пожара.</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920126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1831</TotalTime>
  <Words>5261</Words>
  <Application>Microsoft Office PowerPoint</Application>
  <PresentationFormat>Экран (4:3)</PresentationFormat>
  <Paragraphs>532</Paragraphs>
  <Slides>65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65</vt:i4>
      </vt:variant>
    </vt:vector>
  </HeadingPairs>
  <TitlesOfParts>
    <vt:vector size="72" baseType="lpstr">
      <vt:lpstr>Arial</vt:lpstr>
      <vt:lpstr>Calibri</vt:lpstr>
      <vt:lpstr>Geometria</vt:lpstr>
      <vt:lpstr>Microsoft Sans Serif</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123</cp:revision>
  <dcterms:created xsi:type="dcterms:W3CDTF">2018-07-27T07:15:36Z</dcterms:created>
  <dcterms:modified xsi:type="dcterms:W3CDTF">2026-03-27T14:09:37Z</dcterms:modified>
</cp:coreProperties>
</file>