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73" r:id="rId3"/>
  </p:sldMasterIdLst>
  <p:notesMasterIdLst>
    <p:notesMasterId r:id="rId16"/>
  </p:notesMasterIdLst>
  <p:sldIdLst>
    <p:sldId id="318" r:id="rId4"/>
    <p:sldId id="317" r:id="rId5"/>
    <p:sldId id="363" r:id="rId6"/>
    <p:sldId id="379" r:id="rId7"/>
    <p:sldId id="380" r:id="rId8"/>
    <p:sldId id="381" r:id="rId9"/>
    <p:sldId id="382" r:id="rId10"/>
    <p:sldId id="383" r:id="rId11"/>
    <p:sldId id="384" r:id="rId12"/>
    <p:sldId id="387" r:id="rId13"/>
    <p:sldId id="385" r:id="rId14"/>
    <p:sldId id="386"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1" autoAdjust="0"/>
    <p:restoredTop sz="95758" autoAdjust="0"/>
  </p:normalViewPr>
  <p:slideViewPr>
    <p:cSldViewPr>
      <p:cViewPr varScale="1">
        <p:scale>
          <a:sx n="81" d="100"/>
          <a:sy n="81" d="100"/>
        </p:scale>
        <p:origin x="1435" y="91"/>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D35B1E-3F5F-40ED-B1AA-8283963E7639}" type="datetimeFigureOut">
              <a:rPr lang="ru-RU" smtClean="0"/>
              <a:pPr/>
              <a:t>25.03.2026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3CB533-7889-4481-A3CE-36D29863B34A}" type="slidenum">
              <a:rPr lang="ru-RU" smtClean="0"/>
              <a:pPr/>
              <a:t>‹#›</a:t>
            </a:fld>
            <a:endParaRPr lang="ru-RU"/>
          </a:p>
        </p:txBody>
      </p:sp>
    </p:spTree>
    <p:extLst>
      <p:ext uri="{BB962C8B-B14F-4D97-AF65-F5344CB8AC3E}">
        <p14:creationId xmlns:p14="http://schemas.microsoft.com/office/powerpoint/2010/main" val="4021108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70512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076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35656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7810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4880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4187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191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2028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79675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74758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2850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2576179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642621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2885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540583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268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70571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16749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483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44756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20547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64183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54011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3417956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png"/><Relationship Id="rId3" Type="http://schemas.openxmlformats.org/officeDocument/2006/relationships/slideLayout" Target="../slideLayouts/slideLayout14.xml"/><Relationship Id="rId21" Type="http://schemas.openxmlformats.org/officeDocument/2006/relationships/image" Target="../media/image8.jpe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19" Type="http://schemas.openxmlformats.org/officeDocument/2006/relationships/image" Target="../media/image6.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18" Type="http://schemas.openxmlformats.org/officeDocument/2006/relationships/image" Target="../media/image6.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5.png"/><Relationship Id="rId2" Type="http://schemas.openxmlformats.org/officeDocument/2006/relationships/slideLayout" Target="../slideLayouts/slideLayout25.xml"/><Relationship Id="rId16" Type="http://schemas.openxmlformats.org/officeDocument/2006/relationships/image" Target="../media/image4.png"/><Relationship Id="rId20" Type="http://schemas.openxmlformats.org/officeDocument/2006/relationships/image" Target="../media/image8.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19" Type="http://schemas.openxmlformats.org/officeDocument/2006/relationships/image" Target="../media/image7.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25.03.2026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848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77986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0.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User\Desktop\фон_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536"/>
            <a:ext cx="9144000" cy="6858000"/>
          </a:xfrm>
          <a:prstGeom prst="rect">
            <a:avLst/>
          </a:prstGeom>
          <a:blipFill>
            <a:blip r:embed="rId3" cstate="print"/>
            <a:stretch>
              <a:fillRect/>
            </a:stretch>
          </a:blipFill>
          <a:ln>
            <a:noFill/>
          </a:ln>
        </p:spPr>
      </p:pic>
      <p:sp>
        <p:nvSpPr>
          <p:cNvPr id="3076" name="TextBox 3"/>
          <p:cNvSpPr txBox="1">
            <a:spLocks noChangeArrowheads="1"/>
          </p:cNvSpPr>
          <p:nvPr/>
        </p:nvSpPr>
        <p:spPr bwMode="auto">
          <a:xfrm>
            <a:off x="928662" y="2357430"/>
            <a:ext cx="73437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ru-RU" sz="2400" b="0" i="0" u="none" strike="noStrike" kern="1200" cap="none" spc="0" normalizeH="0" baseline="0" noProof="0" dirty="0">
                <a:ln>
                  <a:noFill/>
                </a:ln>
                <a:solidFill>
                  <a:schemeClr val="tx2">
                    <a:lumMod val="60000"/>
                    <a:lumOff val="40000"/>
                  </a:schemeClr>
                </a:solidFill>
                <a:effectLst/>
                <a:uLnTx/>
                <a:uFillTx/>
                <a:latin typeface="Geometria" pitchFamily="34" charset="-52"/>
                <a:ea typeface="+mn-ea"/>
                <a:cs typeface="Arial" panose="020B0604020202020204" pitchFamily="34" charset="0"/>
              </a:rPr>
              <a:t>Дополнительная профессиональная программа </a:t>
            </a:r>
            <a:r>
              <a:rPr lang="ru-RU" altLang="ru-RU" sz="2400" dirty="0">
                <a:solidFill>
                  <a:schemeClr val="tx2">
                    <a:lumMod val="60000"/>
                    <a:lumOff val="40000"/>
                  </a:schemeClr>
                </a:solidFill>
                <a:latin typeface="Geometria" pitchFamily="34" charset="-52"/>
              </a:rPr>
              <a:t>профессиональной переподготовки</a:t>
            </a:r>
            <a:endParaRPr lang="en-US" altLang="ru-RU" sz="2400" dirty="0">
              <a:solidFill>
                <a:schemeClr val="tx2">
                  <a:lumMod val="60000"/>
                  <a:lumOff val="40000"/>
                </a:schemeClr>
              </a:solidFill>
              <a:latin typeface="Geometria" pitchFamily="34" charset="-52"/>
            </a:endParaRPr>
          </a:p>
          <a:p>
            <a:pPr marL="88900" algn="ctr">
              <a:lnSpc>
                <a:spcPct val="100000"/>
              </a:lnSpc>
            </a:pPr>
            <a:r>
              <a:rPr lang="ru-RU" altLang="ru-RU" sz="2400" dirty="0">
                <a:solidFill>
                  <a:schemeClr val="tx2">
                    <a:lumMod val="60000"/>
                    <a:lumOff val="40000"/>
                  </a:schemeClr>
                </a:solidFill>
                <a:latin typeface="Geometria" pitchFamily="34" charset="-52"/>
              </a:rPr>
              <a:t> «</a:t>
            </a:r>
            <a:r>
              <a:rPr lang="ru-RU" sz="2400" dirty="0">
                <a:solidFill>
                  <a:schemeClr val="tx2">
                    <a:lumMod val="60000"/>
                    <a:lumOff val="40000"/>
                  </a:schemeClr>
                </a:solidFill>
                <a:latin typeface="Geometria" pitchFamily="34" charset="-52"/>
              </a:rPr>
              <a:t>СПЕЦИАЛИСТ, ОТВЕТСТВЕННЫЙ ЗА ОБЕСПЕЧЕНИЕ БЕЗОПАСНОСТИ ДОРОЖНОГО ДВИЖЕНИЯ</a:t>
            </a:r>
            <a:r>
              <a:rPr lang="ru-RU" altLang="ru-RU" sz="2400" dirty="0">
                <a:solidFill>
                  <a:schemeClr val="tx2">
                    <a:lumMod val="60000"/>
                    <a:lumOff val="40000"/>
                  </a:schemeClr>
                </a:solidFill>
                <a:latin typeface="Geometria" pitchFamily="34" charset="-52"/>
              </a:rPr>
              <a:t>»</a:t>
            </a:r>
          </a:p>
        </p:txBody>
      </p:sp>
      <p:grpSp>
        <p:nvGrpSpPr>
          <p:cNvPr id="8" name="Группа 7"/>
          <p:cNvGrpSpPr/>
          <p:nvPr/>
        </p:nvGrpSpPr>
        <p:grpSpPr>
          <a:xfrm>
            <a:off x="7045890" y="5373216"/>
            <a:ext cx="1584176" cy="1268760"/>
            <a:chOff x="7092279" y="5506606"/>
            <a:chExt cx="1584176" cy="1268760"/>
          </a:xfrm>
        </p:grpSpPr>
        <p:sp>
          <p:nvSpPr>
            <p:cNvPr id="9" name="Овал 8"/>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63283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1700808"/>
            <a:ext cx="6368752" cy="3937992"/>
          </a:xfrm>
        </p:spPr>
        <p:txBody>
          <a:bodyPr>
            <a:normAutofit/>
          </a:bodyPr>
          <a:lstStyle/>
          <a:p>
            <a:endParaRPr lang="ru-RU" b="1" dirty="0">
              <a:solidFill>
                <a:schemeClr val="tx2">
                  <a:lumMod val="60000"/>
                  <a:lumOff val="40000"/>
                </a:schemeClr>
              </a:solidFill>
              <a:latin typeface="Geometria"/>
            </a:endParaRPr>
          </a:p>
          <a:p>
            <a:r>
              <a:rPr lang="ru-RU" b="1" dirty="0" smtClean="0">
                <a:solidFill>
                  <a:schemeClr val="tx2">
                    <a:lumMod val="60000"/>
                    <a:lumOff val="40000"/>
                  </a:schemeClr>
                </a:solidFill>
                <a:latin typeface="Geometria"/>
              </a:rPr>
              <a:t>МОДУЛЬ 1.</a:t>
            </a:r>
          </a:p>
          <a:p>
            <a:r>
              <a:rPr lang="ru-RU" b="1" dirty="0" smtClean="0">
                <a:solidFill>
                  <a:schemeClr val="tx2">
                    <a:lumMod val="60000"/>
                    <a:lumOff val="40000"/>
                  </a:schemeClr>
                </a:solidFill>
                <a:latin typeface="Geometria"/>
              </a:rPr>
              <a:t>ПРАВОВАЯ ПОДГОТОВКА </a:t>
            </a:r>
          </a:p>
          <a:p>
            <a:endParaRPr lang="ru-RU" b="1" dirty="0">
              <a:solidFill>
                <a:schemeClr val="tx2">
                  <a:lumMod val="60000"/>
                  <a:lumOff val="40000"/>
                </a:schemeClr>
              </a:solidFill>
              <a:latin typeface="Geometria"/>
            </a:endParaRPr>
          </a:p>
        </p:txBody>
      </p:sp>
      <p:grpSp>
        <p:nvGrpSpPr>
          <p:cNvPr id="4" name="Группа 3"/>
          <p:cNvGrpSpPr/>
          <p:nvPr/>
        </p:nvGrpSpPr>
        <p:grpSpPr>
          <a:xfrm>
            <a:off x="7092279" y="5506606"/>
            <a:ext cx="1584176" cy="1268760"/>
            <a:chOff x="7092279" y="5506606"/>
            <a:chExt cx="1584176" cy="1268760"/>
          </a:xfrm>
        </p:grpSpPr>
        <p:sp>
          <p:nvSpPr>
            <p:cNvPr id="2" name="Овал 1"/>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4972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1179177"/>
            <a:ext cx="6368752" cy="3937992"/>
          </a:xfrm>
        </p:spPr>
        <p:txBody>
          <a:bodyPr>
            <a:normAutofit/>
          </a:bodyPr>
          <a:lstStyle/>
          <a:p>
            <a:endParaRPr lang="ru-RU" b="1" dirty="0" smtClean="0">
              <a:solidFill>
                <a:schemeClr val="tx2">
                  <a:lumMod val="60000"/>
                  <a:lumOff val="40000"/>
                </a:schemeClr>
              </a:solidFill>
              <a:latin typeface="Geometria"/>
            </a:endParaRPr>
          </a:p>
          <a:p>
            <a:r>
              <a:rPr lang="ru-RU" b="1" dirty="0" smtClean="0">
                <a:solidFill>
                  <a:schemeClr val="tx2">
                    <a:lumMod val="60000"/>
                    <a:lumOff val="40000"/>
                  </a:schemeClr>
                </a:solidFill>
                <a:latin typeface="Geometria"/>
              </a:rPr>
              <a:t>Тема 1.4</a:t>
            </a:r>
          </a:p>
          <a:p>
            <a:r>
              <a:rPr lang="ru-RU" b="1" dirty="0">
                <a:solidFill>
                  <a:schemeClr val="tx2">
                    <a:lumMod val="60000"/>
                    <a:lumOff val="40000"/>
                  </a:schemeClr>
                </a:solidFill>
                <a:latin typeface="Geometria"/>
              </a:rPr>
              <a:t>Нормативные акты и организация работы по обеспечению, буксировки транспортных средств</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5795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2411760" y="57558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AutoShape 2" descr="https://zakon-auto.ru/i/articles/tahografy/kak-polzovatsia-tahografom-4.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Прямоугольник 9"/>
          <p:cNvSpPr/>
          <p:nvPr/>
        </p:nvSpPr>
        <p:spPr>
          <a:xfrm>
            <a:off x="307975" y="1347659"/>
            <a:ext cx="8455823" cy="646331"/>
          </a:xfrm>
          <a:prstGeom prst="rect">
            <a:avLst/>
          </a:prstGeom>
        </p:spPr>
        <p:txBody>
          <a:bodyPr wrap="square">
            <a:spAutoFit/>
          </a:bodyPr>
          <a:lstStyle/>
          <a:p>
            <a:pPr algn="ctr"/>
            <a:r>
              <a:rPr lang="ru-RU" b="1" i="1" dirty="0"/>
              <a:t>Приказ Министерства транспорта РФ от 16 мая 2022 г. № 179 “Об утверждении Правил буксировки”</a:t>
            </a:r>
          </a:p>
        </p:txBody>
      </p:sp>
      <p:sp>
        <p:nvSpPr>
          <p:cNvPr id="11" name="object 4"/>
          <p:cNvSpPr txBox="1">
            <a:spLocks/>
          </p:cNvSpPr>
          <p:nvPr/>
        </p:nvSpPr>
        <p:spPr>
          <a:xfrm>
            <a:off x="395536" y="246222"/>
            <a:ext cx="7416824" cy="997709"/>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100"/>
              </a:spcBef>
            </a:pPr>
            <a:r>
              <a:rPr lang="ru-RU" sz="3200" b="1" dirty="0" smtClean="0"/>
              <a:t>Нормативные правовые акты</a:t>
            </a:r>
            <a:r>
              <a:rPr lang="ru-RU" sz="3200" dirty="0" smtClean="0"/>
              <a:t> </a:t>
            </a:r>
            <a:r>
              <a:rPr lang="ru-RU" sz="3200" b="1" dirty="0" smtClean="0"/>
              <a:t>в части </a:t>
            </a:r>
            <a:r>
              <a:rPr lang="ru-RU" sz="3200" b="1" dirty="0"/>
              <a:t>буксировки транспортных средств</a:t>
            </a:r>
          </a:p>
        </p:txBody>
      </p:sp>
      <p:sp>
        <p:nvSpPr>
          <p:cNvPr id="8" name="Прямоугольник 7"/>
          <p:cNvSpPr/>
          <p:nvPr/>
        </p:nvSpPr>
        <p:spPr>
          <a:xfrm>
            <a:off x="170474" y="2002922"/>
            <a:ext cx="8722006" cy="1200329"/>
          </a:xfrm>
          <a:prstGeom prst="rect">
            <a:avLst/>
          </a:prstGeom>
        </p:spPr>
        <p:txBody>
          <a:bodyPr wrap="square">
            <a:spAutoFit/>
          </a:bodyPr>
          <a:lstStyle/>
          <a:p>
            <a:r>
              <a:rPr lang="ru-RU" b="1" dirty="0">
                <a:latin typeface="+mj-lt"/>
              </a:rPr>
              <a:t>Буксирующее ТС</a:t>
            </a:r>
            <a:r>
              <a:rPr lang="ru-RU" dirty="0">
                <a:latin typeface="+mj-lt"/>
              </a:rPr>
              <a:t> - это автомобиль, который выполняет буксировку. Он находится спереди и тянет другой автомобиль с помощью гибкой или жесткой сцепки. </a:t>
            </a:r>
            <a:r>
              <a:rPr lang="ru-RU" b="1" dirty="0" smtClean="0">
                <a:latin typeface="+mj-lt"/>
              </a:rPr>
              <a:t>Буксируемое </a:t>
            </a:r>
            <a:r>
              <a:rPr lang="ru-RU" b="1" dirty="0">
                <a:latin typeface="+mj-lt"/>
              </a:rPr>
              <a:t>ТС</a:t>
            </a:r>
            <a:r>
              <a:rPr lang="ru-RU" dirty="0">
                <a:latin typeface="+mj-lt"/>
              </a:rPr>
              <a:t> - это автомобиль, который находится сзади, т.е. автомобиль, который тянут на буксире. </a:t>
            </a:r>
            <a:endParaRPr lang="ru-RU" b="0" i="0" dirty="0">
              <a:effectLst/>
              <a:latin typeface="+mj-lt"/>
            </a:endParaRPr>
          </a:p>
        </p:txBody>
      </p:sp>
      <p:sp>
        <p:nvSpPr>
          <p:cNvPr id="9" name="Прямоугольник 8"/>
          <p:cNvSpPr/>
          <p:nvPr/>
        </p:nvSpPr>
        <p:spPr>
          <a:xfrm>
            <a:off x="155575" y="3106616"/>
            <a:ext cx="8608223" cy="2585323"/>
          </a:xfrm>
          <a:prstGeom prst="rect">
            <a:avLst/>
          </a:prstGeom>
        </p:spPr>
        <p:txBody>
          <a:bodyPr wrap="square">
            <a:spAutoFit/>
          </a:bodyPr>
          <a:lstStyle/>
          <a:p>
            <a:r>
              <a:rPr lang="ru-RU" b="1" dirty="0">
                <a:latin typeface="+mj-lt"/>
              </a:rPr>
              <a:t>Световые приборы при буксировке</a:t>
            </a:r>
          </a:p>
          <a:p>
            <a:r>
              <a:rPr lang="ru-RU" dirty="0">
                <a:latin typeface="+mj-lt"/>
              </a:rPr>
              <a:t>Правила дорожного движения требуют, чтобы буксируемое (находящееся сзади) транспортное средство было выделено на дороге:</a:t>
            </a:r>
          </a:p>
          <a:p>
            <a:pPr>
              <a:buFont typeface="Arial" panose="020B0604020202020204" pitchFamily="34" charset="0"/>
              <a:buChar char="•"/>
            </a:pPr>
            <a:r>
              <a:rPr lang="ru-RU" dirty="0" smtClean="0">
                <a:latin typeface="+mj-lt"/>
              </a:rPr>
              <a:t> </a:t>
            </a:r>
            <a:r>
              <a:rPr lang="ru-RU" b="1" dirty="0" smtClean="0">
                <a:latin typeface="+mj-lt"/>
              </a:rPr>
              <a:t>Аварийной </a:t>
            </a:r>
            <a:r>
              <a:rPr lang="ru-RU" b="1" dirty="0">
                <a:latin typeface="+mj-lt"/>
              </a:rPr>
              <a:t>световой </a:t>
            </a:r>
            <a:r>
              <a:rPr lang="ru-RU" b="1" dirty="0" smtClean="0">
                <a:latin typeface="+mj-lt"/>
              </a:rPr>
              <a:t>сигнализацией </a:t>
            </a:r>
            <a:r>
              <a:rPr lang="ru-RU" dirty="0" smtClean="0">
                <a:latin typeface="+mj-lt"/>
              </a:rPr>
              <a:t>или </a:t>
            </a:r>
            <a:r>
              <a:rPr lang="ru-RU" dirty="0">
                <a:latin typeface="+mj-lt"/>
              </a:rPr>
              <a:t>знаком аварийной остановки. Знак аварийной остановки допускается использовать только в том случае, если аварийная световая сигнализация неисправна. Сам знак в этом случае закрепляется на задней части буксируемого автомобиля.</a:t>
            </a:r>
          </a:p>
          <a:p>
            <a:pPr>
              <a:buFont typeface="Arial" panose="020B0604020202020204" pitchFamily="34" charset="0"/>
              <a:buChar char="•"/>
            </a:pPr>
            <a:r>
              <a:rPr lang="ru-RU" b="1" dirty="0" smtClean="0">
                <a:latin typeface="+mj-lt"/>
              </a:rPr>
              <a:t> Габаритными </a:t>
            </a:r>
            <a:r>
              <a:rPr lang="ru-RU" b="1" dirty="0">
                <a:latin typeface="+mj-lt"/>
              </a:rPr>
              <a:t>огнями</a:t>
            </a:r>
            <a:r>
              <a:rPr lang="ru-RU" dirty="0">
                <a:latin typeface="+mj-lt"/>
              </a:rPr>
              <a:t>. При движении в темное время суток или в </a:t>
            </a:r>
            <a:endParaRPr lang="ru-RU" dirty="0" smtClean="0">
              <a:latin typeface="+mj-lt"/>
            </a:endParaRPr>
          </a:p>
          <a:p>
            <a:r>
              <a:rPr lang="ru-RU" dirty="0" smtClean="0">
                <a:latin typeface="+mj-lt"/>
              </a:rPr>
              <a:t>тоннелях</a:t>
            </a:r>
            <a:r>
              <a:rPr lang="ru-RU" dirty="0">
                <a:latin typeface="+mj-lt"/>
              </a:rPr>
              <a:t>.</a:t>
            </a:r>
            <a:endParaRPr lang="ru-RU" b="0" i="0" dirty="0">
              <a:effectLst/>
              <a:latin typeface="+mj-lt"/>
            </a:endParaRPr>
          </a:p>
        </p:txBody>
      </p:sp>
      <p:sp>
        <p:nvSpPr>
          <p:cNvPr id="12" name="Прямоугольник 11"/>
          <p:cNvSpPr/>
          <p:nvPr/>
        </p:nvSpPr>
        <p:spPr>
          <a:xfrm>
            <a:off x="242979" y="5669935"/>
            <a:ext cx="6696931" cy="923330"/>
          </a:xfrm>
          <a:prstGeom prst="rect">
            <a:avLst/>
          </a:prstGeom>
        </p:spPr>
        <p:txBody>
          <a:bodyPr wrap="square">
            <a:spAutoFit/>
          </a:bodyPr>
          <a:lstStyle/>
          <a:p>
            <a:pPr algn="ctr"/>
            <a:r>
              <a:rPr lang="ru-RU" i="1" dirty="0" smtClean="0">
                <a:solidFill>
                  <a:srgbClr val="333333"/>
                </a:solidFill>
                <a:latin typeface="+mj-lt"/>
              </a:rPr>
              <a:t>С</a:t>
            </a:r>
            <a:r>
              <a:rPr lang="ru-RU" i="1" dirty="0">
                <a:solidFill>
                  <a:srgbClr val="333333"/>
                </a:solidFill>
                <a:latin typeface="+mj-lt"/>
              </a:rPr>
              <a:t> 2023 </a:t>
            </a:r>
            <a:r>
              <a:rPr lang="ru-RU" i="1" dirty="0" smtClean="0">
                <a:solidFill>
                  <a:srgbClr val="333333"/>
                </a:solidFill>
                <a:latin typeface="+mj-lt"/>
              </a:rPr>
              <a:t>года </a:t>
            </a:r>
            <a:r>
              <a:rPr lang="ru-RU" i="1" dirty="0">
                <a:solidFill>
                  <a:srgbClr val="333333"/>
                </a:solidFill>
                <a:latin typeface="+mj-lt"/>
              </a:rPr>
              <a:t>на всех движущихся транспортных средствах должны быть включены </a:t>
            </a:r>
            <a:r>
              <a:rPr lang="ru-RU" i="1" dirty="0">
                <a:latin typeface="+mj-lt"/>
              </a:rPr>
              <a:t>дневные ходовые огни</a:t>
            </a:r>
            <a:r>
              <a:rPr lang="ru-RU" i="1" dirty="0">
                <a:solidFill>
                  <a:srgbClr val="333333"/>
                </a:solidFill>
                <a:latin typeface="+mj-lt"/>
              </a:rPr>
              <a:t>, ближний </a:t>
            </a:r>
            <a:endParaRPr lang="ru-RU" i="1" dirty="0" smtClean="0">
              <a:solidFill>
                <a:srgbClr val="333333"/>
              </a:solidFill>
              <a:latin typeface="+mj-lt"/>
            </a:endParaRPr>
          </a:p>
          <a:p>
            <a:pPr algn="ctr"/>
            <a:r>
              <a:rPr lang="ru-RU" i="1" dirty="0" smtClean="0">
                <a:solidFill>
                  <a:srgbClr val="333333"/>
                </a:solidFill>
                <a:latin typeface="+mj-lt"/>
              </a:rPr>
              <a:t>свет </a:t>
            </a:r>
            <a:r>
              <a:rPr lang="ru-RU" i="1" dirty="0">
                <a:solidFill>
                  <a:srgbClr val="333333"/>
                </a:solidFill>
                <a:latin typeface="+mj-lt"/>
              </a:rPr>
              <a:t>фар или противотуманные </a:t>
            </a:r>
            <a:r>
              <a:rPr lang="ru-RU" i="1" dirty="0" smtClean="0">
                <a:solidFill>
                  <a:srgbClr val="333333"/>
                </a:solidFill>
                <a:latin typeface="+mj-lt"/>
              </a:rPr>
              <a:t>фары</a:t>
            </a:r>
            <a:endParaRPr lang="ru-RU" i="1" dirty="0">
              <a:latin typeface="+mj-lt"/>
            </a:endParaRPr>
          </a:p>
        </p:txBody>
      </p:sp>
      <p:grpSp>
        <p:nvGrpSpPr>
          <p:cNvPr id="13" name="Группа 12"/>
          <p:cNvGrpSpPr/>
          <p:nvPr/>
        </p:nvGrpSpPr>
        <p:grpSpPr>
          <a:xfrm>
            <a:off x="7092279" y="5506606"/>
            <a:ext cx="1584176" cy="1268760"/>
            <a:chOff x="7092279" y="5506606"/>
            <a:chExt cx="1584176" cy="1268760"/>
          </a:xfrm>
        </p:grpSpPr>
        <p:sp>
          <p:nvSpPr>
            <p:cNvPr id="14" name="Овал 1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575322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2411760" y="57558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AutoShape 2" descr="https://zakon-auto.ru/i/articles/tahografy/kak-polzovatsia-tahografom-4.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object 4"/>
          <p:cNvSpPr txBox="1">
            <a:spLocks/>
          </p:cNvSpPr>
          <p:nvPr/>
        </p:nvSpPr>
        <p:spPr>
          <a:xfrm>
            <a:off x="395536" y="246222"/>
            <a:ext cx="7416824" cy="997709"/>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100"/>
              </a:spcBef>
            </a:pPr>
            <a:r>
              <a:rPr lang="ru-RU" sz="3200" b="1" dirty="0" smtClean="0"/>
              <a:t>Нормативные правовые акты</a:t>
            </a:r>
            <a:r>
              <a:rPr lang="ru-RU" sz="3200" dirty="0" smtClean="0"/>
              <a:t> </a:t>
            </a:r>
            <a:r>
              <a:rPr lang="ru-RU" sz="3200" b="1" dirty="0" smtClean="0"/>
              <a:t>в части </a:t>
            </a:r>
            <a:r>
              <a:rPr lang="ru-RU" sz="3200" b="1" dirty="0"/>
              <a:t>буксировки транспортных средств</a:t>
            </a:r>
          </a:p>
        </p:txBody>
      </p:sp>
      <p:sp>
        <p:nvSpPr>
          <p:cNvPr id="8" name="Прямоугольник 7"/>
          <p:cNvSpPr/>
          <p:nvPr/>
        </p:nvSpPr>
        <p:spPr>
          <a:xfrm>
            <a:off x="174883" y="1906287"/>
            <a:ext cx="8722006" cy="1200329"/>
          </a:xfrm>
          <a:prstGeom prst="rect">
            <a:avLst/>
          </a:prstGeom>
        </p:spPr>
        <p:txBody>
          <a:bodyPr wrap="square">
            <a:spAutoFit/>
          </a:bodyPr>
          <a:lstStyle/>
          <a:p>
            <a:r>
              <a:rPr lang="ru-RU" b="1" dirty="0">
                <a:latin typeface="+mj-lt"/>
              </a:rPr>
              <a:t>Буксирующее ТС</a:t>
            </a:r>
            <a:r>
              <a:rPr lang="ru-RU" dirty="0">
                <a:latin typeface="+mj-lt"/>
              </a:rPr>
              <a:t> - это автомобиль, который выполняет буксировку. Он находится спереди и тянет другой автомобиль с помощью гибкой или жесткой сцепки. </a:t>
            </a:r>
            <a:r>
              <a:rPr lang="ru-RU" b="1" dirty="0" smtClean="0">
                <a:latin typeface="+mj-lt"/>
              </a:rPr>
              <a:t>Буксируемое </a:t>
            </a:r>
            <a:r>
              <a:rPr lang="ru-RU" b="1" dirty="0">
                <a:latin typeface="+mj-lt"/>
              </a:rPr>
              <a:t>ТС</a:t>
            </a:r>
            <a:r>
              <a:rPr lang="ru-RU" dirty="0">
                <a:latin typeface="+mj-lt"/>
              </a:rPr>
              <a:t> - это автомобиль, который находится сзади, т.е. автомобиль, который тянут на буксире. </a:t>
            </a:r>
            <a:endParaRPr lang="ru-RU" b="0" i="0" dirty="0">
              <a:effectLst/>
              <a:latin typeface="+mj-lt"/>
            </a:endParaRPr>
          </a:p>
        </p:txBody>
      </p:sp>
      <p:sp>
        <p:nvSpPr>
          <p:cNvPr id="9" name="Прямоугольник 8"/>
          <p:cNvSpPr/>
          <p:nvPr/>
        </p:nvSpPr>
        <p:spPr>
          <a:xfrm>
            <a:off x="155575" y="3106616"/>
            <a:ext cx="8608223" cy="2585323"/>
          </a:xfrm>
          <a:prstGeom prst="rect">
            <a:avLst/>
          </a:prstGeom>
        </p:spPr>
        <p:txBody>
          <a:bodyPr wrap="square">
            <a:spAutoFit/>
          </a:bodyPr>
          <a:lstStyle/>
          <a:p>
            <a:r>
              <a:rPr lang="ru-RU" b="1" dirty="0">
                <a:latin typeface="+mj-lt"/>
              </a:rPr>
              <a:t>Световые приборы при буксировке</a:t>
            </a:r>
          </a:p>
          <a:p>
            <a:r>
              <a:rPr lang="ru-RU" dirty="0">
                <a:latin typeface="+mj-lt"/>
              </a:rPr>
              <a:t>Правила дорожного движения требуют, чтобы буксируемое (находящееся сзади) транспортное средство было выделено на дороге:</a:t>
            </a:r>
          </a:p>
          <a:p>
            <a:pPr>
              <a:buFont typeface="Arial" panose="020B0604020202020204" pitchFamily="34" charset="0"/>
              <a:buChar char="•"/>
            </a:pPr>
            <a:r>
              <a:rPr lang="ru-RU" dirty="0" smtClean="0">
                <a:latin typeface="+mj-lt"/>
              </a:rPr>
              <a:t> </a:t>
            </a:r>
            <a:r>
              <a:rPr lang="ru-RU" b="1" dirty="0" smtClean="0">
                <a:latin typeface="+mj-lt"/>
              </a:rPr>
              <a:t>Аварийной </a:t>
            </a:r>
            <a:r>
              <a:rPr lang="ru-RU" b="1" dirty="0">
                <a:latin typeface="+mj-lt"/>
              </a:rPr>
              <a:t>световой </a:t>
            </a:r>
            <a:r>
              <a:rPr lang="ru-RU" b="1" dirty="0" smtClean="0">
                <a:latin typeface="+mj-lt"/>
              </a:rPr>
              <a:t>сигнализацией </a:t>
            </a:r>
            <a:r>
              <a:rPr lang="ru-RU" dirty="0" smtClean="0">
                <a:latin typeface="+mj-lt"/>
              </a:rPr>
              <a:t>или </a:t>
            </a:r>
            <a:r>
              <a:rPr lang="ru-RU" dirty="0">
                <a:latin typeface="+mj-lt"/>
              </a:rPr>
              <a:t>знаком аварийной остановки. Знак аварийной остановки допускается использовать только в том случае, если аварийная световая сигнализация неисправна. Сам знак в этом случае закрепляется на задней части буксируемого автомобиля.</a:t>
            </a:r>
          </a:p>
          <a:p>
            <a:pPr>
              <a:buFont typeface="Arial" panose="020B0604020202020204" pitchFamily="34" charset="0"/>
              <a:buChar char="•"/>
            </a:pPr>
            <a:r>
              <a:rPr lang="ru-RU" b="1" dirty="0" smtClean="0">
                <a:latin typeface="+mj-lt"/>
              </a:rPr>
              <a:t> Габаритными </a:t>
            </a:r>
            <a:r>
              <a:rPr lang="ru-RU" b="1" dirty="0">
                <a:latin typeface="+mj-lt"/>
              </a:rPr>
              <a:t>огнями</a:t>
            </a:r>
            <a:r>
              <a:rPr lang="ru-RU" dirty="0">
                <a:latin typeface="+mj-lt"/>
              </a:rPr>
              <a:t>. При движении в темное время суток или в </a:t>
            </a:r>
            <a:endParaRPr lang="ru-RU" dirty="0" smtClean="0">
              <a:latin typeface="+mj-lt"/>
            </a:endParaRPr>
          </a:p>
          <a:p>
            <a:r>
              <a:rPr lang="ru-RU" dirty="0" smtClean="0">
                <a:latin typeface="+mj-lt"/>
              </a:rPr>
              <a:t>тоннелях</a:t>
            </a:r>
            <a:r>
              <a:rPr lang="ru-RU" dirty="0">
                <a:latin typeface="+mj-lt"/>
              </a:rPr>
              <a:t>.</a:t>
            </a:r>
            <a:endParaRPr lang="ru-RU" b="0" i="0" dirty="0">
              <a:effectLst/>
              <a:latin typeface="+mj-lt"/>
            </a:endParaRPr>
          </a:p>
        </p:txBody>
      </p:sp>
      <p:sp>
        <p:nvSpPr>
          <p:cNvPr id="12" name="Прямоугольник 11"/>
          <p:cNvSpPr/>
          <p:nvPr/>
        </p:nvSpPr>
        <p:spPr>
          <a:xfrm>
            <a:off x="242979" y="5669935"/>
            <a:ext cx="6696931" cy="923330"/>
          </a:xfrm>
          <a:prstGeom prst="rect">
            <a:avLst/>
          </a:prstGeom>
        </p:spPr>
        <p:txBody>
          <a:bodyPr wrap="square">
            <a:spAutoFit/>
          </a:bodyPr>
          <a:lstStyle/>
          <a:p>
            <a:pPr algn="ctr"/>
            <a:r>
              <a:rPr lang="ru-RU" i="1" dirty="0" smtClean="0">
                <a:solidFill>
                  <a:srgbClr val="333333"/>
                </a:solidFill>
                <a:latin typeface="+mj-lt"/>
              </a:rPr>
              <a:t>С</a:t>
            </a:r>
            <a:r>
              <a:rPr lang="ru-RU" i="1" dirty="0">
                <a:solidFill>
                  <a:srgbClr val="333333"/>
                </a:solidFill>
                <a:latin typeface="+mj-lt"/>
              </a:rPr>
              <a:t> 2023 </a:t>
            </a:r>
            <a:r>
              <a:rPr lang="ru-RU" i="1" dirty="0" smtClean="0">
                <a:solidFill>
                  <a:srgbClr val="333333"/>
                </a:solidFill>
                <a:latin typeface="+mj-lt"/>
              </a:rPr>
              <a:t>года </a:t>
            </a:r>
            <a:r>
              <a:rPr lang="ru-RU" i="1" dirty="0">
                <a:solidFill>
                  <a:srgbClr val="333333"/>
                </a:solidFill>
                <a:latin typeface="+mj-lt"/>
              </a:rPr>
              <a:t>на всех движущихся транспортных средствах должны быть включены </a:t>
            </a:r>
            <a:r>
              <a:rPr lang="ru-RU" i="1" dirty="0">
                <a:latin typeface="+mj-lt"/>
              </a:rPr>
              <a:t>дневные ходовые огни</a:t>
            </a:r>
            <a:r>
              <a:rPr lang="ru-RU" i="1" dirty="0">
                <a:solidFill>
                  <a:srgbClr val="333333"/>
                </a:solidFill>
                <a:latin typeface="+mj-lt"/>
              </a:rPr>
              <a:t>, ближний </a:t>
            </a:r>
            <a:endParaRPr lang="ru-RU" i="1" dirty="0" smtClean="0">
              <a:solidFill>
                <a:srgbClr val="333333"/>
              </a:solidFill>
              <a:latin typeface="+mj-lt"/>
            </a:endParaRPr>
          </a:p>
          <a:p>
            <a:pPr algn="ctr"/>
            <a:r>
              <a:rPr lang="ru-RU" i="1" dirty="0" smtClean="0">
                <a:solidFill>
                  <a:srgbClr val="333333"/>
                </a:solidFill>
                <a:latin typeface="+mj-lt"/>
              </a:rPr>
              <a:t>свет </a:t>
            </a:r>
            <a:r>
              <a:rPr lang="ru-RU" i="1" dirty="0">
                <a:solidFill>
                  <a:srgbClr val="333333"/>
                </a:solidFill>
                <a:latin typeface="+mj-lt"/>
              </a:rPr>
              <a:t>фар или противотуманные </a:t>
            </a:r>
            <a:r>
              <a:rPr lang="ru-RU" i="1" dirty="0" smtClean="0">
                <a:solidFill>
                  <a:srgbClr val="333333"/>
                </a:solidFill>
                <a:latin typeface="+mj-lt"/>
              </a:rPr>
              <a:t>фары</a:t>
            </a:r>
            <a:endParaRPr lang="ru-RU" i="1" dirty="0">
              <a:latin typeface="+mj-lt"/>
            </a:endParaRPr>
          </a:p>
        </p:txBody>
      </p:sp>
      <p:sp>
        <p:nvSpPr>
          <p:cNvPr id="13" name="Прямоугольник 12"/>
          <p:cNvSpPr/>
          <p:nvPr/>
        </p:nvSpPr>
        <p:spPr>
          <a:xfrm>
            <a:off x="307975" y="1347659"/>
            <a:ext cx="8455823" cy="369332"/>
          </a:xfrm>
          <a:prstGeom prst="rect">
            <a:avLst/>
          </a:prstGeom>
        </p:spPr>
        <p:txBody>
          <a:bodyPr wrap="square">
            <a:spAutoFit/>
          </a:bodyPr>
          <a:lstStyle/>
          <a:p>
            <a:pPr algn="ctr"/>
            <a:r>
              <a:rPr lang="ru-RU" b="1" i="1" dirty="0"/>
              <a:t>ПДД РФ, </a:t>
            </a:r>
            <a:r>
              <a:rPr lang="ru-RU" b="1" i="1" dirty="0" smtClean="0"/>
              <a:t>п. 20</a:t>
            </a:r>
            <a:r>
              <a:rPr lang="ru-RU" b="1" i="1" dirty="0"/>
              <a:t>. Буксировка механических транспортных средств</a:t>
            </a:r>
          </a:p>
        </p:txBody>
      </p:sp>
      <p:grpSp>
        <p:nvGrpSpPr>
          <p:cNvPr id="10" name="Группа 9"/>
          <p:cNvGrpSpPr/>
          <p:nvPr/>
        </p:nvGrpSpPr>
        <p:grpSpPr>
          <a:xfrm>
            <a:off x="7092279" y="5506606"/>
            <a:ext cx="1584176" cy="1268760"/>
            <a:chOff x="7092279" y="5506606"/>
            <a:chExt cx="1584176" cy="1268760"/>
          </a:xfrm>
        </p:grpSpPr>
        <p:sp>
          <p:nvSpPr>
            <p:cNvPr id="14" name="Овал 1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868816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2411760" y="57558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AutoShape 2" descr="https://zakon-auto.ru/i/articles/tahografy/kak-polzovatsia-tahografom-4.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object 4"/>
          <p:cNvSpPr txBox="1">
            <a:spLocks/>
          </p:cNvSpPr>
          <p:nvPr/>
        </p:nvSpPr>
        <p:spPr>
          <a:xfrm>
            <a:off x="395536" y="246222"/>
            <a:ext cx="7416824" cy="997709"/>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100"/>
              </a:spcBef>
            </a:pPr>
            <a:r>
              <a:rPr lang="ru-RU" sz="3200" b="1" dirty="0" smtClean="0"/>
              <a:t>Нормативные правовые акты</a:t>
            </a:r>
            <a:r>
              <a:rPr lang="ru-RU" sz="3200" dirty="0" smtClean="0"/>
              <a:t> </a:t>
            </a:r>
            <a:r>
              <a:rPr lang="ru-RU" sz="3200" b="1" dirty="0" smtClean="0"/>
              <a:t>в части </a:t>
            </a:r>
            <a:r>
              <a:rPr lang="ru-RU" sz="3200" b="1" dirty="0"/>
              <a:t>буксировки транспортных средств</a:t>
            </a:r>
          </a:p>
        </p:txBody>
      </p:sp>
      <p:sp>
        <p:nvSpPr>
          <p:cNvPr id="8" name="Прямоугольник 7"/>
          <p:cNvSpPr/>
          <p:nvPr/>
        </p:nvSpPr>
        <p:spPr>
          <a:xfrm>
            <a:off x="174883" y="1906287"/>
            <a:ext cx="8722006" cy="3693319"/>
          </a:xfrm>
          <a:prstGeom prst="rect">
            <a:avLst/>
          </a:prstGeom>
        </p:spPr>
        <p:txBody>
          <a:bodyPr wrap="square">
            <a:spAutoFit/>
          </a:bodyPr>
          <a:lstStyle/>
          <a:p>
            <a:r>
              <a:rPr lang="ru-RU" dirty="0"/>
              <a:t>20.1. Буксировка на жесткой или гибкой сцепке должна осуществляться только при наличии водителя за рулем буксируемого транспортного средства, кроме случаев, когда конструкция жесткой сцепки обеспечивает при прямолинейном движении следование буксируемого транспортного средства по траектории буксирующего</a:t>
            </a:r>
            <a:r>
              <a:rPr lang="ru-RU" dirty="0" smtClean="0"/>
              <a:t>.</a:t>
            </a:r>
          </a:p>
          <a:p>
            <a:endParaRPr lang="ru-RU" b="0" i="0" dirty="0">
              <a:effectLst/>
              <a:latin typeface="+mj-lt"/>
            </a:endParaRPr>
          </a:p>
          <a:p>
            <a:r>
              <a:rPr lang="ru-RU" dirty="0"/>
              <a:t>20.2. При буксировке на гибкой или жесткой сцепке запрещается перевозка людей в буксируемом автобусе, троллейбусе и в кузове буксируемого грузового автомобиля, а при буксировке путем частичной погрузки - нахождение людей в кабине или кузове буксируемого транспортного средства, а также в кузове буксирующего</a:t>
            </a:r>
            <a:r>
              <a:rPr lang="ru-RU" dirty="0" smtClean="0"/>
              <a:t>.</a:t>
            </a:r>
          </a:p>
          <a:p>
            <a:endParaRPr lang="ru-RU" b="0" i="0" dirty="0">
              <a:effectLst/>
              <a:latin typeface="+mj-lt"/>
            </a:endParaRPr>
          </a:p>
          <a:p>
            <a:r>
              <a:rPr lang="ru-RU" dirty="0"/>
              <a:t>20.3. При буксировке на гибкой сцепке должно быть обеспечено расстояние между буксирующим и буксируемым транспортными средствами в пределах 4 - 6 м, а при буксировке на жесткой сцепке - не более 4 м.</a:t>
            </a:r>
            <a:endParaRPr lang="ru-RU" b="0" i="0" dirty="0">
              <a:effectLst/>
              <a:latin typeface="+mj-lt"/>
            </a:endParaRPr>
          </a:p>
        </p:txBody>
      </p:sp>
      <p:sp>
        <p:nvSpPr>
          <p:cNvPr id="13" name="Прямоугольник 12"/>
          <p:cNvSpPr/>
          <p:nvPr/>
        </p:nvSpPr>
        <p:spPr>
          <a:xfrm>
            <a:off x="307975" y="1347659"/>
            <a:ext cx="8455823" cy="369332"/>
          </a:xfrm>
          <a:prstGeom prst="rect">
            <a:avLst/>
          </a:prstGeom>
        </p:spPr>
        <p:txBody>
          <a:bodyPr wrap="square">
            <a:spAutoFit/>
          </a:bodyPr>
          <a:lstStyle/>
          <a:p>
            <a:pPr algn="ctr"/>
            <a:r>
              <a:rPr lang="ru-RU" b="1" i="1" dirty="0"/>
              <a:t>ПДД РФ, </a:t>
            </a:r>
            <a:r>
              <a:rPr lang="ru-RU" b="1" i="1" dirty="0" smtClean="0"/>
              <a:t>п. 20</a:t>
            </a:r>
            <a:r>
              <a:rPr lang="ru-RU" b="1" i="1" dirty="0"/>
              <a:t>. Буксировка механических транспортных средств</a:t>
            </a:r>
          </a:p>
        </p:txBody>
      </p:sp>
      <p:grpSp>
        <p:nvGrpSpPr>
          <p:cNvPr id="7" name="Группа 6"/>
          <p:cNvGrpSpPr/>
          <p:nvPr/>
        </p:nvGrpSpPr>
        <p:grpSpPr>
          <a:xfrm>
            <a:off x="7092279" y="5506606"/>
            <a:ext cx="1584176" cy="1268760"/>
            <a:chOff x="7092279" y="5506606"/>
            <a:chExt cx="1584176" cy="1268760"/>
          </a:xfrm>
        </p:grpSpPr>
        <p:sp>
          <p:nvSpPr>
            <p:cNvPr id="9" name="Овал 8"/>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570460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2411760" y="57558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AutoShape 2" descr="https://zakon-auto.ru/i/articles/tahografy/kak-polzovatsia-tahografom-4.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object 4"/>
          <p:cNvSpPr txBox="1">
            <a:spLocks/>
          </p:cNvSpPr>
          <p:nvPr/>
        </p:nvSpPr>
        <p:spPr>
          <a:xfrm>
            <a:off x="395536" y="239810"/>
            <a:ext cx="7416824" cy="1010533"/>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100"/>
              </a:spcBef>
            </a:pPr>
            <a:r>
              <a:rPr lang="ru-RU" sz="3200" b="1" dirty="0" smtClean="0"/>
              <a:t>Правила</a:t>
            </a:r>
          </a:p>
          <a:p>
            <a:pPr marL="12700">
              <a:spcBef>
                <a:spcPts val="100"/>
              </a:spcBef>
            </a:pPr>
            <a:r>
              <a:rPr lang="ru-RU" sz="3200" b="1" dirty="0" smtClean="0"/>
              <a:t>буксировки </a:t>
            </a:r>
            <a:r>
              <a:rPr lang="ru-RU" sz="3200" b="1" dirty="0"/>
              <a:t>транспортных средств</a:t>
            </a:r>
          </a:p>
        </p:txBody>
      </p:sp>
      <p:sp>
        <p:nvSpPr>
          <p:cNvPr id="8" name="Прямоугольник 7"/>
          <p:cNvSpPr/>
          <p:nvPr/>
        </p:nvSpPr>
        <p:spPr>
          <a:xfrm>
            <a:off x="155575" y="1732002"/>
            <a:ext cx="8722006" cy="1200329"/>
          </a:xfrm>
          <a:prstGeom prst="rect">
            <a:avLst/>
          </a:prstGeom>
        </p:spPr>
        <p:txBody>
          <a:bodyPr wrap="square">
            <a:spAutoFit/>
          </a:bodyPr>
          <a:lstStyle/>
          <a:p>
            <a:r>
              <a:rPr lang="ru-RU" b="1" dirty="0"/>
              <a:t>Максимальная скорость при буксировке</a:t>
            </a:r>
          </a:p>
          <a:p>
            <a:r>
              <a:rPr lang="ru-RU" dirty="0"/>
              <a:t>Максимальная скорость при буксировке составляет </a:t>
            </a:r>
            <a:r>
              <a:rPr lang="ru-RU" b="1" dirty="0"/>
              <a:t>50 км/ч</a:t>
            </a:r>
            <a:r>
              <a:rPr lang="ru-RU" dirty="0"/>
              <a:t> (пункт 10.4 ПДД). Данная цифра не зависит от того, происходит буксировка в населенном пункте или за его пределами.</a:t>
            </a:r>
          </a:p>
        </p:txBody>
      </p:sp>
      <p:sp>
        <p:nvSpPr>
          <p:cNvPr id="9" name="Прямоугольник 8"/>
          <p:cNvSpPr/>
          <p:nvPr/>
        </p:nvSpPr>
        <p:spPr>
          <a:xfrm>
            <a:off x="155575" y="3001665"/>
            <a:ext cx="8608223" cy="2862322"/>
          </a:xfrm>
          <a:prstGeom prst="rect">
            <a:avLst/>
          </a:prstGeom>
        </p:spPr>
        <p:txBody>
          <a:bodyPr wrap="square">
            <a:spAutoFit/>
          </a:bodyPr>
          <a:lstStyle/>
          <a:p>
            <a:r>
              <a:rPr lang="ru-RU" b="1" dirty="0"/>
              <a:t>Буксировка на автомагистрали</a:t>
            </a:r>
          </a:p>
          <a:p>
            <a:r>
              <a:rPr lang="ru-RU" dirty="0"/>
              <a:t>Буксировка на автомагистрали в 2023 году </a:t>
            </a:r>
            <a:r>
              <a:rPr lang="ru-RU" b="1" dirty="0"/>
              <a:t>не запрещена</a:t>
            </a:r>
            <a:r>
              <a:rPr lang="ru-RU" dirty="0"/>
              <a:t> правилами дорожного движения.</a:t>
            </a:r>
          </a:p>
          <a:p>
            <a:r>
              <a:rPr lang="ru-RU" dirty="0" smtClean="0"/>
              <a:t>Если </a:t>
            </a:r>
            <a:r>
              <a:rPr lang="ru-RU" dirty="0"/>
              <a:t>буксирующее и буксируемое транспортные средства не могут ехать быстрее 40 км/ч, то движение по автомагистрали для них является нарушением правил</a:t>
            </a:r>
            <a:r>
              <a:rPr lang="ru-RU" dirty="0" smtClean="0"/>
              <a:t>.</a:t>
            </a:r>
          </a:p>
          <a:p>
            <a:endParaRPr lang="ru-RU" dirty="0"/>
          </a:p>
          <a:p>
            <a:r>
              <a:rPr lang="ru-RU" b="1" dirty="0"/>
              <a:t>Стаж водителей при буксировке</a:t>
            </a:r>
          </a:p>
          <a:p>
            <a:r>
              <a:rPr lang="ru-RU" dirty="0" smtClean="0"/>
              <a:t>С</a:t>
            </a:r>
            <a:r>
              <a:rPr lang="ru-RU" dirty="0"/>
              <a:t> 2023 </a:t>
            </a:r>
            <a:r>
              <a:rPr lang="ru-RU" dirty="0" smtClean="0"/>
              <a:t>года </a:t>
            </a:r>
            <a:r>
              <a:rPr lang="ru-RU" dirty="0"/>
              <a:t>водителем буксирующего транспортного средства может </a:t>
            </a:r>
            <a:endParaRPr lang="ru-RU" dirty="0" smtClean="0"/>
          </a:p>
          <a:p>
            <a:r>
              <a:rPr lang="ru-RU" dirty="0" smtClean="0"/>
              <a:t>быть </a:t>
            </a:r>
            <a:r>
              <a:rPr lang="ru-RU" dirty="0"/>
              <a:t>только человек, имеющий водительское удостоверение в </a:t>
            </a:r>
            <a:endParaRPr lang="ru-RU" dirty="0" smtClean="0"/>
          </a:p>
          <a:p>
            <a:r>
              <a:rPr lang="ru-RU" dirty="0" smtClean="0"/>
              <a:t>течение</a:t>
            </a:r>
            <a:r>
              <a:rPr lang="ru-RU" dirty="0"/>
              <a:t> </a:t>
            </a:r>
            <a:r>
              <a:rPr lang="ru-RU" b="1" dirty="0"/>
              <a:t>2-х или более лет</a:t>
            </a:r>
            <a:r>
              <a:rPr lang="ru-RU" dirty="0"/>
              <a:t>. </a:t>
            </a:r>
          </a:p>
        </p:txBody>
      </p:sp>
      <p:grpSp>
        <p:nvGrpSpPr>
          <p:cNvPr id="7" name="Группа 6"/>
          <p:cNvGrpSpPr/>
          <p:nvPr/>
        </p:nvGrpSpPr>
        <p:grpSpPr>
          <a:xfrm>
            <a:off x="7092279" y="5506606"/>
            <a:ext cx="1584176" cy="1268760"/>
            <a:chOff x="7092279" y="5506606"/>
            <a:chExt cx="1584176" cy="1268760"/>
          </a:xfrm>
        </p:grpSpPr>
        <p:sp>
          <p:nvSpPr>
            <p:cNvPr id="10" name="Овал 9"/>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8629218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2411760" y="57558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AutoShape 2" descr="https://zakon-auto.ru/i/articles/tahografy/kak-polzovatsia-tahografom-4.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object 4"/>
          <p:cNvSpPr txBox="1">
            <a:spLocks/>
          </p:cNvSpPr>
          <p:nvPr/>
        </p:nvSpPr>
        <p:spPr>
          <a:xfrm>
            <a:off x="395536" y="239810"/>
            <a:ext cx="7416824" cy="1010533"/>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100"/>
              </a:spcBef>
            </a:pPr>
            <a:r>
              <a:rPr lang="ru-RU" sz="3200" b="1" dirty="0" smtClean="0"/>
              <a:t>Правила</a:t>
            </a:r>
          </a:p>
          <a:p>
            <a:pPr marL="12700">
              <a:spcBef>
                <a:spcPts val="100"/>
              </a:spcBef>
            </a:pPr>
            <a:r>
              <a:rPr lang="ru-RU" sz="3200" b="1" dirty="0" smtClean="0"/>
              <a:t>буксировки </a:t>
            </a:r>
            <a:r>
              <a:rPr lang="ru-RU" sz="3200" b="1" dirty="0"/>
              <a:t>транспортных средств</a:t>
            </a:r>
          </a:p>
        </p:txBody>
      </p:sp>
      <p:sp>
        <p:nvSpPr>
          <p:cNvPr id="8" name="Прямоугольник 7"/>
          <p:cNvSpPr/>
          <p:nvPr/>
        </p:nvSpPr>
        <p:spPr>
          <a:xfrm>
            <a:off x="155575" y="1732002"/>
            <a:ext cx="8722006" cy="4247317"/>
          </a:xfrm>
          <a:prstGeom prst="rect">
            <a:avLst/>
          </a:prstGeom>
        </p:spPr>
        <p:txBody>
          <a:bodyPr wrap="square">
            <a:spAutoFit/>
          </a:bodyPr>
          <a:lstStyle/>
          <a:p>
            <a:r>
              <a:rPr lang="ru-RU" b="1" dirty="0" smtClean="0"/>
              <a:t>Гибкое </a:t>
            </a:r>
            <a:r>
              <a:rPr lang="ru-RU" b="1" dirty="0"/>
              <a:t>буксирующее устройство</a:t>
            </a:r>
          </a:p>
          <a:p>
            <a:endParaRPr lang="ru-RU" b="1" dirty="0"/>
          </a:p>
          <a:p>
            <a:r>
              <a:rPr lang="ru-RU" dirty="0"/>
              <a:t>Предупредительные устройства для обозначения гибких связующих звеньев при буксировке механических транспортных средств должны выполняться в виде флажков или щитков размером 200 x 200 мм с нанесенными по диагонали красными и белыми чередующимися полосами шириной 50 мм со </a:t>
            </a:r>
            <a:r>
              <a:rPr lang="ru-RU" dirty="0" err="1"/>
              <a:t>световозвращающей</a:t>
            </a:r>
            <a:r>
              <a:rPr lang="ru-RU" dirty="0"/>
              <a:t> поверхностью</a:t>
            </a:r>
            <a:r>
              <a:rPr lang="ru-RU" dirty="0" smtClean="0"/>
              <a:t>.</a:t>
            </a:r>
          </a:p>
          <a:p>
            <a:endParaRPr lang="ru-RU" dirty="0"/>
          </a:p>
          <a:p>
            <a:r>
              <a:rPr lang="ru-RU" dirty="0"/>
              <a:t>На гибкое связующее звено должно устанавливаться не менее двух предупредительных устройств</a:t>
            </a:r>
            <a:r>
              <a:rPr lang="ru-RU" dirty="0" smtClean="0"/>
              <a:t>.</a:t>
            </a:r>
          </a:p>
          <a:p>
            <a:endParaRPr lang="ru-RU" dirty="0" smtClean="0"/>
          </a:p>
          <a:p>
            <a:r>
              <a:rPr lang="ru-RU" b="1" dirty="0" smtClean="0"/>
              <a:t>Жесткое буксирующее устройство</a:t>
            </a:r>
          </a:p>
          <a:p>
            <a:endParaRPr lang="ru-RU" dirty="0" smtClean="0"/>
          </a:p>
          <a:p>
            <a:r>
              <a:rPr lang="ru-RU" dirty="0"/>
              <a:t>Конструкция жесткого буксирующего устройства должна соответствовать требованиям </a:t>
            </a:r>
            <a:r>
              <a:rPr lang="ru-RU" u="sng" dirty="0" smtClean="0"/>
              <a:t>ГОСТ </a:t>
            </a:r>
            <a:r>
              <a:rPr lang="ru-RU" u="sng" dirty="0"/>
              <a:t>25907-89</a:t>
            </a:r>
            <a:r>
              <a:rPr lang="ru-RU" dirty="0"/>
              <a:t>.</a:t>
            </a:r>
          </a:p>
          <a:p>
            <a:endParaRPr lang="ru-RU" dirty="0"/>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657636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2411760" y="57558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AutoShape 2" descr="https://zakon-auto.ru/i/articles/tahografy/kak-polzovatsia-tahografom-4.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object 4"/>
          <p:cNvSpPr txBox="1">
            <a:spLocks/>
          </p:cNvSpPr>
          <p:nvPr/>
        </p:nvSpPr>
        <p:spPr>
          <a:xfrm>
            <a:off x="395536" y="239810"/>
            <a:ext cx="7416824" cy="1010533"/>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100"/>
              </a:spcBef>
            </a:pPr>
            <a:r>
              <a:rPr lang="ru-RU" sz="3200" b="1" dirty="0" smtClean="0"/>
              <a:t>Правила</a:t>
            </a:r>
          </a:p>
          <a:p>
            <a:pPr marL="12700">
              <a:spcBef>
                <a:spcPts val="100"/>
              </a:spcBef>
            </a:pPr>
            <a:r>
              <a:rPr lang="ru-RU" sz="3200" b="1" dirty="0" smtClean="0"/>
              <a:t>буксировки </a:t>
            </a:r>
            <a:r>
              <a:rPr lang="ru-RU" sz="3200" b="1" dirty="0"/>
              <a:t>транспортных средств</a:t>
            </a:r>
          </a:p>
        </p:txBody>
      </p:sp>
      <p:sp>
        <p:nvSpPr>
          <p:cNvPr id="8" name="Прямоугольник 7"/>
          <p:cNvSpPr/>
          <p:nvPr/>
        </p:nvSpPr>
        <p:spPr>
          <a:xfrm>
            <a:off x="190183" y="1383703"/>
            <a:ext cx="8722006" cy="369332"/>
          </a:xfrm>
          <a:prstGeom prst="rect">
            <a:avLst/>
          </a:prstGeom>
        </p:spPr>
        <p:txBody>
          <a:bodyPr wrap="square">
            <a:spAutoFit/>
          </a:bodyPr>
          <a:lstStyle/>
          <a:p>
            <a:r>
              <a:rPr lang="ru-RU" b="1" dirty="0"/>
              <a:t>Условия, при которых запрещена буксировка транспортных средств</a:t>
            </a:r>
          </a:p>
        </p:txBody>
      </p:sp>
      <p:sp>
        <p:nvSpPr>
          <p:cNvPr id="9" name="Прямоугольник 8"/>
          <p:cNvSpPr/>
          <p:nvPr/>
        </p:nvSpPr>
        <p:spPr>
          <a:xfrm>
            <a:off x="177113" y="1837355"/>
            <a:ext cx="8608223" cy="646331"/>
          </a:xfrm>
          <a:prstGeom prst="rect">
            <a:avLst/>
          </a:prstGeom>
        </p:spPr>
        <p:txBody>
          <a:bodyPr wrap="square">
            <a:spAutoFit/>
          </a:bodyPr>
          <a:lstStyle/>
          <a:p>
            <a:r>
              <a:rPr lang="ru-RU" dirty="0"/>
              <a:t>1. Знак "движение с прицепом запрещено" запрещает буксировку механических транспортных средств:</a:t>
            </a:r>
          </a:p>
        </p:txBody>
      </p:sp>
      <p:pic>
        <p:nvPicPr>
          <p:cNvPr id="3074" name="Picture 2" descr="Знак 3.7 Движение с прицепом запрещен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2364079"/>
            <a:ext cx="628650" cy="62865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90183" y="2976400"/>
            <a:ext cx="8365992" cy="3139321"/>
          </a:xfrm>
          <a:prstGeom prst="rect">
            <a:avLst/>
          </a:prstGeom>
        </p:spPr>
        <p:txBody>
          <a:bodyPr wrap="square">
            <a:spAutoFit/>
          </a:bodyPr>
          <a:lstStyle/>
          <a:p>
            <a:r>
              <a:rPr lang="ru-RU" dirty="0"/>
              <a:t>2. Запрещается буксировка мотоциклами без бокового прицепа, мопедами и велосипедами, а также буксировка таких транспортных средств. Т.е. мотоциклы, велосипеды и мопеды не могут выступать ни в качестве буксирующего, ни в качестве буксируемого транспортного средства</a:t>
            </a:r>
            <a:r>
              <a:rPr lang="ru-RU" dirty="0" smtClean="0"/>
              <a:t>.</a:t>
            </a:r>
          </a:p>
          <a:p>
            <a:endParaRPr lang="ru-RU" dirty="0"/>
          </a:p>
          <a:p>
            <a:r>
              <a:rPr lang="ru-RU" dirty="0"/>
              <a:t>3. Запрещается буксировка </a:t>
            </a:r>
            <a:r>
              <a:rPr lang="ru-RU" dirty="0" smtClean="0"/>
              <a:t>транспортных </a:t>
            </a:r>
            <a:r>
              <a:rPr lang="ru-RU" dirty="0"/>
              <a:t>средств, у которых не действует рулевое управление </a:t>
            </a:r>
            <a:r>
              <a:rPr lang="ru-RU" dirty="0" smtClean="0"/>
              <a:t>(</a:t>
            </a:r>
            <a:r>
              <a:rPr lang="ru-RU" dirty="0"/>
              <a:t>допускается буксировка методом частичной погрузки</a:t>
            </a:r>
            <a:r>
              <a:rPr lang="ru-RU" dirty="0" smtClean="0"/>
              <a:t>), а также </a:t>
            </a:r>
            <a:r>
              <a:rPr lang="ru-RU" dirty="0"/>
              <a:t>транспортных средств с недействующей тормозной системой</a:t>
            </a:r>
            <a:r>
              <a:rPr lang="ru-RU" dirty="0" smtClean="0"/>
              <a:t>;</a:t>
            </a:r>
          </a:p>
          <a:p>
            <a:endParaRPr lang="ru-RU" dirty="0"/>
          </a:p>
          <a:p>
            <a:r>
              <a:rPr lang="ru-RU" dirty="0" smtClean="0"/>
              <a:t>4. Запрещается </a:t>
            </a:r>
            <a:r>
              <a:rPr lang="ru-RU" dirty="0"/>
              <a:t>буксировка одновременно нескольких транспортных </a:t>
            </a:r>
            <a:endParaRPr lang="ru-RU" dirty="0" smtClean="0"/>
          </a:p>
          <a:p>
            <a:r>
              <a:rPr lang="ru-RU" dirty="0" smtClean="0"/>
              <a:t>средств</a:t>
            </a:r>
            <a:r>
              <a:rPr lang="ru-RU" dirty="0"/>
              <a:t>.</a:t>
            </a:r>
          </a:p>
        </p:txBody>
      </p:sp>
      <p:grpSp>
        <p:nvGrpSpPr>
          <p:cNvPr id="10" name="Группа 9"/>
          <p:cNvGrpSpPr/>
          <p:nvPr/>
        </p:nvGrpSpPr>
        <p:grpSpPr>
          <a:xfrm>
            <a:off x="7092279" y="5506606"/>
            <a:ext cx="1584176" cy="1268760"/>
            <a:chOff x="7092279" y="5506606"/>
            <a:chExt cx="1584176" cy="1268760"/>
          </a:xfrm>
        </p:grpSpPr>
        <p:sp>
          <p:nvSpPr>
            <p:cNvPr id="12" name="Овал 11"/>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6167993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2411760" y="57558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AutoShape 2" descr="https://zakon-auto.ru/i/articles/tahografy/kak-polzovatsia-tahografom-4.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object 4"/>
          <p:cNvSpPr txBox="1">
            <a:spLocks/>
          </p:cNvSpPr>
          <p:nvPr/>
        </p:nvSpPr>
        <p:spPr>
          <a:xfrm>
            <a:off x="395536" y="239810"/>
            <a:ext cx="7416824" cy="1010533"/>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100"/>
              </a:spcBef>
            </a:pPr>
            <a:r>
              <a:rPr lang="ru-RU" sz="3200" b="1" dirty="0" smtClean="0"/>
              <a:t>Правила</a:t>
            </a:r>
          </a:p>
          <a:p>
            <a:pPr marL="12700">
              <a:spcBef>
                <a:spcPts val="100"/>
              </a:spcBef>
            </a:pPr>
            <a:r>
              <a:rPr lang="ru-RU" sz="3200" b="1" dirty="0" smtClean="0"/>
              <a:t>буксировки </a:t>
            </a:r>
            <a:r>
              <a:rPr lang="ru-RU" sz="3200" b="1" dirty="0"/>
              <a:t>транспортных средств</a:t>
            </a:r>
          </a:p>
        </p:txBody>
      </p:sp>
      <p:sp>
        <p:nvSpPr>
          <p:cNvPr id="8" name="Прямоугольник 7"/>
          <p:cNvSpPr/>
          <p:nvPr/>
        </p:nvSpPr>
        <p:spPr>
          <a:xfrm>
            <a:off x="190183" y="1383703"/>
            <a:ext cx="8722006" cy="369332"/>
          </a:xfrm>
          <a:prstGeom prst="rect">
            <a:avLst/>
          </a:prstGeom>
        </p:spPr>
        <p:txBody>
          <a:bodyPr wrap="square">
            <a:spAutoFit/>
          </a:bodyPr>
          <a:lstStyle/>
          <a:p>
            <a:r>
              <a:rPr lang="ru-RU" b="1" dirty="0"/>
              <a:t>Условия, при которых запрещена буксировка транспортных средств</a:t>
            </a:r>
          </a:p>
        </p:txBody>
      </p:sp>
      <p:sp>
        <p:nvSpPr>
          <p:cNvPr id="3" name="Прямоугольник 2"/>
          <p:cNvSpPr/>
          <p:nvPr/>
        </p:nvSpPr>
        <p:spPr>
          <a:xfrm>
            <a:off x="190183" y="1977076"/>
            <a:ext cx="8365992" cy="1477328"/>
          </a:xfrm>
          <a:prstGeom prst="rect">
            <a:avLst/>
          </a:prstGeom>
        </p:spPr>
        <p:txBody>
          <a:bodyPr wrap="square">
            <a:spAutoFit/>
          </a:bodyPr>
          <a:lstStyle/>
          <a:p>
            <a:r>
              <a:rPr lang="ru-RU" dirty="0" smtClean="0"/>
              <a:t>5. </a:t>
            </a:r>
            <a:r>
              <a:rPr lang="ru-RU" dirty="0"/>
              <a:t>Запрещается </a:t>
            </a:r>
            <a:r>
              <a:rPr lang="ru-RU" dirty="0"/>
              <a:t>буксировка на жесткой сцепке для транспортных средств с недействующей тормозной системой, не </a:t>
            </a:r>
            <a:r>
              <a:rPr lang="ru-RU" dirty="0"/>
              <a:t>позволяющей водителю остановить транспортное </a:t>
            </a:r>
            <a:r>
              <a:rPr lang="ru-RU" dirty="0"/>
              <a:t>средство, </a:t>
            </a:r>
            <a:r>
              <a:rPr lang="ru-RU" dirty="0"/>
              <a:t>если их фактическая масса более половины фактической массы буксирующего транспортного средства</a:t>
            </a:r>
            <a:r>
              <a:rPr lang="ru-RU" dirty="0"/>
              <a:t>.</a:t>
            </a:r>
          </a:p>
          <a:p>
            <a:endParaRPr lang="ru-RU" dirty="0"/>
          </a:p>
        </p:txBody>
      </p:sp>
      <p:sp>
        <p:nvSpPr>
          <p:cNvPr id="7" name="Прямоугольник 6"/>
          <p:cNvSpPr/>
          <p:nvPr/>
        </p:nvSpPr>
        <p:spPr>
          <a:xfrm>
            <a:off x="1115616" y="4114578"/>
            <a:ext cx="5616623"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i="1" dirty="0"/>
              <a:t>При этом одновременная буксировка нескольких прицепов правилами не </a:t>
            </a:r>
            <a:r>
              <a:rPr lang="ru-RU" i="1" dirty="0" smtClean="0"/>
              <a:t>запрещается</a:t>
            </a:r>
            <a:endParaRPr lang="ru-RU" i="1" dirty="0"/>
          </a:p>
        </p:txBody>
      </p:sp>
      <p:grpSp>
        <p:nvGrpSpPr>
          <p:cNvPr id="10" name="Группа 9"/>
          <p:cNvGrpSpPr/>
          <p:nvPr/>
        </p:nvGrpSpPr>
        <p:grpSpPr>
          <a:xfrm>
            <a:off x="7092279" y="5506606"/>
            <a:ext cx="1584176" cy="1268760"/>
            <a:chOff x="7092279" y="5506606"/>
            <a:chExt cx="1584176" cy="1268760"/>
          </a:xfrm>
        </p:grpSpPr>
        <p:sp>
          <p:nvSpPr>
            <p:cNvPr id="12" name="Овал 11"/>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943745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2411760" y="57558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AutoShape 2" descr="https://zakon-auto.ru/i/articles/tahografy/kak-polzovatsia-tahografom-4.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object 4"/>
          <p:cNvSpPr txBox="1">
            <a:spLocks/>
          </p:cNvSpPr>
          <p:nvPr/>
        </p:nvSpPr>
        <p:spPr>
          <a:xfrm>
            <a:off x="395536" y="239810"/>
            <a:ext cx="7416824" cy="1010533"/>
          </a:xfrm>
          <a:prstGeom prst="rect">
            <a:avLst/>
          </a:prstGeom>
        </p:spPr>
        <p:txBody>
          <a:bodyPr vert="horz" wrap="square" lIns="0" tIns="12700"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100"/>
              </a:spcBef>
            </a:pPr>
            <a:r>
              <a:rPr lang="ru-RU" sz="3200" b="1" dirty="0" smtClean="0"/>
              <a:t>Правила</a:t>
            </a:r>
          </a:p>
          <a:p>
            <a:pPr marL="12700">
              <a:spcBef>
                <a:spcPts val="100"/>
              </a:spcBef>
            </a:pPr>
            <a:r>
              <a:rPr lang="ru-RU" sz="3200" b="1" dirty="0" smtClean="0"/>
              <a:t>буксировки </a:t>
            </a:r>
            <a:r>
              <a:rPr lang="ru-RU" sz="3200" b="1" dirty="0"/>
              <a:t>транспортных средств</a:t>
            </a:r>
          </a:p>
        </p:txBody>
      </p:sp>
      <p:sp>
        <p:nvSpPr>
          <p:cNvPr id="8" name="Прямоугольник 7"/>
          <p:cNvSpPr/>
          <p:nvPr/>
        </p:nvSpPr>
        <p:spPr>
          <a:xfrm>
            <a:off x="155575" y="1732002"/>
            <a:ext cx="8722006" cy="1200329"/>
          </a:xfrm>
          <a:prstGeom prst="rect">
            <a:avLst/>
          </a:prstGeom>
        </p:spPr>
        <p:txBody>
          <a:bodyPr wrap="square">
            <a:spAutoFit/>
          </a:bodyPr>
          <a:lstStyle/>
          <a:p>
            <a:r>
              <a:rPr lang="ru-RU" b="1" dirty="0"/>
              <a:t>Штраф за неправильную буксировку</a:t>
            </a:r>
          </a:p>
          <a:p>
            <a:r>
              <a:rPr lang="ru-RU" dirty="0"/>
              <a:t>В настоящее время наказанием за нарушение правил буксировки является предупреждение или административный штраф в размере </a:t>
            </a:r>
            <a:r>
              <a:rPr lang="ru-RU" b="1" dirty="0"/>
              <a:t>500 рублей</a:t>
            </a:r>
            <a:r>
              <a:rPr lang="ru-RU" dirty="0"/>
              <a:t> (</a:t>
            </a:r>
            <a:r>
              <a:rPr lang="ru-RU" u="sng" dirty="0"/>
              <a:t>статья 12.21 КоАП</a:t>
            </a:r>
            <a:r>
              <a:rPr lang="ru-RU" dirty="0"/>
              <a:t>).</a:t>
            </a:r>
          </a:p>
        </p:txBody>
      </p:sp>
      <p:sp>
        <p:nvSpPr>
          <p:cNvPr id="9" name="Прямоугольник 8"/>
          <p:cNvSpPr/>
          <p:nvPr/>
        </p:nvSpPr>
        <p:spPr>
          <a:xfrm>
            <a:off x="155575" y="3001665"/>
            <a:ext cx="8608223" cy="3416320"/>
          </a:xfrm>
          <a:prstGeom prst="rect">
            <a:avLst/>
          </a:prstGeom>
        </p:spPr>
        <p:txBody>
          <a:bodyPr wrap="square">
            <a:spAutoFit/>
          </a:bodyPr>
          <a:lstStyle/>
          <a:p>
            <a:r>
              <a:rPr lang="ru-RU" b="1" dirty="0"/>
              <a:t>ДТП при буксировке</a:t>
            </a:r>
          </a:p>
          <a:p>
            <a:r>
              <a:rPr lang="ru-RU" dirty="0"/>
              <a:t>В случае ДТП, участниками которого являются буксирующее и буксируемое транспортные средства, виновником в большинстве случаев будет водитель буксируемого (находящегося сзади) автомобиля (пункт 10.1 ПДД</a:t>
            </a:r>
            <a:r>
              <a:rPr lang="ru-RU" dirty="0" smtClean="0"/>
              <a:t>).</a:t>
            </a:r>
          </a:p>
          <a:p>
            <a:endParaRPr lang="ru-RU" dirty="0"/>
          </a:p>
          <a:p>
            <a:r>
              <a:rPr lang="ru-RU" dirty="0"/>
              <a:t>Для предотвращения столкновения автомобилей следует придерживаться заранее оговоренной между водителями </a:t>
            </a:r>
            <a:r>
              <a:rPr lang="ru-RU" b="1" dirty="0"/>
              <a:t>схемы </a:t>
            </a:r>
            <a:r>
              <a:rPr lang="ru-RU" b="1" dirty="0" smtClean="0"/>
              <a:t>торможения</a:t>
            </a:r>
            <a:r>
              <a:rPr lang="ru-RU" dirty="0" smtClean="0"/>
              <a:t>.</a:t>
            </a:r>
          </a:p>
          <a:p>
            <a:endParaRPr lang="ru-RU" dirty="0"/>
          </a:p>
          <a:p>
            <a:r>
              <a:rPr lang="ru-RU" dirty="0"/>
              <a:t>При смене полосы движения первым должен перестроиться буксируемый (задний) автомобиль. Только после него перестраивается буксирующий. В </a:t>
            </a:r>
            <a:endParaRPr lang="ru-RU" dirty="0" smtClean="0"/>
          </a:p>
          <a:p>
            <a:r>
              <a:rPr lang="ru-RU" dirty="0" smtClean="0"/>
              <a:t>противном </a:t>
            </a:r>
            <a:r>
              <a:rPr lang="ru-RU" dirty="0"/>
              <a:t>случае буксируемому автомобилю может просто </a:t>
            </a:r>
            <a:r>
              <a:rPr lang="ru-RU" dirty="0" smtClean="0"/>
              <a:t>не</a:t>
            </a:r>
          </a:p>
          <a:p>
            <a:r>
              <a:rPr lang="ru-RU" dirty="0" smtClean="0"/>
              <a:t>хватить </a:t>
            </a:r>
            <a:r>
              <a:rPr lang="ru-RU" dirty="0"/>
              <a:t>места в соседней полосе.</a:t>
            </a:r>
          </a:p>
        </p:txBody>
      </p:sp>
      <p:grpSp>
        <p:nvGrpSpPr>
          <p:cNvPr id="7" name="Группа 6"/>
          <p:cNvGrpSpPr/>
          <p:nvPr/>
        </p:nvGrpSpPr>
        <p:grpSpPr>
          <a:xfrm>
            <a:off x="7092279" y="5506606"/>
            <a:ext cx="1584176" cy="1268760"/>
            <a:chOff x="7092279" y="5506606"/>
            <a:chExt cx="1584176" cy="1268760"/>
          </a:xfrm>
        </p:grpSpPr>
        <p:sp>
          <p:nvSpPr>
            <p:cNvPr id="10" name="Овал 9"/>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6798565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p:cNvSpPr txBox="1">
            <a:spLocks noGrp="1"/>
          </p:cNvSpPr>
          <p:nvPr>
            <p:ph type="title"/>
          </p:nvPr>
        </p:nvSpPr>
        <p:spPr>
          <a:xfrm>
            <a:off x="2418969" y="1721942"/>
            <a:ext cx="4250690" cy="514350"/>
          </a:xfrm>
          <a:prstGeom prst="rect">
            <a:avLst/>
          </a:prstGeom>
        </p:spPr>
        <p:txBody>
          <a:bodyPr vert="horz" wrap="square" lIns="0" tIns="13335" rIns="0" bIns="0" rtlCol="0">
            <a:spAutoFit/>
          </a:bodyPr>
          <a:lstStyle/>
          <a:p>
            <a:pPr marL="12700">
              <a:lnSpc>
                <a:spcPct val="100000"/>
              </a:lnSpc>
              <a:spcBef>
                <a:spcPts val="105"/>
              </a:spcBef>
            </a:pPr>
            <a:r>
              <a:rPr b="0" spc="-10" dirty="0">
                <a:latin typeface="Microsoft Sans Serif"/>
                <a:cs typeface="Microsoft Sans Serif"/>
              </a:rPr>
              <a:t>Спасибо</a:t>
            </a:r>
            <a:r>
              <a:rPr b="0" spc="-25" dirty="0">
                <a:latin typeface="Microsoft Sans Serif"/>
                <a:cs typeface="Microsoft Sans Serif"/>
              </a:rPr>
              <a:t> </a:t>
            </a:r>
            <a:r>
              <a:rPr b="0" spc="-70" dirty="0">
                <a:latin typeface="Microsoft Sans Serif"/>
                <a:cs typeface="Microsoft Sans Serif"/>
              </a:rPr>
              <a:t>за</a:t>
            </a:r>
            <a:r>
              <a:rPr b="0" spc="-10" dirty="0">
                <a:latin typeface="Microsoft Sans Serif"/>
                <a:cs typeface="Microsoft Sans Serif"/>
              </a:rPr>
              <a:t> </a:t>
            </a:r>
            <a:r>
              <a:rPr b="0" spc="-20" dirty="0">
                <a:latin typeface="Microsoft Sans Serif"/>
                <a:cs typeface="Microsoft Sans Serif"/>
              </a:rPr>
              <a:t>внимание!</a:t>
            </a:r>
          </a:p>
        </p:txBody>
      </p:sp>
      <p:sp>
        <p:nvSpPr>
          <p:cNvPr id="3" name="Объект 2"/>
          <p:cNvSpPr>
            <a:spLocks noGrp="1"/>
          </p:cNvSpPr>
          <p:nvPr>
            <p:ph sz="half" idx="1"/>
          </p:nvPr>
        </p:nvSpPr>
        <p:spPr/>
        <p:txBody>
          <a:bodyPr>
            <a:normAutofit/>
          </a:bodyPr>
          <a:lstStyle/>
          <a:p>
            <a:pPr marL="0" indent="0" algn="ctr">
              <a:buNone/>
            </a:pPr>
            <a:endParaRPr lang="ru-RU" sz="2600" b="1" dirty="0">
              <a:latin typeface="Geometria"/>
            </a:endParaRPr>
          </a:p>
          <a:p>
            <a:pPr marL="0" indent="0">
              <a:buNone/>
            </a:pPr>
            <a:endParaRPr lang="ru-RU" sz="2600" b="1" dirty="0"/>
          </a:p>
          <a:p>
            <a:pPr marL="0" indent="0">
              <a:buNone/>
            </a:pPr>
            <a:endParaRPr lang="ru-RU" dirty="0"/>
          </a:p>
        </p:txBody>
      </p:sp>
      <p:grpSp>
        <p:nvGrpSpPr>
          <p:cNvPr id="2"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8" name="object 4"/>
          <p:cNvPicPr/>
          <p:nvPr/>
        </p:nvPicPr>
        <p:blipFill>
          <a:blip r:embed="rId3" cstate="print"/>
          <a:stretch>
            <a:fillRect/>
          </a:stretch>
        </p:blipFill>
        <p:spPr>
          <a:xfrm>
            <a:off x="2500298" y="3143248"/>
            <a:ext cx="4343400" cy="2943225"/>
          </a:xfrm>
          <a:prstGeom prst="rect">
            <a:avLst/>
          </a:prstGeom>
        </p:spPr>
      </p:pic>
    </p:spTree>
    <p:extLst>
      <p:ext uri="{BB962C8B-B14F-4D97-AF65-F5344CB8AC3E}">
        <p14:creationId xmlns:p14="http://schemas.microsoft.com/office/powerpoint/2010/main" val="284052523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1608</TotalTime>
  <Words>373</Words>
  <Application>Microsoft Office PowerPoint</Application>
  <PresentationFormat>Экран (4:3)</PresentationFormat>
  <Paragraphs>87</Paragraphs>
  <Slides>12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3</vt:i4>
      </vt:variant>
      <vt:variant>
        <vt:lpstr>Заголовки слайдов</vt:lpstr>
      </vt:variant>
      <vt:variant>
        <vt:i4>12</vt:i4>
      </vt:variant>
    </vt:vector>
  </HeadingPairs>
  <TitlesOfParts>
    <vt:vector size="19" baseType="lpstr">
      <vt:lpstr>Arial</vt:lpstr>
      <vt:lpstr>Calibri</vt:lpstr>
      <vt:lpstr>Geometria</vt:lpstr>
      <vt:lpstr>Microsoft Sans Serif</vt:lpstr>
      <vt:lpstr>Тема Office</vt:lpstr>
      <vt:lpstr>1_Office Theme</vt:lpstr>
      <vt:lpstr>2_Office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АДМИНИСТРАТОРЫ</dc:creator>
  <cp:lastModifiedBy>Пользователь Windows</cp:lastModifiedBy>
  <cp:revision>77</cp:revision>
  <dcterms:created xsi:type="dcterms:W3CDTF">2018-07-27T07:15:36Z</dcterms:created>
  <dcterms:modified xsi:type="dcterms:W3CDTF">2026-03-25T12:19:13Z</dcterms:modified>
</cp:coreProperties>
</file>