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60" r:id="rId2"/>
    <p:sldMasterId id="2147483673" r:id="rId3"/>
  </p:sldMasterIdLst>
  <p:notesMasterIdLst>
    <p:notesMasterId r:id="rId79"/>
  </p:notesMasterIdLst>
  <p:sldIdLst>
    <p:sldId id="318" r:id="rId4"/>
    <p:sldId id="317" r:id="rId5"/>
    <p:sldId id="363" r:id="rId6"/>
    <p:sldId id="364" r:id="rId7"/>
    <p:sldId id="365" r:id="rId8"/>
    <p:sldId id="366" r:id="rId9"/>
    <p:sldId id="367" r:id="rId10"/>
    <p:sldId id="368" r:id="rId11"/>
    <p:sldId id="369" r:id="rId12"/>
    <p:sldId id="424" r:id="rId13"/>
    <p:sldId id="370" r:id="rId14"/>
    <p:sldId id="371" r:id="rId15"/>
    <p:sldId id="372" r:id="rId16"/>
    <p:sldId id="373" r:id="rId17"/>
    <p:sldId id="374" r:id="rId18"/>
    <p:sldId id="375" r:id="rId19"/>
    <p:sldId id="376" r:id="rId20"/>
    <p:sldId id="377" r:id="rId21"/>
    <p:sldId id="378" r:id="rId22"/>
    <p:sldId id="379" r:id="rId23"/>
    <p:sldId id="433" r:id="rId24"/>
    <p:sldId id="434" r:id="rId25"/>
    <p:sldId id="380" r:id="rId26"/>
    <p:sldId id="429" r:id="rId27"/>
    <p:sldId id="430" r:id="rId28"/>
    <p:sldId id="428" r:id="rId29"/>
    <p:sldId id="382" r:id="rId30"/>
    <p:sldId id="383" r:id="rId31"/>
    <p:sldId id="427" r:id="rId32"/>
    <p:sldId id="384" r:id="rId33"/>
    <p:sldId id="385" r:id="rId34"/>
    <p:sldId id="386" r:id="rId35"/>
    <p:sldId id="387" r:id="rId36"/>
    <p:sldId id="388" r:id="rId37"/>
    <p:sldId id="389" r:id="rId38"/>
    <p:sldId id="390" r:id="rId39"/>
    <p:sldId id="426" r:id="rId40"/>
    <p:sldId id="391" r:id="rId41"/>
    <p:sldId id="392" r:id="rId42"/>
    <p:sldId id="393" r:id="rId43"/>
    <p:sldId id="394" r:id="rId44"/>
    <p:sldId id="395" r:id="rId45"/>
    <p:sldId id="396" r:id="rId46"/>
    <p:sldId id="435" r:id="rId47"/>
    <p:sldId id="397" r:id="rId48"/>
    <p:sldId id="398" r:id="rId49"/>
    <p:sldId id="399" r:id="rId50"/>
    <p:sldId id="431" r:id="rId51"/>
    <p:sldId id="400" r:id="rId52"/>
    <p:sldId id="401" r:id="rId53"/>
    <p:sldId id="402" r:id="rId54"/>
    <p:sldId id="403" r:id="rId55"/>
    <p:sldId id="404" r:id="rId56"/>
    <p:sldId id="405" r:id="rId57"/>
    <p:sldId id="432" r:id="rId58"/>
    <p:sldId id="406" r:id="rId59"/>
    <p:sldId id="407" r:id="rId60"/>
    <p:sldId id="408" r:id="rId61"/>
    <p:sldId id="409" r:id="rId62"/>
    <p:sldId id="410" r:id="rId63"/>
    <p:sldId id="411" r:id="rId64"/>
    <p:sldId id="412" r:id="rId65"/>
    <p:sldId id="413" r:id="rId66"/>
    <p:sldId id="414" r:id="rId67"/>
    <p:sldId id="415" r:id="rId68"/>
    <p:sldId id="416" r:id="rId69"/>
    <p:sldId id="417" r:id="rId70"/>
    <p:sldId id="418" r:id="rId71"/>
    <p:sldId id="419" r:id="rId72"/>
    <p:sldId id="420" r:id="rId73"/>
    <p:sldId id="421" r:id="rId74"/>
    <p:sldId id="422" r:id="rId75"/>
    <p:sldId id="423" r:id="rId76"/>
    <p:sldId id="425" r:id="rId77"/>
    <p:sldId id="362" r:id="rId7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21" autoAdjust="0"/>
    <p:restoredTop sz="95758" autoAdjust="0"/>
  </p:normalViewPr>
  <p:slideViewPr>
    <p:cSldViewPr>
      <p:cViewPr varScale="1">
        <p:scale>
          <a:sx n="81" d="100"/>
          <a:sy n="81" d="100"/>
        </p:scale>
        <p:origin x="1435"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notesMaster" Target="notesMasters/notesMaster1.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D35B1E-3F5F-40ED-B1AA-8283963E7639}" type="datetimeFigureOut">
              <a:rPr lang="ru-RU" smtClean="0"/>
              <a:pPr/>
              <a:t>26.03.2026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3CB533-7889-4481-A3CE-36D29863B34A}" type="slidenum">
              <a:rPr lang="ru-RU" smtClean="0"/>
              <a:pPr/>
              <a:t>‹#›</a:t>
            </a:fld>
            <a:endParaRPr lang="ru-RU"/>
          </a:p>
        </p:txBody>
      </p:sp>
    </p:spTree>
    <p:extLst>
      <p:ext uri="{BB962C8B-B14F-4D97-AF65-F5344CB8AC3E}">
        <p14:creationId xmlns:p14="http://schemas.microsoft.com/office/powerpoint/2010/main" val="4021108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43CB533-7889-4481-A3CE-36D29863B34A}" type="slidenum">
              <a:rPr lang="ru-RU" smtClean="0"/>
              <a:pPr/>
              <a:t>66</a:t>
            </a:fld>
            <a:endParaRPr lang="ru-RU"/>
          </a:p>
        </p:txBody>
      </p:sp>
    </p:spTree>
    <p:extLst>
      <p:ext uri="{BB962C8B-B14F-4D97-AF65-F5344CB8AC3E}">
        <p14:creationId xmlns:p14="http://schemas.microsoft.com/office/powerpoint/2010/main" val="3547142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43CB533-7889-4481-A3CE-36D29863B34A}" type="slidenum">
              <a:rPr lang="ru-RU" smtClean="0"/>
              <a:pPr/>
              <a:t>67</a:t>
            </a:fld>
            <a:endParaRPr lang="ru-RU"/>
          </a:p>
        </p:txBody>
      </p:sp>
    </p:spTree>
    <p:extLst>
      <p:ext uri="{BB962C8B-B14F-4D97-AF65-F5344CB8AC3E}">
        <p14:creationId xmlns:p14="http://schemas.microsoft.com/office/powerpoint/2010/main" val="1258328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43CB533-7889-4481-A3CE-36D29863B34A}" type="slidenum">
              <a:rPr lang="ru-RU" smtClean="0"/>
              <a:pPr/>
              <a:t>68</a:t>
            </a:fld>
            <a:endParaRPr lang="ru-RU"/>
          </a:p>
        </p:txBody>
      </p:sp>
    </p:spTree>
    <p:extLst>
      <p:ext uri="{BB962C8B-B14F-4D97-AF65-F5344CB8AC3E}">
        <p14:creationId xmlns:p14="http://schemas.microsoft.com/office/powerpoint/2010/main" val="3118897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43CB533-7889-4481-A3CE-36D29863B34A}" type="slidenum">
              <a:rPr lang="ru-RU" smtClean="0"/>
              <a:pPr/>
              <a:t>69</a:t>
            </a:fld>
            <a:endParaRPr lang="ru-RU"/>
          </a:p>
        </p:txBody>
      </p:sp>
    </p:spTree>
    <p:extLst>
      <p:ext uri="{BB962C8B-B14F-4D97-AF65-F5344CB8AC3E}">
        <p14:creationId xmlns:p14="http://schemas.microsoft.com/office/powerpoint/2010/main" val="7360445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43CB533-7889-4481-A3CE-36D29863B34A}" type="slidenum">
              <a:rPr lang="ru-RU" smtClean="0"/>
              <a:pPr/>
              <a:t>70</a:t>
            </a:fld>
            <a:endParaRPr lang="ru-RU"/>
          </a:p>
        </p:txBody>
      </p:sp>
    </p:spTree>
    <p:extLst>
      <p:ext uri="{BB962C8B-B14F-4D97-AF65-F5344CB8AC3E}">
        <p14:creationId xmlns:p14="http://schemas.microsoft.com/office/powerpoint/2010/main" val="14698251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43CB533-7889-4481-A3CE-36D29863B34A}" type="slidenum">
              <a:rPr lang="ru-RU" smtClean="0"/>
              <a:pPr/>
              <a:t>71</a:t>
            </a:fld>
            <a:endParaRPr lang="ru-RU"/>
          </a:p>
        </p:txBody>
      </p:sp>
    </p:spTree>
    <p:extLst>
      <p:ext uri="{BB962C8B-B14F-4D97-AF65-F5344CB8AC3E}">
        <p14:creationId xmlns:p14="http://schemas.microsoft.com/office/powerpoint/2010/main" val="15107588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43CB533-7889-4481-A3CE-36D29863B34A}" type="slidenum">
              <a:rPr lang="ru-RU" smtClean="0"/>
              <a:pPr/>
              <a:t>72</a:t>
            </a:fld>
            <a:endParaRPr lang="ru-RU"/>
          </a:p>
        </p:txBody>
      </p:sp>
    </p:spTree>
    <p:extLst>
      <p:ext uri="{BB962C8B-B14F-4D97-AF65-F5344CB8AC3E}">
        <p14:creationId xmlns:p14="http://schemas.microsoft.com/office/powerpoint/2010/main" val="1951769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43CB533-7889-4481-A3CE-36D29863B34A}" type="slidenum">
              <a:rPr lang="ru-RU" smtClean="0"/>
              <a:pPr/>
              <a:t>73</a:t>
            </a:fld>
            <a:endParaRPr lang="ru-RU"/>
          </a:p>
        </p:txBody>
      </p:sp>
    </p:spTree>
    <p:extLst>
      <p:ext uri="{BB962C8B-B14F-4D97-AF65-F5344CB8AC3E}">
        <p14:creationId xmlns:p14="http://schemas.microsoft.com/office/powerpoint/2010/main" val="11939426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43CB533-7889-4481-A3CE-36D29863B34A}" type="slidenum">
              <a:rPr lang="ru-RU" smtClean="0"/>
              <a:pPr/>
              <a:t>74</a:t>
            </a:fld>
            <a:endParaRPr lang="ru-RU"/>
          </a:p>
        </p:txBody>
      </p:sp>
    </p:spTree>
    <p:extLst>
      <p:ext uri="{BB962C8B-B14F-4D97-AF65-F5344CB8AC3E}">
        <p14:creationId xmlns:p14="http://schemas.microsoft.com/office/powerpoint/2010/main" val="528477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470512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0765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435656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7810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48801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541879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41918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008313" cy="95842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476672"/>
            <a:ext cx="5111750" cy="564949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520284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79675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74758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76672"/>
            <a:ext cx="2057400" cy="564949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476672"/>
            <a:ext cx="6019800" cy="56494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28509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85800" y="609600"/>
            <a:ext cx="7772400" cy="54864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Дата 2"/>
          <p:cNvSpPr>
            <a:spLocks noGrp="1"/>
          </p:cNvSpPr>
          <p:nvPr>
            <p:ph type="dt" sz="half" idx="10"/>
          </p:nvPr>
        </p:nvSpPr>
        <p:spPr>
          <a:xfrm>
            <a:off x="685800" y="6248400"/>
            <a:ext cx="19050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224BC4-AF62-43A5-AD50-E4C0A1FF7F79}" type="datetime1">
              <a:rPr kumimoji="0" lang="ru-RU" sz="18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26.03.2026</a:t>
            </a:fld>
            <a:endParaRPr kumimoji="0" lang="ru-RU"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4" name="Нижний колонтитул 3"/>
          <p:cNvSpPr>
            <a:spLocks noGrp="1"/>
          </p:cNvSpPr>
          <p:nvPr>
            <p:ph type="ftr" sz="quarter" idx="11"/>
          </p:nvPr>
        </p:nvSpPr>
        <p:spPr>
          <a:xfrm>
            <a:off x="3124200" y="6248400"/>
            <a:ext cx="28956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000000"/>
                </a:solidFill>
                <a:effectLst/>
                <a:uLnTx/>
                <a:uFillTx/>
                <a:latin typeface="Arial" charset="0"/>
                <a:ea typeface="+mn-ea"/>
                <a:cs typeface="Arial" charset="0"/>
              </a:rPr>
              <a:t>УНЦ "BILIMINTERTRANS"</a:t>
            </a:r>
          </a:p>
        </p:txBody>
      </p:sp>
      <p:sp>
        <p:nvSpPr>
          <p:cNvPr id="5" name="Номер слайда 4"/>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D28DEEA-3D8A-46DF-BBF4-282B8A37751F}" type="slidenum">
              <a:rPr kumimoji="0" lang="ru-RU" altLang="ru-RU" sz="1800" b="0" i="0" u="none" strike="noStrike" kern="1200" cap="none" spc="0" normalizeH="0" baseline="0" noProof="0">
                <a:ln>
                  <a:noFill/>
                </a:ln>
                <a:solidFill>
                  <a:srgbClr val="000000"/>
                </a:solidFill>
                <a:effectLst/>
                <a:uLnTx/>
                <a:uFillTx/>
                <a:latin typeface="Calibri"/>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altLang="ru-RU" sz="1800" b="0" i="0" u="none" strike="noStrike" kern="1200" cap="none" spc="0" normalizeH="0" baseline="0" noProof="0">
              <a:ln>
                <a:noFill/>
              </a:ln>
              <a:solidFill>
                <a:srgbClr val="000000"/>
              </a:solidFill>
              <a:effectLst/>
              <a:uLnTx/>
              <a:uFillTx/>
              <a:latin typeface="Calibri"/>
              <a:ea typeface="+mn-ea"/>
              <a:cs typeface="Arial"/>
            </a:endParaRPr>
          </a:p>
        </p:txBody>
      </p:sp>
    </p:spTree>
    <p:extLst>
      <p:ext uri="{BB962C8B-B14F-4D97-AF65-F5344CB8AC3E}">
        <p14:creationId xmlns:p14="http://schemas.microsoft.com/office/powerpoint/2010/main" val="25761793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2642621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28850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5540583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2687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70571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167491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44839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008313" cy="95842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476672"/>
            <a:ext cx="5111750" cy="564949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44756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205472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64183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76672"/>
            <a:ext cx="2057400" cy="564949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476672"/>
            <a:ext cx="6019800" cy="56494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54011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85800" y="609600"/>
            <a:ext cx="7772400" cy="54864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Дата 2"/>
          <p:cNvSpPr>
            <a:spLocks noGrp="1"/>
          </p:cNvSpPr>
          <p:nvPr>
            <p:ph type="dt" sz="half" idx="10"/>
          </p:nvPr>
        </p:nvSpPr>
        <p:spPr>
          <a:xfrm>
            <a:off x="685800" y="6248400"/>
            <a:ext cx="19050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224BC4-AF62-43A5-AD50-E4C0A1FF7F79}" type="datetime1">
              <a:rPr kumimoji="0" lang="ru-RU" sz="18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26.03.2026</a:t>
            </a:fld>
            <a:endParaRPr kumimoji="0" lang="ru-RU"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4" name="Нижний колонтитул 3"/>
          <p:cNvSpPr>
            <a:spLocks noGrp="1"/>
          </p:cNvSpPr>
          <p:nvPr>
            <p:ph type="ftr" sz="quarter" idx="11"/>
          </p:nvPr>
        </p:nvSpPr>
        <p:spPr>
          <a:xfrm>
            <a:off x="3124200" y="6248400"/>
            <a:ext cx="28956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000000"/>
                </a:solidFill>
                <a:effectLst/>
                <a:uLnTx/>
                <a:uFillTx/>
                <a:latin typeface="Arial" charset="0"/>
                <a:ea typeface="+mn-ea"/>
                <a:cs typeface="Arial" charset="0"/>
              </a:rPr>
              <a:t>УНЦ "BILIMINTERTRANS"</a:t>
            </a:r>
          </a:p>
        </p:txBody>
      </p:sp>
      <p:sp>
        <p:nvSpPr>
          <p:cNvPr id="5" name="Номер слайда 4"/>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D28DEEA-3D8A-46DF-BBF4-282B8A37751F}" type="slidenum">
              <a:rPr kumimoji="0" lang="ru-RU" altLang="ru-RU" sz="1800" b="0" i="0" u="none" strike="noStrike" kern="1200" cap="none" spc="0" normalizeH="0" baseline="0" noProof="0">
                <a:ln>
                  <a:noFill/>
                </a:ln>
                <a:solidFill>
                  <a:srgbClr val="000000"/>
                </a:solidFill>
                <a:effectLst/>
                <a:uLnTx/>
                <a:uFillTx/>
                <a:latin typeface="Calibri"/>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altLang="ru-RU" sz="1800" b="0" i="0" u="none" strike="noStrike" kern="1200" cap="none" spc="0" normalizeH="0" baseline="0" noProof="0">
              <a:ln>
                <a:noFill/>
              </a:ln>
              <a:solidFill>
                <a:srgbClr val="000000"/>
              </a:solidFill>
              <a:effectLst/>
              <a:uLnTx/>
              <a:uFillTx/>
              <a:latin typeface="Calibri"/>
              <a:ea typeface="+mn-ea"/>
              <a:cs typeface="Arial"/>
            </a:endParaRPr>
          </a:p>
        </p:txBody>
      </p:sp>
    </p:spTree>
    <p:extLst>
      <p:ext uri="{BB962C8B-B14F-4D97-AF65-F5344CB8AC3E}">
        <p14:creationId xmlns:p14="http://schemas.microsoft.com/office/powerpoint/2010/main" val="3417956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18" Type="http://schemas.openxmlformats.org/officeDocument/2006/relationships/image" Target="../media/image5.png"/><Relationship Id="rId3" Type="http://schemas.openxmlformats.org/officeDocument/2006/relationships/slideLayout" Target="../slideLayouts/slideLayout14.xml"/><Relationship Id="rId21" Type="http://schemas.openxmlformats.org/officeDocument/2006/relationships/image" Target="../media/image8.jpe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4.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19" Type="http://schemas.openxmlformats.org/officeDocument/2006/relationships/image" Target="../media/image6.jpe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18" Type="http://schemas.openxmlformats.org/officeDocument/2006/relationships/image" Target="../media/image6.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image" Target="../media/image5.png"/><Relationship Id="rId2" Type="http://schemas.openxmlformats.org/officeDocument/2006/relationships/slideLayout" Target="../slideLayouts/slideLayout25.xml"/><Relationship Id="rId16" Type="http://schemas.openxmlformats.org/officeDocument/2006/relationships/image" Target="../media/image4.png"/><Relationship Id="rId20" Type="http://schemas.openxmlformats.org/officeDocument/2006/relationships/image" Target="../media/image8.jpe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3.png"/><Relationship Id="rId10" Type="http://schemas.openxmlformats.org/officeDocument/2006/relationships/slideLayout" Target="../slideLayouts/slideLayout33.xml"/><Relationship Id="rId19" Type="http://schemas.openxmlformats.org/officeDocument/2006/relationships/image" Target="../media/image7.png"/><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26.03.2026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8" name="Date Placeholder 3"/>
          <p:cNvSpPr txBox="1">
            <a:spLocks/>
          </p:cNvSpPr>
          <p:nvPr/>
        </p:nvSpPr>
        <p:spPr>
          <a:xfrm>
            <a:off x="5654675" y="6543675"/>
            <a:ext cx="3489325" cy="314325"/>
          </a:xfrm>
          <a:prstGeom prst="rect">
            <a:avLst/>
          </a:prstGeom>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itchFamily="34" charset="0"/>
                <a:ea typeface="+mn-ea"/>
                <a:cs typeface="Arial" charset="0"/>
              </a:rPr>
              <a:t> </a:t>
            </a:r>
            <a:r>
              <a:rPr kumimoji="0" lang="en-US" sz="1200" b="0" i="0" u="none" strike="noStrike" kern="1200" cap="none" spc="0" normalizeH="0" baseline="0" noProof="0" dirty="0">
                <a:ln>
                  <a:noFill/>
                </a:ln>
                <a:solidFill>
                  <a:srgbClr val="FF0000"/>
                </a:solidFill>
                <a:effectLst>
                  <a:outerShdw blurRad="38100" dist="38100" dir="2700000" algn="tl">
                    <a:srgbClr val="C0C0C0"/>
                  </a:outerShdw>
                </a:effectLst>
                <a:uLnTx/>
                <a:uFillTx/>
                <a:latin typeface="Calibri" pitchFamily="34" charset="0"/>
                <a:ea typeface="+mn-ea"/>
                <a:cs typeface="Arial" charset="0"/>
              </a:rPr>
              <a:t>© International Road Transport Union (IRU) 2013</a:t>
            </a:r>
          </a:p>
        </p:txBody>
      </p:sp>
      <p:sp>
        <p:nvSpPr>
          <p:cNvPr id="1027" name="TextBox 8"/>
          <p:cNvSpPr txBox="1">
            <a:spLocks noChangeArrowheads="1"/>
          </p:cNvSpPr>
          <p:nvPr/>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0070C0"/>
                </a:solidFill>
                <a:effectLst/>
                <a:uLnTx/>
                <a:uFillTx/>
                <a:latin typeface="Calibri" panose="020F0502020204030204" pitchFamily="34" charset="0"/>
                <a:ea typeface="+mn-ea"/>
                <a:cs typeface="Arial" panose="020B0604020202020204" pitchFamily="34" charset="0"/>
              </a:rPr>
              <a:t>IRU </a:t>
            </a:r>
            <a:r>
              <a:rPr kumimoji="0" lang="en-GB" altLang="ru-RU" sz="1200" b="1" i="0" u="none" strike="noStrike" kern="1200" cap="none" spc="0" normalizeH="0" baseline="0" noProof="0">
                <a:ln>
                  <a:noFill/>
                </a:ln>
                <a:solidFill>
                  <a:srgbClr val="009900"/>
                </a:solidFill>
                <a:effectLst/>
                <a:uLnTx/>
                <a:uFillTx/>
                <a:latin typeface="Calibri" panose="020F0502020204030204" pitchFamily="34" charset="0"/>
                <a:ea typeface="+mn-ea"/>
                <a:cs typeface="Arial" panose="020B0604020202020204" pitchFamily="34" charset="0"/>
              </a:rPr>
              <a:t>Academy  </a:t>
            </a: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CPC Manager International Programme</a:t>
            </a:r>
          </a:p>
        </p:txBody>
      </p:sp>
      <p:pic>
        <p:nvPicPr>
          <p:cNvPr id="1028" name="Picture 22" descr="academy_web"/>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p:nvCxnSpPr>
        <p:spPr>
          <a:xfrm rot="10800000" flipV="1">
            <a:off x="1357313" y="428625"/>
            <a:ext cx="7286625"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428625" y="6500813"/>
            <a:ext cx="8358188" cy="1587"/>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0" y="6581775"/>
            <a:ext cx="9144000" cy="260350"/>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8459D7F-463A-43AA-8782-B56606FC656A}" type="slidenum">
              <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endParaRPr>
          </a:p>
        </p:txBody>
      </p:sp>
      <p:sp>
        <p:nvSpPr>
          <p:cNvPr id="1032" name="TextBox 13"/>
          <p:cNvSpPr txBox="1">
            <a:spLocks noChangeArrowheads="1"/>
          </p:cNvSpPr>
          <p:nvPr userDrawn="1"/>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IRU Academy</a:t>
            </a:r>
          </a:p>
        </p:txBody>
      </p:sp>
      <p:pic>
        <p:nvPicPr>
          <p:cNvPr id="1033" name="Picture 22" descr="academy_web"/>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Connector 15"/>
          <p:cNvCxnSpPr/>
          <p:nvPr userDrawn="1"/>
        </p:nvCxnSpPr>
        <p:spPr>
          <a:xfrm rot="10800000" flipV="1">
            <a:off x="1357313" y="428625"/>
            <a:ext cx="7286625" cy="0"/>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rot="10800000">
            <a:off x="428625" y="6500813"/>
            <a:ext cx="8358188" cy="1587"/>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sp>
        <p:nvSpPr>
          <p:cNvPr id="1036" name="Title Placeholder 1"/>
          <p:cNvSpPr>
            <a:spLocks noGrp="1"/>
          </p:cNvSpPr>
          <p:nvPr>
            <p:ph type="title"/>
          </p:nvPr>
        </p:nvSpPr>
        <p:spPr bwMode="auto">
          <a:xfrm>
            <a:off x="468313" y="4762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u-RU"/>
              <a:t>Click to edit Master title style</a:t>
            </a:r>
            <a:endParaRPr lang="en-GB" altLang="ru-RU"/>
          </a:p>
        </p:txBody>
      </p:sp>
      <p:sp>
        <p:nvSpPr>
          <p:cNvPr id="103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u-RU"/>
              <a:t>Click to edit Master text styles</a:t>
            </a:r>
          </a:p>
          <a:p>
            <a:pPr lvl="1"/>
            <a:r>
              <a:rPr lang="en-US" altLang="ru-RU"/>
              <a:t>Second level</a:t>
            </a:r>
          </a:p>
          <a:p>
            <a:pPr lvl="2"/>
            <a:r>
              <a:rPr lang="en-US" altLang="ru-RU"/>
              <a:t>Third level</a:t>
            </a:r>
          </a:p>
          <a:p>
            <a:pPr lvl="3"/>
            <a:r>
              <a:rPr lang="en-US" altLang="ru-RU"/>
              <a:t>Fourth level</a:t>
            </a:r>
          </a:p>
          <a:p>
            <a:pPr lvl="4"/>
            <a:r>
              <a:rPr lang="en-US" altLang="ru-RU"/>
              <a:t>Fifth level</a:t>
            </a:r>
            <a:endParaRPr lang="en-GB" altLang="ru-RU"/>
          </a:p>
        </p:txBody>
      </p:sp>
      <p:grpSp>
        <p:nvGrpSpPr>
          <p:cNvPr id="1038" name="Group 23"/>
          <p:cNvGrpSpPr>
            <a:grpSpLocks/>
          </p:cNvGrpSpPr>
          <p:nvPr userDrawn="1"/>
        </p:nvGrpSpPr>
        <p:grpSpPr bwMode="auto">
          <a:xfrm>
            <a:off x="5330825" y="92075"/>
            <a:ext cx="3281363" cy="307975"/>
            <a:chOff x="4977759" y="92024"/>
            <a:chExt cx="3283027" cy="307868"/>
          </a:xfrm>
        </p:grpSpPr>
        <p:pic>
          <p:nvPicPr>
            <p:cNvPr id="1040" name="Picture 2" descr="W:\IRU Academy\IRU Academy visuals library\LOGOS\ATI LOGOS\ASMAP - Russia\asmap_weblogo.gif"/>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4977759" y="136558"/>
              <a:ext cx="674361" cy="20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3" descr="W:\IRU Academy\IRU Academy visuals library\LOGOS\ATI LOGOS\BAMAP-VEDY - Belarus\Bamap_weblogo.gif"/>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5688174" y="92024"/>
              <a:ext cx="741797" cy="257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4" descr="W:\IRU Academy\IRU Academy visuals library\LOGOS\ATI LOGOS\BILIMINTERTRANS - Uzbekistan\Bilimintertrans_weblogo.gif"/>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6489354" y="106745"/>
              <a:ext cx="472052" cy="29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5" descr="W:\IRU Academy\IRU Academy visuals library\LOGOS\ATI LOGOS\CIPTI - Moldova\cipti.JPG"/>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7026145" y="112991"/>
              <a:ext cx="544291" cy="25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6" descr="W:\IRU Academy\IRU Academy visuals library\LOGOS\ATI LOGOS\KAZATO - Kazakhstan\kazato_weblogo.gif"/>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7642276" y="114267"/>
              <a:ext cx="618510" cy="24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39" name="Picture 20" descr="TCC AIRCU UA logo 2013.jpg"/>
          <p:cNvPicPr>
            <a:picLocks noChangeAspect="1"/>
          </p:cNvPicPr>
          <p:nvPr userDrawn="1"/>
        </p:nvPicPr>
        <p:blipFill>
          <a:blip r:embed="rId21" cstate="print">
            <a:extLst>
              <a:ext uri="{28A0092B-C50C-407E-A947-70E740481C1C}">
                <a14:useLocalDpi xmlns:a14="http://schemas.microsoft.com/office/drawing/2010/main" val="0"/>
              </a:ext>
            </a:extLst>
          </a:blip>
          <a:srcRect/>
          <a:stretch>
            <a:fillRect/>
          </a:stretch>
        </p:blipFill>
        <p:spPr bwMode="auto">
          <a:xfrm>
            <a:off x="8604250" y="44450"/>
            <a:ext cx="4841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88487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cs typeface="Arial" charset="0"/>
        </a:defRPr>
      </a:lvl2pPr>
      <a:lvl3pPr algn="ctr" rtl="0" eaLnBrk="0" fontAlgn="base" hangingPunct="0">
        <a:spcBef>
          <a:spcPct val="0"/>
        </a:spcBef>
        <a:spcAft>
          <a:spcPct val="0"/>
        </a:spcAft>
        <a:defRPr sz="4400">
          <a:solidFill>
            <a:schemeClr val="tx1"/>
          </a:solidFill>
          <a:latin typeface="Calibri" pitchFamily="34" charset="0"/>
          <a:cs typeface="Arial" charset="0"/>
        </a:defRPr>
      </a:lvl3pPr>
      <a:lvl4pPr algn="ctr" rtl="0" eaLnBrk="0" fontAlgn="base" hangingPunct="0">
        <a:spcBef>
          <a:spcPct val="0"/>
        </a:spcBef>
        <a:spcAft>
          <a:spcPct val="0"/>
        </a:spcAft>
        <a:defRPr sz="4400">
          <a:solidFill>
            <a:schemeClr val="tx1"/>
          </a:solidFill>
          <a:latin typeface="Calibri" pitchFamily="34" charset="0"/>
          <a:cs typeface="Arial" charset="0"/>
        </a:defRPr>
      </a:lvl4pPr>
      <a:lvl5pPr algn="ctr" rtl="0" eaLnBrk="0" fontAlgn="base" hangingPunct="0">
        <a:spcBef>
          <a:spcPct val="0"/>
        </a:spcBef>
        <a:spcAft>
          <a:spcPct val="0"/>
        </a:spcAft>
        <a:defRPr sz="4400">
          <a:solidFill>
            <a:schemeClr val="tx1"/>
          </a:solidFill>
          <a:latin typeface="Calibri" pitchFamily="34" charset="0"/>
          <a:cs typeface="Arial" charset="0"/>
        </a:defRPr>
      </a:lvl5pPr>
      <a:lvl6pPr marL="457200" algn="ctr" rtl="0" fontAlgn="base">
        <a:spcBef>
          <a:spcPct val="0"/>
        </a:spcBef>
        <a:spcAft>
          <a:spcPct val="0"/>
        </a:spcAft>
        <a:defRPr sz="4400">
          <a:solidFill>
            <a:schemeClr val="tx1"/>
          </a:solidFill>
          <a:latin typeface="Calibri" pitchFamily="34" charset="0"/>
          <a:cs typeface="Arial" charset="0"/>
        </a:defRPr>
      </a:lvl6pPr>
      <a:lvl7pPr marL="914400" algn="ctr" rtl="0" fontAlgn="base">
        <a:spcBef>
          <a:spcPct val="0"/>
        </a:spcBef>
        <a:spcAft>
          <a:spcPct val="0"/>
        </a:spcAft>
        <a:defRPr sz="4400">
          <a:solidFill>
            <a:schemeClr val="tx1"/>
          </a:solidFill>
          <a:latin typeface="Calibri" pitchFamily="34" charset="0"/>
          <a:cs typeface="Arial" charset="0"/>
        </a:defRPr>
      </a:lvl7pPr>
      <a:lvl8pPr marL="1371600" algn="ctr" rtl="0" fontAlgn="base">
        <a:spcBef>
          <a:spcPct val="0"/>
        </a:spcBef>
        <a:spcAft>
          <a:spcPct val="0"/>
        </a:spcAft>
        <a:defRPr sz="4400">
          <a:solidFill>
            <a:schemeClr val="tx1"/>
          </a:solidFill>
          <a:latin typeface="Calibri" pitchFamily="34" charset="0"/>
          <a:cs typeface="Arial" charset="0"/>
        </a:defRPr>
      </a:lvl8pPr>
      <a:lvl9pPr marL="1828800" algn="ctr" rtl="0" fontAlgn="base">
        <a:spcBef>
          <a:spcPct val="0"/>
        </a:spcBef>
        <a:spcAft>
          <a:spcPct val="0"/>
        </a:spcAft>
        <a:defRPr sz="4400">
          <a:solidFill>
            <a:schemeClr val="tx1"/>
          </a:solidFill>
          <a:latin typeface="Calibri" pitchFamily="34"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cs typeface="+mn-cs"/>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cs typeface="+mn-cs"/>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5pPr>
      <a:lvl6pPr marL="2514600" indent="-228600" algn="l" rtl="0" fontAlgn="base">
        <a:spcBef>
          <a:spcPct val="20000"/>
        </a:spcBef>
        <a:spcAft>
          <a:spcPct val="0"/>
        </a:spcAft>
        <a:buFont typeface="Arial" charset="0"/>
        <a:buChar char="»"/>
        <a:defRPr sz="2000">
          <a:solidFill>
            <a:schemeClr val="tx1"/>
          </a:solidFill>
          <a:latin typeface="+mn-lt"/>
          <a:cs typeface="+mn-cs"/>
        </a:defRPr>
      </a:lvl6pPr>
      <a:lvl7pPr marL="2971800" indent="-228600" algn="l" rtl="0" fontAlgn="base">
        <a:spcBef>
          <a:spcPct val="20000"/>
        </a:spcBef>
        <a:spcAft>
          <a:spcPct val="0"/>
        </a:spcAft>
        <a:buFont typeface="Arial" charset="0"/>
        <a:buChar char="»"/>
        <a:defRPr sz="2000">
          <a:solidFill>
            <a:schemeClr val="tx1"/>
          </a:solidFill>
          <a:latin typeface="+mn-lt"/>
          <a:cs typeface="+mn-cs"/>
        </a:defRPr>
      </a:lvl7pPr>
      <a:lvl8pPr marL="3429000" indent="-228600" algn="l" rtl="0" fontAlgn="base">
        <a:spcBef>
          <a:spcPct val="20000"/>
        </a:spcBef>
        <a:spcAft>
          <a:spcPct val="0"/>
        </a:spcAft>
        <a:buFont typeface="Arial" charset="0"/>
        <a:buChar char="»"/>
        <a:defRPr sz="2000">
          <a:solidFill>
            <a:schemeClr val="tx1"/>
          </a:solidFill>
          <a:latin typeface="+mn-lt"/>
          <a:cs typeface="+mn-cs"/>
        </a:defRPr>
      </a:lvl8pPr>
      <a:lvl9pPr marL="3886200" indent="-228600" algn="l" rtl="0" fontAlgn="base">
        <a:spcBef>
          <a:spcPct val="20000"/>
        </a:spcBef>
        <a:spcAft>
          <a:spcPct val="0"/>
        </a:spcAft>
        <a:buFont typeface="Arial" charset="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Date Placeholder 3"/>
          <p:cNvSpPr txBox="1">
            <a:spLocks/>
          </p:cNvSpPr>
          <p:nvPr/>
        </p:nvSpPr>
        <p:spPr>
          <a:xfrm>
            <a:off x="5654675" y="6543675"/>
            <a:ext cx="3489325" cy="314325"/>
          </a:xfrm>
          <a:prstGeom prst="rect">
            <a:avLst/>
          </a:prstGeom>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itchFamily="34" charset="0"/>
                <a:ea typeface="+mn-ea"/>
                <a:cs typeface="Arial" charset="0"/>
              </a:rPr>
              <a:t> </a:t>
            </a:r>
            <a:r>
              <a:rPr kumimoji="0" lang="en-US" sz="1200" b="0" i="0" u="none" strike="noStrike" kern="1200" cap="none" spc="0" normalizeH="0" baseline="0" noProof="0" dirty="0">
                <a:ln>
                  <a:noFill/>
                </a:ln>
                <a:solidFill>
                  <a:srgbClr val="FF0000"/>
                </a:solidFill>
                <a:effectLst>
                  <a:outerShdw blurRad="38100" dist="38100" dir="2700000" algn="tl">
                    <a:srgbClr val="C0C0C0"/>
                  </a:outerShdw>
                </a:effectLst>
                <a:uLnTx/>
                <a:uFillTx/>
                <a:latin typeface="Calibri" pitchFamily="34" charset="0"/>
                <a:ea typeface="+mn-ea"/>
                <a:cs typeface="Arial" charset="0"/>
              </a:rPr>
              <a:t>© International Road Transport Union (IRU) 2013</a:t>
            </a:r>
          </a:p>
        </p:txBody>
      </p:sp>
      <p:sp>
        <p:nvSpPr>
          <p:cNvPr id="1027" name="TextBox 8"/>
          <p:cNvSpPr txBox="1">
            <a:spLocks noChangeArrowheads="1"/>
          </p:cNvSpPr>
          <p:nvPr/>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0070C0"/>
                </a:solidFill>
                <a:effectLst/>
                <a:uLnTx/>
                <a:uFillTx/>
                <a:latin typeface="Calibri" panose="020F0502020204030204" pitchFamily="34" charset="0"/>
                <a:ea typeface="+mn-ea"/>
                <a:cs typeface="Arial" panose="020B0604020202020204" pitchFamily="34" charset="0"/>
              </a:rPr>
              <a:t>IRU </a:t>
            </a:r>
            <a:r>
              <a:rPr kumimoji="0" lang="en-GB" altLang="ru-RU" sz="1200" b="1" i="0" u="none" strike="noStrike" kern="1200" cap="none" spc="0" normalizeH="0" baseline="0" noProof="0">
                <a:ln>
                  <a:noFill/>
                </a:ln>
                <a:solidFill>
                  <a:srgbClr val="009900"/>
                </a:solidFill>
                <a:effectLst/>
                <a:uLnTx/>
                <a:uFillTx/>
                <a:latin typeface="Calibri" panose="020F0502020204030204" pitchFamily="34" charset="0"/>
                <a:ea typeface="+mn-ea"/>
                <a:cs typeface="Arial" panose="020B0604020202020204" pitchFamily="34" charset="0"/>
              </a:rPr>
              <a:t>Academy  </a:t>
            </a: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CPC Manager International Programme</a:t>
            </a:r>
          </a:p>
        </p:txBody>
      </p:sp>
      <p:pic>
        <p:nvPicPr>
          <p:cNvPr id="1028" name="Picture 22" descr="academy_web"/>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p:nvCxnSpPr>
        <p:spPr>
          <a:xfrm rot="10800000" flipV="1">
            <a:off x="1357313" y="428625"/>
            <a:ext cx="7286625"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428625" y="6500813"/>
            <a:ext cx="8358188" cy="1587"/>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0" y="6581775"/>
            <a:ext cx="9144000" cy="260350"/>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8459D7F-463A-43AA-8782-B56606FC656A}" type="slidenum">
              <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endParaRPr>
          </a:p>
        </p:txBody>
      </p:sp>
      <p:sp>
        <p:nvSpPr>
          <p:cNvPr id="1032" name="TextBox 13"/>
          <p:cNvSpPr txBox="1">
            <a:spLocks noChangeArrowheads="1"/>
          </p:cNvSpPr>
          <p:nvPr userDrawn="1"/>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IRU Academy</a:t>
            </a:r>
          </a:p>
        </p:txBody>
      </p:sp>
      <p:pic>
        <p:nvPicPr>
          <p:cNvPr id="1033" name="Picture 22" descr="academy_web"/>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Connector 15"/>
          <p:cNvCxnSpPr/>
          <p:nvPr userDrawn="1"/>
        </p:nvCxnSpPr>
        <p:spPr>
          <a:xfrm rot="10800000" flipV="1">
            <a:off x="1357313" y="428625"/>
            <a:ext cx="7286625" cy="0"/>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rot="10800000">
            <a:off x="428625" y="6500813"/>
            <a:ext cx="8358188" cy="1587"/>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sp>
        <p:nvSpPr>
          <p:cNvPr id="1036" name="Title Placeholder 1"/>
          <p:cNvSpPr>
            <a:spLocks noGrp="1"/>
          </p:cNvSpPr>
          <p:nvPr>
            <p:ph type="title"/>
          </p:nvPr>
        </p:nvSpPr>
        <p:spPr bwMode="auto">
          <a:xfrm>
            <a:off x="468313" y="4762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u-RU"/>
              <a:t>Click to edit Master title style</a:t>
            </a:r>
            <a:endParaRPr lang="en-GB" altLang="ru-RU"/>
          </a:p>
        </p:txBody>
      </p:sp>
      <p:sp>
        <p:nvSpPr>
          <p:cNvPr id="103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u-RU"/>
              <a:t>Click to edit Master text styles</a:t>
            </a:r>
          </a:p>
          <a:p>
            <a:pPr lvl="1"/>
            <a:r>
              <a:rPr lang="en-US" altLang="ru-RU"/>
              <a:t>Second level</a:t>
            </a:r>
          </a:p>
          <a:p>
            <a:pPr lvl="2"/>
            <a:r>
              <a:rPr lang="en-US" altLang="ru-RU"/>
              <a:t>Third level</a:t>
            </a:r>
          </a:p>
          <a:p>
            <a:pPr lvl="3"/>
            <a:r>
              <a:rPr lang="en-US" altLang="ru-RU"/>
              <a:t>Fourth level</a:t>
            </a:r>
          </a:p>
          <a:p>
            <a:pPr lvl="4"/>
            <a:r>
              <a:rPr lang="en-US" altLang="ru-RU"/>
              <a:t>Fifth level</a:t>
            </a:r>
            <a:endParaRPr lang="en-GB" altLang="ru-RU"/>
          </a:p>
        </p:txBody>
      </p:sp>
      <p:grpSp>
        <p:nvGrpSpPr>
          <p:cNvPr id="1038" name="Group 23"/>
          <p:cNvGrpSpPr>
            <a:grpSpLocks/>
          </p:cNvGrpSpPr>
          <p:nvPr userDrawn="1"/>
        </p:nvGrpSpPr>
        <p:grpSpPr bwMode="auto">
          <a:xfrm>
            <a:off x="5330825" y="92075"/>
            <a:ext cx="3281363" cy="307975"/>
            <a:chOff x="4977759" y="92024"/>
            <a:chExt cx="3283027" cy="307868"/>
          </a:xfrm>
        </p:grpSpPr>
        <p:pic>
          <p:nvPicPr>
            <p:cNvPr id="1040" name="Picture 2" descr="W:\IRU Academy\IRU Academy visuals library\LOGOS\ATI LOGOS\ASMAP - Russia\asmap_weblogo.gif"/>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4977759" y="136558"/>
              <a:ext cx="674361" cy="20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3" descr="W:\IRU Academy\IRU Academy visuals library\LOGOS\ATI LOGOS\BAMAP-VEDY - Belarus\Bamap_weblogo.gif"/>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5688174" y="92024"/>
              <a:ext cx="741797" cy="257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4" descr="W:\IRU Academy\IRU Academy visuals library\LOGOS\ATI LOGOS\BILIMINTERTRANS - Uzbekistan\Bilimintertrans_weblogo.gif"/>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6489354" y="106745"/>
              <a:ext cx="472052" cy="29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5" descr="W:\IRU Academy\IRU Academy visuals library\LOGOS\ATI LOGOS\CIPTI - Moldova\cipti.JPG"/>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7026145" y="112991"/>
              <a:ext cx="544291" cy="25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6" descr="W:\IRU Academy\IRU Academy visuals library\LOGOS\ATI LOGOS\KAZATO - Kazakhstan\kazato_weblogo.gif"/>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7642276" y="114267"/>
              <a:ext cx="618510" cy="24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39" name="Picture 20" descr="TCC AIRCU UA logo 2013.jpg"/>
          <p:cNvPicPr>
            <a:picLocks noChangeAspect="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8604250" y="44450"/>
            <a:ext cx="4841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477986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cs typeface="Arial" charset="0"/>
        </a:defRPr>
      </a:lvl2pPr>
      <a:lvl3pPr algn="ctr" rtl="0" eaLnBrk="0" fontAlgn="base" hangingPunct="0">
        <a:spcBef>
          <a:spcPct val="0"/>
        </a:spcBef>
        <a:spcAft>
          <a:spcPct val="0"/>
        </a:spcAft>
        <a:defRPr sz="4400">
          <a:solidFill>
            <a:schemeClr val="tx1"/>
          </a:solidFill>
          <a:latin typeface="Calibri" pitchFamily="34" charset="0"/>
          <a:cs typeface="Arial" charset="0"/>
        </a:defRPr>
      </a:lvl3pPr>
      <a:lvl4pPr algn="ctr" rtl="0" eaLnBrk="0" fontAlgn="base" hangingPunct="0">
        <a:spcBef>
          <a:spcPct val="0"/>
        </a:spcBef>
        <a:spcAft>
          <a:spcPct val="0"/>
        </a:spcAft>
        <a:defRPr sz="4400">
          <a:solidFill>
            <a:schemeClr val="tx1"/>
          </a:solidFill>
          <a:latin typeface="Calibri" pitchFamily="34" charset="0"/>
          <a:cs typeface="Arial" charset="0"/>
        </a:defRPr>
      </a:lvl4pPr>
      <a:lvl5pPr algn="ctr" rtl="0" eaLnBrk="0" fontAlgn="base" hangingPunct="0">
        <a:spcBef>
          <a:spcPct val="0"/>
        </a:spcBef>
        <a:spcAft>
          <a:spcPct val="0"/>
        </a:spcAft>
        <a:defRPr sz="4400">
          <a:solidFill>
            <a:schemeClr val="tx1"/>
          </a:solidFill>
          <a:latin typeface="Calibri" pitchFamily="34" charset="0"/>
          <a:cs typeface="Arial" charset="0"/>
        </a:defRPr>
      </a:lvl5pPr>
      <a:lvl6pPr marL="457200" algn="ctr" rtl="0" fontAlgn="base">
        <a:spcBef>
          <a:spcPct val="0"/>
        </a:spcBef>
        <a:spcAft>
          <a:spcPct val="0"/>
        </a:spcAft>
        <a:defRPr sz="4400">
          <a:solidFill>
            <a:schemeClr val="tx1"/>
          </a:solidFill>
          <a:latin typeface="Calibri" pitchFamily="34" charset="0"/>
          <a:cs typeface="Arial" charset="0"/>
        </a:defRPr>
      </a:lvl6pPr>
      <a:lvl7pPr marL="914400" algn="ctr" rtl="0" fontAlgn="base">
        <a:spcBef>
          <a:spcPct val="0"/>
        </a:spcBef>
        <a:spcAft>
          <a:spcPct val="0"/>
        </a:spcAft>
        <a:defRPr sz="4400">
          <a:solidFill>
            <a:schemeClr val="tx1"/>
          </a:solidFill>
          <a:latin typeface="Calibri" pitchFamily="34" charset="0"/>
          <a:cs typeface="Arial" charset="0"/>
        </a:defRPr>
      </a:lvl7pPr>
      <a:lvl8pPr marL="1371600" algn="ctr" rtl="0" fontAlgn="base">
        <a:spcBef>
          <a:spcPct val="0"/>
        </a:spcBef>
        <a:spcAft>
          <a:spcPct val="0"/>
        </a:spcAft>
        <a:defRPr sz="4400">
          <a:solidFill>
            <a:schemeClr val="tx1"/>
          </a:solidFill>
          <a:latin typeface="Calibri" pitchFamily="34" charset="0"/>
          <a:cs typeface="Arial" charset="0"/>
        </a:defRPr>
      </a:lvl8pPr>
      <a:lvl9pPr marL="1828800" algn="ctr" rtl="0" fontAlgn="base">
        <a:spcBef>
          <a:spcPct val="0"/>
        </a:spcBef>
        <a:spcAft>
          <a:spcPct val="0"/>
        </a:spcAft>
        <a:defRPr sz="4400">
          <a:solidFill>
            <a:schemeClr val="tx1"/>
          </a:solidFill>
          <a:latin typeface="Calibri" pitchFamily="34"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cs typeface="+mn-cs"/>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cs typeface="+mn-cs"/>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5pPr>
      <a:lvl6pPr marL="2514600" indent="-228600" algn="l" rtl="0" fontAlgn="base">
        <a:spcBef>
          <a:spcPct val="20000"/>
        </a:spcBef>
        <a:spcAft>
          <a:spcPct val="0"/>
        </a:spcAft>
        <a:buFont typeface="Arial" charset="0"/>
        <a:buChar char="»"/>
        <a:defRPr sz="2000">
          <a:solidFill>
            <a:schemeClr val="tx1"/>
          </a:solidFill>
          <a:latin typeface="+mn-lt"/>
          <a:cs typeface="+mn-cs"/>
        </a:defRPr>
      </a:lvl6pPr>
      <a:lvl7pPr marL="2971800" indent="-228600" algn="l" rtl="0" fontAlgn="base">
        <a:spcBef>
          <a:spcPct val="20000"/>
        </a:spcBef>
        <a:spcAft>
          <a:spcPct val="0"/>
        </a:spcAft>
        <a:buFont typeface="Arial" charset="0"/>
        <a:buChar char="»"/>
        <a:defRPr sz="2000">
          <a:solidFill>
            <a:schemeClr val="tx1"/>
          </a:solidFill>
          <a:latin typeface="+mn-lt"/>
          <a:cs typeface="+mn-cs"/>
        </a:defRPr>
      </a:lvl7pPr>
      <a:lvl8pPr marL="3429000" indent="-228600" algn="l" rtl="0" fontAlgn="base">
        <a:spcBef>
          <a:spcPct val="20000"/>
        </a:spcBef>
        <a:spcAft>
          <a:spcPct val="0"/>
        </a:spcAft>
        <a:buFont typeface="Arial" charset="0"/>
        <a:buChar char="»"/>
        <a:defRPr sz="2000">
          <a:solidFill>
            <a:schemeClr val="tx1"/>
          </a:solidFill>
          <a:latin typeface="+mn-lt"/>
          <a:cs typeface="+mn-cs"/>
        </a:defRPr>
      </a:lvl8pPr>
      <a:lvl9pPr marL="3886200" indent="-228600" algn="l" rtl="0" fontAlgn="base">
        <a:spcBef>
          <a:spcPct val="20000"/>
        </a:spcBef>
        <a:spcAft>
          <a:spcPct val="0"/>
        </a:spcAft>
        <a:buFont typeface="Arial" charset="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0.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4.png"/><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3.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7.jpe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8.jpe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9.jpe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0.jpe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1.jpe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6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63.jpeg"/></Relationships>
</file>

<file path=ppt/slides/_rels/slide7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7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1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User\Desktop\фон_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7536"/>
            <a:ext cx="9144000" cy="6858000"/>
          </a:xfrm>
          <a:prstGeom prst="rect">
            <a:avLst/>
          </a:prstGeom>
          <a:blipFill>
            <a:blip r:embed="rId3" cstate="print"/>
            <a:stretch>
              <a:fillRect/>
            </a:stretch>
          </a:blipFill>
          <a:ln>
            <a:noFill/>
          </a:ln>
        </p:spPr>
      </p:pic>
      <p:sp>
        <p:nvSpPr>
          <p:cNvPr id="3076" name="TextBox 3"/>
          <p:cNvSpPr txBox="1">
            <a:spLocks noChangeArrowheads="1"/>
          </p:cNvSpPr>
          <p:nvPr/>
        </p:nvSpPr>
        <p:spPr bwMode="auto">
          <a:xfrm>
            <a:off x="928662" y="2357430"/>
            <a:ext cx="73437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ru-RU" sz="2400" b="0" i="0" u="none" strike="noStrike" kern="1200" cap="none" spc="0" normalizeH="0" baseline="0" noProof="0" dirty="0">
                <a:ln>
                  <a:noFill/>
                </a:ln>
                <a:solidFill>
                  <a:schemeClr val="tx2">
                    <a:lumMod val="60000"/>
                    <a:lumOff val="40000"/>
                  </a:schemeClr>
                </a:solidFill>
                <a:effectLst/>
                <a:uLnTx/>
                <a:uFillTx/>
                <a:latin typeface="Geometria" pitchFamily="34" charset="-52"/>
                <a:ea typeface="+mn-ea"/>
                <a:cs typeface="Arial" panose="020B0604020202020204" pitchFamily="34" charset="0"/>
              </a:rPr>
              <a:t>Дополнительная профессиональная программа </a:t>
            </a:r>
            <a:r>
              <a:rPr lang="ru-RU" altLang="ru-RU" sz="2400" dirty="0">
                <a:solidFill>
                  <a:schemeClr val="tx2">
                    <a:lumMod val="60000"/>
                    <a:lumOff val="40000"/>
                  </a:schemeClr>
                </a:solidFill>
                <a:latin typeface="Geometria" pitchFamily="34" charset="-52"/>
              </a:rPr>
              <a:t>профессиональной переподготовки</a:t>
            </a:r>
            <a:endParaRPr lang="en-US" altLang="ru-RU" sz="2400" dirty="0">
              <a:solidFill>
                <a:schemeClr val="tx2">
                  <a:lumMod val="60000"/>
                  <a:lumOff val="40000"/>
                </a:schemeClr>
              </a:solidFill>
              <a:latin typeface="Geometria" pitchFamily="34" charset="-52"/>
            </a:endParaRPr>
          </a:p>
          <a:p>
            <a:pPr marL="88900" algn="ctr">
              <a:lnSpc>
                <a:spcPct val="100000"/>
              </a:lnSpc>
            </a:pPr>
            <a:r>
              <a:rPr lang="ru-RU" altLang="ru-RU" sz="2400" dirty="0">
                <a:solidFill>
                  <a:schemeClr val="tx2">
                    <a:lumMod val="60000"/>
                    <a:lumOff val="40000"/>
                  </a:schemeClr>
                </a:solidFill>
                <a:latin typeface="Geometria" pitchFamily="34" charset="-52"/>
              </a:rPr>
              <a:t> «</a:t>
            </a:r>
            <a:r>
              <a:rPr lang="ru-RU" sz="2400" dirty="0">
                <a:solidFill>
                  <a:schemeClr val="tx2">
                    <a:lumMod val="60000"/>
                    <a:lumOff val="40000"/>
                  </a:schemeClr>
                </a:solidFill>
                <a:latin typeface="Geometria" pitchFamily="34" charset="-52"/>
              </a:rPr>
              <a:t>СПЕЦИАЛИСТ, ОТВЕТСТВЕННЫЙ ЗА ОБЕСПЕЧЕНИЕ БЕЗОПАСНОСТИ ДОРОЖНОГО ДВИЖЕНИЯ</a:t>
            </a:r>
            <a:r>
              <a:rPr lang="ru-RU" altLang="ru-RU" sz="2400" dirty="0">
                <a:solidFill>
                  <a:schemeClr val="tx2">
                    <a:lumMod val="60000"/>
                    <a:lumOff val="40000"/>
                  </a:schemeClr>
                </a:solidFill>
                <a:latin typeface="Geometria" pitchFamily="34" charset="-52"/>
              </a:rPr>
              <a:t>»</a:t>
            </a:r>
          </a:p>
        </p:txBody>
      </p:sp>
      <p:grpSp>
        <p:nvGrpSpPr>
          <p:cNvPr id="8" name="Группа 7"/>
          <p:cNvGrpSpPr/>
          <p:nvPr/>
        </p:nvGrpSpPr>
        <p:grpSpPr>
          <a:xfrm>
            <a:off x="7045890" y="5373216"/>
            <a:ext cx="1584176" cy="1268760"/>
            <a:chOff x="7092279" y="5506606"/>
            <a:chExt cx="1584176" cy="1268760"/>
          </a:xfrm>
        </p:grpSpPr>
        <p:sp>
          <p:nvSpPr>
            <p:cNvPr id="9" name="Овал 8"/>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63283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403648" y="1484784"/>
            <a:ext cx="6368752" cy="3937992"/>
          </a:xfrm>
        </p:spPr>
        <p:txBody>
          <a:bodyPr>
            <a:normAutofit/>
          </a:bodyPr>
          <a:lstStyle/>
          <a:p>
            <a:endParaRPr lang="ru-RU" b="1" dirty="0">
              <a:solidFill>
                <a:schemeClr val="tx2">
                  <a:lumMod val="60000"/>
                  <a:lumOff val="40000"/>
                </a:schemeClr>
              </a:solidFill>
              <a:latin typeface="Geometria"/>
            </a:endParaRPr>
          </a:p>
          <a:p>
            <a:r>
              <a:rPr lang="ru-RU" b="1" dirty="0">
                <a:solidFill>
                  <a:schemeClr val="tx2">
                    <a:lumMod val="60000"/>
                    <a:lumOff val="40000"/>
                  </a:schemeClr>
                </a:solidFill>
                <a:latin typeface="Geometria"/>
              </a:rPr>
              <a:t>МОДУЛЬ 3.</a:t>
            </a:r>
          </a:p>
          <a:p>
            <a:r>
              <a:rPr lang="ru-RU" b="1" dirty="0">
                <a:solidFill>
                  <a:schemeClr val="tx2">
                    <a:lumMod val="60000"/>
                    <a:lumOff val="40000"/>
                  </a:schemeClr>
                </a:solidFill>
                <a:latin typeface="Geometria"/>
              </a:rPr>
              <a:t>ТЕХНОЛОГИЯ ТРАНСПОРТНЫХ ПРОЦЕССОВ. ФИНАНСЫ И УПРАВЛЕНИЕ. ОХРАНА ТРУДА И ТЕХНИКА БЕЗОПАСНОСТИ</a:t>
            </a:r>
          </a:p>
        </p:txBody>
      </p:sp>
      <p:grpSp>
        <p:nvGrpSpPr>
          <p:cNvPr id="4" name="Группа 3"/>
          <p:cNvGrpSpPr/>
          <p:nvPr/>
        </p:nvGrpSpPr>
        <p:grpSpPr>
          <a:xfrm>
            <a:off x="7092279" y="5506606"/>
            <a:ext cx="1584176" cy="1268760"/>
            <a:chOff x="7092279" y="5506606"/>
            <a:chExt cx="1584176" cy="1268760"/>
          </a:xfrm>
        </p:grpSpPr>
        <p:sp>
          <p:nvSpPr>
            <p:cNvPr id="2" name="Овал 1"/>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94972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043608" y="1172705"/>
            <a:ext cx="6912768" cy="3937992"/>
          </a:xfrm>
        </p:spPr>
        <p:txBody>
          <a:bodyPr>
            <a:normAutofit/>
          </a:bodyPr>
          <a:lstStyle/>
          <a:p>
            <a:endParaRPr lang="ru-RU" b="1" dirty="0" smtClean="0">
              <a:solidFill>
                <a:schemeClr val="tx2">
                  <a:lumMod val="60000"/>
                  <a:lumOff val="40000"/>
                </a:schemeClr>
              </a:solidFill>
              <a:latin typeface="Geometria"/>
            </a:endParaRPr>
          </a:p>
          <a:p>
            <a:r>
              <a:rPr lang="ru-RU" b="1" dirty="0">
                <a:solidFill>
                  <a:schemeClr val="tx2">
                    <a:lumMod val="60000"/>
                    <a:lumOff val="40000"/>
                  </a:schemeClr>
                </a:solidFill>
                <a:latin typeface="Geometria"/>
              </a:rPr>
              <a:t>Тема </a:t>
            </a:r>
            <a:r>
              <a:rPr lang="ru-RU" b="1" dirty="0" smtClean="0">
                <a:solidFill>
                  <a:schemeClr val="tx2">
                    <a:lumMod val="60000"/>
                    <a:lumOff val="40000"/>
                  </a:schemeClr>
                </a:solidFill>
                <a:latin typeface="Geometria"/>
              </a:rPr>
              <a:t>3.1.7</a:t>
            </a:r>
            <a:endParaRPr lang="ru-RU" b="1" dirty="0">
              <a:solidFill>
                <a:schemeClr val="tx2">
                  <a:lumMod val="60000"/>
                  <a:lumOff val="40000"/>
                </a:schemeClr>
              </a:solidFill>
              <a:latin typeface="Geometria"/>
            </a:endParaRPr>
          </a:p>
          <a:p>
            <a:r>
              <a:rPr lang="ru-RU" b="1" dirty="0">
                <a:solidFill>
                  <a:schemeClr val="tx2">
                    <a:lumMod val="60000"/>
                    <a:lumOff val="40000"/>
                  </a:schemeClr>
                </a:solidFill>
                <a:latin typeface="Geometria"/>
              </a:rPr>
              <a:t>Обеспечение безопасности перевозки опасных грузов по территории Российской Федерации</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57954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p:txBody>
          <a:bodyPr>
            <a:normAutofit/>
          </a:bodyPr>
          <a:lstStyle/>
          <a:p>
            <a:pPr marL="0" indent="0" algn="ctr">
              <a:buNone/>
            </a:pPr>
            <a:endParaRPr lang="ru-RU" sz="2600" b="1" dirty="0">
              <a:latin typeface="Geometria"/>
            </a:endParaRPr>
          </a:p>
          <a:p>
            <a:pPr marL="0" indent="0">
              <a:buNone/>
            </a:pPr>
            <a:endParaRPr lang="ru-RU" sz="2600" b="1" dirty="0"/>
          </a:p>
          <a:p>
            <a:pPr marL="0" indent="0">
              <a:buNone/>
            </a:pPr>
            <a:endParaRPr lang="ru-RU" dirty="0"/>
          </a:p>
        </p:txBody>
      </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2" name="Прямоугольник 1"/>
          <p:cNvSpPr/>
          <p:nvPr/>
        </p:nvSpPr>
        <p:spPr>
          <a:xfrm>
            <a:off x="68263" y="456748"/>
            <a:ext cx="7655745" cy="5386090"/>
          </a:xfrm>
          <a:prstGeom prst="rect">
            <a:avLst/>
          </a:prstGeom>
        </p:spPr>
        <p:txBody>
          <a:bodyPr wrap="square">
            <a:spAutoFit/>
          </a:bodyPr>
          <a:lstStyle/>
          <a:p>
            <a:pPr algn="ctr"/>
            <a:r>
              <a:rPr lang="ru-RU" sz="2800" u="sng" dirty="0">
                <a:solidFill>
                  <a:schemeClr val="accent1"/>
                </a:solidFill>
              </a:rPr>
              <a:t>Приказ Минтранса России от 30.04.2021 N 145 "Об утверждении Правил обеспечения безопасности перевозок автомобильным транспортом и городским наземным электрическим транспортом"</a:t>
            </a:r>
          </a:p>
          <a:p>
            <a:pPr algn="ctr"/>
            <a:endParaRPr lang="ru-RU" sz="2800" u="sng" dirty="0" smtClean="0">
              <a:solidFill>
                <a:schemeClr val="accent1"/>
              </a:solidFill>
            </a:endParaRPr>
          </a:p>
          <a:p>
            <a:pPr algn="ctr"/>
            <a:r>
              <a:rPr lang="ru-RU" sz="2800" u="sng" dirty="0" smtClean="0">
                <a:solidFill>
                  <a:schemeClr val="accent1"/>
                </a:solidFill>
              </a:rPr>
              <a:t>"</a:t>
            </a:r>
            <a:r>
              <a:rPr lang="ru-RU" sz="2800" u="sng" dirty="0">
                <a:solidFill>
                  <a:schemeClr val="accent1"/>
                </a:solidFill>
              </a:rPr>
              <a:t>Европейское соглашение о международной дорожной перевозке опасных грузов" (ДОПОГ/ADR) (заключено в г. Женеве </a:t>
            </a:r>
            <a:r>
              <a:rPr lang="ru-RU" sz="2800" u="sng" dirty="0" smtClean="0">
                <a:solidFill>
                  <a:schemeClr val="accent1"/>
                </a:solidFill>
              </a:rPr>
              <a:t>30.09.1957)</a:t>
            </a:r>
          </a:p>
          <a:p>
            <a:pPr algn="ctr"/>
            <a:endParaRPr lang="ru-RU" sz="2800" u="sng" dirty="0">
              <a:solidFill>
                <a:schemeClr val="accent1"/>
              </a:solidFill>
            </a:endParaRPr>
          </a:p>
          <a:p>
            <a:pPr algn="ctr"/>
            <a:r>
              <a:rPr lang="ru-RU" sz="1600" b="1" i="1" dirty="0"/>
              <a:t>"Опасный груз"</a:t>
            </a:r>
            <a:r>
              <a:rPr lang="ru-RU" sz="1600" dirty="0"/>
              <a:t> - вещества, изделия из них, отходы производственной и иной хозяйственной деятельности, которые в силу присущих им свойств могут при перевозке создать угрозу для жизни и здоровья людей, нанести вред окружающей среде, повредить или уничтожить материальные ценности</a:t>
            </a:r>
            <a:r>
              <a:rPr lang="ru-RU" sz="1600" dirty="0" smtClean="0"/>
              <a:t>. </a:t>
            </a:r>
            <a:r>
              <a:rPr lang="ru-RU" sz="1600" b="1" i="1" dirty="0" smtClean="0"/>
              <a:t>(ПДД)</a:t>
            </a:r>
            <a:endParaRPr lang="ru-RU" sz="1600" b="1" i="1" u="sng" dirty="0">
              <a:solidFill>
                <a:schemeClr val="accent1"/>
              </a:solidFill>
            </a:endParaRPr>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300604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214104" y="501977"/>
            <a:ext cx="8051165" cy="1490152"/>
          </a:xfrm>
          <a:prstGeom prst="rect">
            <a:avLst/>
          </a:prstGeom>
        </p:spPr>
        <p:txBody>
          <a:bodyPr vert="horz" wrap="square" lIns="0" tIns="12700" rIns="0" bIns="0" rtlCol="0">
            <a:spAutoFit/>
          </a:bodyPr>
          <a:lstStyle/>
          <a:p>
            <a:pPr algn="ctr"/>
            <a:r>
              <a:rPr lang="ru-RU" sz="2400" dirty="0">
                <a:solidFill>
                  <a:schemeClr val="accent1"/>
                </a:solidFill>
              </a:rPr>
              <a:t>Приказ Минтранса России от 30.04.2021 N 145 "Об утверждении Правил обеспечения безопасности перевозок автомобильным транспортом и городским наземным электрическим транспортом"</a:t>
            </a:r>
          </a:p>
        </p:txBody>
      </p:sp>
      <p:sp>
        <p:nvSpPr>
          <p:cNvPr id="8" name="Прямоугольник 7"/>
          <p:cNvSpPr/>
          <p:nvPr/>
        </p:nvSpPr>
        <p:spPr>
          <a:xfrm>
            <a:off x="728590" y="2411874"/>
            <a:ext cx="7022192" cy="3416320"/>
          </a:xfrm>
          <a:prstGeom prst="rect">
            <a:avLst/>
          </a:prstGeom>
        </p:spPr>
        <p:txBody>
          <a:bodyPr wrap="square">
            <a:spAutoFit/>
          </a:bodyPr>
          <a:lstStyle/>
          <a:p>
            <a:r>
              <a:rPr lang="ru-RU" dirty="0"/>
              <a:t>12.7. При перевозке опасных грузов субъектом транспортной деятельности в дополнение к требованиям, предусмотренным настоящими Правилами, должны соблюдаться требования, установленные приложениями А и В к Соглашению о международной дорожной перевозке опасных грузов (ДОПОГ) от 30 сентября 1957 </a:t>
            </a:r>
            <a:r>
              <a:rPr lang="ru-RU" dirty="0" smtClean="0"/>
              <a:t>г.</a:t>
            </a:r>
          </a:p>
          <a:p>
            <a:endParaRPr lang="ru-RU" dirty="0" smtClean="0"/>
          </a:p>
          <a:p>
            <a:r>
              <a:rPr lang="ru-RU" dirty="0"/>
              <a:t>41. При перевозках жидких грузов в автоцистернах или </a:t>
            </a:r>
            <a:r>
              <a:rPr lang="ru-RU" dirty="0" err="1"/>
              <a:t>контейнерахцистернах</a:t>
            </a:r>
            <a:r>
              <a:rPr lang="ru-RU" dirty="0"/>
              <a:t> субъект транспортной деятельности обязан соблюдать требования изготовителей цистерн по их заполнению</a:t>
            </a:r>
            <a:r>
              <a:rPr lang="ru-RU" dirty="0" smtClean="0"/>
              <a:t>.</a:t>
            </a:r>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944372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1490152"/>
          </a:xfrm>
          <a:prstGeom prst="rect">
            <a:avLst/>
          </a:prstGeom>
        </p:spPr>
        <p:txBody>
          <a:bodyPr vert="horz" wrap="square" lIns="0" tIns="12700" rIns="0" bIns="0" rtlCol="0">
            <a:spAutoFit/>
          </a:bodyPr>
          <a:lstStyle/>
          <a:p>
            <a:pPr algn="ctr"/>
            <a:r>
              <a:rPr lang="ru-RU" sz="2400" dirty="0">
                <a:solidFill>
                  <a:schemeClr val="accent1"/>
                </a:solidFill>
              </a:rPr>
              <a:t>Приказ Минтранса России от 30.04.2021 N 145 "Об утверждении Правил обеспечения безопасности перевозок автомобильным транспортом и городским наземным электрическим транспортом"</a:t>
            </a:r>
          </a:p>
        </p:txBody>
      </p:sp>
      <p:sp>
        <p:nvSpPr>
          <p:cNvPr id="8" name="Прямоугольник 7"/>
          <p:cNvSpPr/>
          <p:nvPr/>
        </p:nvSpPr>
        <p:spPr>
          <a:xfrm>
            <a:off x="323527" y="1659476"/>
            <a:ext cx="7560840" cy="4801314"/>
          </a:xfrm>
          <a:prstGeom prst="rect">
            <a:avLst/>
          </a:prstGeom>
        </p:spPr>
        <p:txBody>
          <a:bodyPr wrap="square">
            <a:spAutoFit/>
          </a:bodyPr>
          <a:lstStyle/>
          <a:p>
            <a:r>
              <a:rPr lang="ru-RU" dirty="0"/>
              <a:t>Безопасность перевозки опасных грузов в городском, пригородном и междугородном сообщении обеспечивается соблюдением следующих специальных требований:  </a:t>
            </a:r>
            <a:endParaRPr lang="ru-RU" dirty="0" smtClean="0"/>
          </a:p>
          <a:p>
            <a:endParaRPr lang="ru-RU" dirty="0" smtClean="0"/>
          </a:p>
          <a:p>
            <a:pPr marL="285750" indent="-285750">
              <a:buFont typeface="Wingdings" panose="05000000000000000000" pitchFamily="2" charset="2"/>
              <a:buChar char="Ø"/>
            </a:pPr>
            <a:r>
              <a:rPr lang="ru-RU" dirty="0" smtClean="0"/>
              <a:t>осуществление </a:t>
            </a:r>
            <a:r>
              <a:rPr lang="ru-RU" dirty="0"/>
              <a:t>перевозки веществ и изделий, которые допускаются к перевозке только с соблюдением предписанных в приложениях A и B Европейского соглашения о международной дорожной перевозке опасных грузов (далее - ДОПОГ) условий. Перечень опасных грузов приведен в главе 3.2 </a:t>
            </a:r>
            <a:r>
              <a:rPr lang="ru-RU" dirty="0" smtClean="0"/>
              <a:t>ДОПОГ;</a:t>
            </a:r>
          </a:p>
          <a:p>
            <a:pPr marL="285750" indent="-285750">
              <a:buFont typeface="Wingdings" panose="05000000000000000000" pitchFamily="2" charset="2"/>
              <a:buChar char="Ø"/>
            </a:pPr>
            <a:r>
              <a:rPr lang="ru-RU" dirty="0"/>
              <a:t>осуществление перевозки транспортными средствами, отвечающими требованиям Технического регламента Таможенного союза "О безопасности колесных транспортных средств" и раздела 9 ДОПОГ. В случаях, предусмотренных ДОПОГ, соответствие конструкции транспортных средств подтверждается свидетельством о допуске транспортного средства к перевозке некоторых опасных грузов; </a:t>
            </a:r>
            <a:endParaRPr lang="ru-RU" dirty="0">
              <a:solidFill>
                <a:srgbClr val="000000"/>
              </a:solidFill>
              <a:latin typeface="Muli"/>
            </a:endParaRPr>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105169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1490152"/>
          </a:xfrm>
          <a:prstGeom prst="rect">
            <a:avLst/>
          </a:prstGeom>
        </p:spPr>
        <p:txBody>
          <a:bodyPr vert="horz" wrap="square" lIns="0" tIns="12700" rIns="0" bIns="0" rtlCol="0">
            <a:spAutoFit/>
          </a:bodyPr>
          <a:lstStyle/>
          <a:p>
            <a:pPr algn="ctr"/>
            <a:r>
              <a:rPr lang="ru-RU" sz="2400" dirty="0">
                <a:solidFill>
                  <a:schemeClr val="accent1"/>
                </a:solidFill>
              </a:rPr>
              <a:t>Приказ Минтранса России от 30.04.2021 N 145 "Об утверждении Правил обеспечения безопасности перевозок автомобильным транспортом и городским наземным электрическим транспортом"</a:t>
            </a:r>
          </a:p>
        </p:txBody>
      </p:sp>
      <p:sp>
        <p:nvSpPr>
          <p:cNvPr id="8" name="Прямоугольник 7"/>
          <p:cNvSpPr/>
          <p:nvPr/>
        </p:nvSpPr>
        <p:spPr>
          <a:xfrm>
            <a:off x="323528" y="1947352"/>
            <a:ext cx="7560840" cy="3970318"/>
          </a:xfrm>
          <a:prstGeom prst="rect">
            <a:avLst/>
          </a:prstGeom>
        </p:spPr>
        <p:txBody>
          <a:bodyPr wrap="square">
            <a:spAutoFit/>
          </a:bodyPr>
          <a:lstStyle/>
          <a:p>
            <a:pPr marL="285750" indent="-285750">
              <a:buFont typeface="Wingdings" panose="05000000000000000000" pitchFamily="2" charset="2"/>
              <a:buChar char="Ø"/>
            </a:pPr>
            <a:r>
              <a:rPr lang="ru-RU" dirty="0"/>
              <a:t>осуществление перевозки опасных грузов в упаковках, навалом/насыпью и в цистернах с соблюдением требований к погрузке, разгрузке и условий перевозки, предусмотренных разделом 7 ДОПОГ</a:t>
            </a:r>
            <a:r>
              <a:rPr lang="ru-RU" dirty="0" smtClean="0"/>
              <a:t>;</a:t>
            </a:r>
          </a:p>
          <a:p>
            <a:pPr marL="285750" indent="-285750">
              <a:buFont typeface="Wingdings" panose="05000000000000000000" pitchFamily="2" charset="2"/>
              <a:buChar char="Ø"/>
            </a:pPr>
            <a:r>
              <a:rPr lang="ru-RU" dirty="0"/>
              <a:t>осуществление перевозки опасных грузов с использованием упаковки, отвечающей требованиям раздела 6 ДОПОГ, а также имеющей маркировку в соответствии с разделом 5 ДОПОГ; </a:t>
            </a:r>
            <a:endParaRPr lang="ru-RU" dirty="0" smtClean="0"/>
          </a:p>
          <a:p>
            <a:pPr marL="285750" indent="-285750">
              <a:buFont typeface="Wingdings" panose="05000000000000000000" pitchFamily="2" charset="2"/>
              <a:buChar char="Ø"/>
            </a:pPr>
            <a:r>
              <a:rPr lang="ru-RU" dirty="0" smtClean="0"/>
              <a:t>осуществление </a:t>
            </a:r>
            <a:r>
              <a:rPr lang="ru-RU" dirty="0"/>
              <a:t>перевозки при наличии оборудования и документации, предусмотренных разделом 8 ДОПОГ, а также при соблюдении условий перевозки, предусмотренных настоящим разделом; </a:t>
            </a:r>
            <a:endParaRPr lang="ru-RU" dirty="0" smtClean="0"/>
          </a:p>
          <a:p>
            <a:pPr marL="285750" indent="-285750">
              <a:buFont typeface="Wingdings" panose="05000000000000000000" pitchFamily="2" charset="2"/>
              <a:buChar char="Ø"/>
            </a:pPr>
            <a:r>
              <a:rPr lang="ru-RU" dirty="0" smtClean="0"/>
              <a:t>осуществление </a:t>
            </a:r>
            <a:r>
              <a:rPr lang="ru-RU" dirty="0"/>
              <a:t>перевозки опасных грузов в цистернах, отвечающих требованиям глав 4.2 - 4.5 и 6.7 - 6.10 Приложения А к </a:t>
            </a:r>
            <a:r>
              <a:rPr lang="ru-RU" dirty="0" smtClean="0"/>
              <a:t>ДОПОГ.</a:t>
            </a:r>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842775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1490152"/>
          </a:xfrm>
          <a:prstGeom prst="rect">
            <a:avLst/>
          </a:prstGeom>
        </p:spPr>
        <p:txBody>
          <a:bodyPr vert="horz" wrap="square" lIns="0" tIns="12700" rIns="0" bIns="0" rtlCol="0">
            <a:spAutoFit/>
          </a:bodyPr>
          <a:lstStyle/>
          <a:p>
            <a:pPr algn="ctr"/>
            <a:r>
              <a:rPr lang="ru-RU" sz="2400" dirty="0">
                <a:solidFill>
                  <a:schemeClr val="accent1"/>
                </a:solidFill>
              </a:rPr>
              <a:t>Приказ Минтранса России от 30.04.2021 N 145 "Об утверждении Правил обеспечения безопасности перевозок автомобильным транспортом и городским наземным электрическим транспортом"</a:t>
            </a:r>
          </a:p>
        </p:txBody>
      </p:sp>
      <p:sp>
        <p:nvSpPr>
          <p:cNvPr id="8" name="Прямоугольник 7"/>
          <p:cNvSpPr/>
          <p:nvPr/>
        </p:nvSpPr>
        <p:spPr>
          <a:xfrm>
            <a:off x="323528" y="1947352"/>
            <a:ext cx="7560840" cy="4524315"/>
          </a:xfrm>
          <a:prstGeom prst="rect">
            <a:avLst/>
          </a:prstGeom>
        </p:spPr>
        <p:txBody>
          <a:bodyPr wrap="square">
            <a:spAutoFit/>
          </a:bodyPr>
          <a:lstStyle/>
          <a:p>
            <a:r>
              <a:rPr lang="ru-RU" dirty="0"/>
              <a:t>Перевозка грузов, относящихся согласно ДОПОГ к грузам повышенной опасности, осуществляется по специальным разрешениям, предусмотренным законодательством об автомобильных дорогах и дорожной </a:t>
            </a:r>
            <a:r>
              <a:rPr lang="ru-RU" dirty="0" smtClean="0"/>
              <a:t>деятельности</a:t>
            </a:r>
          </a:p>
          <a:p>
            <a:endParaRPr lang="ru-RU" dirty="0"/>
          </a:p>
          <a:p>
            <a:r>
              <a:rPr lang="ru-RU" b="1" i="1" dirty="0"/>
              <a:t>Приказ Министерства транспорта РФ от 11 апреля 2022 г. № 127 “Об утверждении Порядка выдачи специального разрешения на движение по автомобильным дорогам транспортного средства, осуществляющего перевозки опасных грузов”</a:t>
            </a:r>
          </a:p>
          <a:p>
            <a:r>
              <a:rPr lang="ru-RU" dirty="0" smtClean="0"/>
              <a:t> </a:t>
            </a:r>
            <a:endParaRPr lang="ru-RU" dirty="0" smtClean="0"/>
          </a:p>
          <a:p>
            <a:r>
              <a:rPr lang="ru-RU" dirty="0" smtClean="0"/>
              <a:t>Выдачу </a:t>
            </a:r>
            <a:r>
              <a:rPr lang="ru-RU" dirty="0"/>
              <a:t>специального разрешения на движение по автомобильным дорогам транспортного средства, осуществляющего перевозку опасных </a:t>
            </a:r>
            <a:r>
              <a:rPr lang="ru-RU" dirty="0" smtClean="0"/>
              <a:t>грузов осуществляет </a:t>
            </a:r>
            <a:r>
              <a:rPr lang="ru-RU" b="1" dirty="0"/>
              <a:t>Федеральная служба по надзору в сфере транспорта (</a:t>
            </a:r>
            <a:r>
              <a:rPr lang="ru-RU" b="1" dirty="0" err="1"/>
              <a:t>Ространснадзор</a:t>
            </a:r>
            <a:r>
              <a:rPr lang="ru-RU" b="1" dirty="0" smtClean="0"/>
              <a:t>).</a:t>
            </a:r>
            <a:endParaRPr lang="ru-RU" dirty="0" smtClean="0"/>
          </a:p>
          <a:p>
            <a:endParaRPr lang="ru-RU" dirty="0"/>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751351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a:t>
            </a:r>
            <a:endParaRPr lang="ru-RU" sz="2400" dirty="0">
              <a:solidFill>
                <a:schemeClr val="accent1"/>
              </a:solidFill>
            </a:endParaRPr>
          </a:p>
        </p:txBody>
      </p:sp>
      <p:pic>
        <p:nvPicPr>
          <p:cNvPr id="17410" name="Picture 2" descr="https://cf3.ppt-online.org/files3/slide/6/6R9wy04mTVZrfMJx5kP3atbLAnOQBuX72i8Fph/slide-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19" y="839355"/>
            <a:ext cx="7799645" cy="584211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ДОПОГ 20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5579" y="1556792"/>
            <a:ext cx="2562551" cy="2390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294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a:t>
            </a:r>
            <a:endParaRPr lang="ru-RU" sz="2400" dirty="0">
              <a:solidFill>
                <a:schemeClr val="accent1"/>
              </a:solidFill>
            </a:endParaRPr>
          </a:p>
        </p:txBody>
      </p:sp>
      <p:pic>
        <p:nvPicPr>
          <p:cNvPr id="2050" name="Picture 2" descr="Правовые основы применения ДОПОГ в РФ"/>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052736"/>
            <a:ext cx="8564588" cy="3995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7018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a:t>
            </a:r>
            <a:endParaRPr lang="ru-RU" sz="2400" dirty="0">
              <a:solidFill>
                <a:schemeClr val="accent1"/>
              </a:solidFill>
            </a:endParaRPr>
          </a:p>
        </p:txBody>
      </p:sp>
      <p:pic>
        <p:nvPicPr>
          <p:cNvPr id="18434" name="Picture 2" descr="https://cf3.ppt-online.org/files3/slide/6/6R9wy04mTVZrfMJx5kP3atbLAnOQBuX72i8Fph/slid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571300"/>
            <a:ext cx="8064896" cy="6040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022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a:t>
            </a:r>
            <a:endParaRPr lang="ru-RU" sz="2400" dirty="0">
              <a:solidFill>
                <a:schemeClr val="accent1"/>
              </a:solidFill>
            </a:endParaRPr>
          </a:p>
        </p:txBody>
      </p:sp>
      <p:pic>
        <p:nvPicPr>
          <p:cNvPr id="19458" name="Picture 2" descr="https://cf3.ppt-online.org/files3/slide/6/6R9wy04mTVZrfMJx5kP3atbLAnOQBuX72i8Fph/slide-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518473"/>
            <a:ext cx="8280920" cy="6202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4655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a:t>
            </a:r>
            <a:endParaRPr lang="ru-RU" sz="2400" dirty="0">
              <a:solidFill>
                <a:schemeClr val="accent1"/>
              </a:solidFill>
            </a:endParaRPr>
          </a:p>
        </p:txBody>
      </p:sp>
      <p:pic>
        <p:nvPicPr>
          <p:cNvPr id="20482" name="Picture 2" descr="https://cf3.ppt-online.org/files3/slide/6/6R9wy04mTVZrfMJx5kP3atbLAnOQBuX72i8Fph/slide-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551480"/>
            <a:ext cx="8108099" cy="6073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3309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a:t>
            </a:r>
            <a:endParaRPr lang="ru-RU" sz="2400" dirty="0">
              <a:solidFill>
                <a:schemeClr val="accent1"/>
              </a:solidFill>
            </a:endParaRPr>
          </a:p>
        </p:txBody>
      </p:sp>
      <p:pic>
        <p:nvPicPr>
          <p:cNvPr id="20482" name="Picture 2" descr="https://cf3.ppt-online.org/files3/slide/6/6R9wy04mTVZrfMJx5kP3atbLAnOQBuX72i8Fph/slide-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551480"/>
            <a:ext cx="8108099" cy="6073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9776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a:t>
            </a:r>
            <a:endParaRPr lang="ru-RU" sz="2400" dirty="0">
              <a:solidFill>
                <a:schemeClr val="accent1"/>
              </a:solidFill>
            </a:endParaRPr>
          </a:p>
        </p:txBody>
      </p:sp>
      <p:pic>
        <p:nvPicPr>
          <p:cNvPr id="21516" name="Picture 12" descr="https://cf3.ppt-online.org/files3/slide/6/6R9wy04mTVZrfMJx5kP3atbLAnOQBuX72i8Fph/slide-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213" y="552530"/>
            <a:ext cx="8263243" cy="6189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59812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a:t>
            </a:r>
            <a:endParaRPr lang="ru-RU" sz="2400" dirty="0">
              <a:solidFill>
                <a:schemeClr val="accent1"/>
              </a:solidFill>
            </a:endParaRPr>
          </a:p>
        </p:txBody>
      </p:sp>
      <p:pic>
        <p:nvPicPr>
          <p:cNvPr id="23554" name="Picture 2" descr="https://cf3.ppt-online.org/files3/slide/6/6R9wy04mTVZrfMJx5kP3atbLAnOQBuX72i8Fph/slide-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543895"/>
            <a:ext cx="8235774" cy="6168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46330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a:t>
            </a:r>
            <a:endParaRPr lang="ru-RU" sz="2400" dirty="0">
              <a:solidFill>
                <a:schemeClr val="accent1"/>
              </a:solidFill>
            </a:endParaRPr>
          </a:p>
        </p:txBody>
      </p:sp>
      <p:pic>
        <p:nvPicPr>
          <p:cNvPr id="24580" name="Picture 4" descr="https://cf3.ppt-online.org/files3/slide/6/6R9wy04mTVZrfMJx5kP3atbLAnOQBuX72i8Fph/slide-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902" y="551479"/>
            <a:ext cx="8295538" cy="6213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79893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a:t>
            </a:r>
            <a:endParaRPr lang="ru-RU" sz="2400" dirty="0">
              <a:solidFill>
                <a:schemeClr val="accent1"/>
              </a:solidFill>
            </a:endParaRPr>
          </a:p>
        </p:txBody>
      </p:sp>
      <p:pic>
        <p:nvPicPr>
          <p:cNvPr id="24578" name="Picture 2" descr="https://cf3.ppt-online.org/files3/slide/6/6R9wy04mTVZrfMJx5kP3atbLAnOQBuX72i8Fph/slide-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685800"/>
            <a:ext cx="8123029" cy="6084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3957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a:t>
            </a:r>
            <a:endParaRPr lang="ru-RU" sz="2400" dirty="0">
              <a:solidFill>
                <a:schemeClr val="accent1"/>
              </a:solidFill>
            </a:endParaRPr>
          </a:p>
        </p:txBody>
      </p:sp>
      <p:pic>
        <p:nvPicPr>
          <p:cNvPr id="26626" name="Picture 2" descr="https://cf3.ppt-online.org/files3/slide/6/6R9wy04mTVZrfMJx5kP3atbLAnOQBuX72i8Fph/slide-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651047"/>
            <a:ext cx="8208912" cy="6148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64505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a:t>
            </a:r>
            <a:endParaRPr lang="ru-RU" sz="2400" dirty="0">
              <a:solidFill>
                <a:schemeClr val="accent1"/>
              </a:solidFill>
            </a:endParaRPr>
          </a:p>
        </p:txBody>
      </p:sp>
      <p:pic>
        <p:nvPicPr>
          <p:cNvPr id="27650" name="Picture 2" descr="https://cf3.ppt-online.org/files3/slide/6/6R9wy04mTVZrfMJx5kP3atbLAnOQBuX72i8Fph/slide-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529241"/>
            <a:ext cx="8424936" cy="6310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1076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a:t>
            </a:r>
            <a:endParaRPr lang="ru-RU" sz="2400" dirty="0">
              <a:solidFill>
                <a:schemeClr val="accent1"/>
              </a:solidFill>
            </a:endParaRPr>
          </a:p>
        </p:txBody>
      </p:sp>
      <p:pic>
        <p:nvPicPr>
          <p:cNvPr id="2" name="Рисунок 1"/>
          <p:cNvPicPr>
            <a:picLocks noChangeAspect="1"/>
          </p:cNvPicPr>
          <p:nvPr/>
        </p:nvPicPr>
        <p:blipFill>
          <a:blip r:embed="rId2"/>
          <a:stretch>
            <a:fillRect/>
          </a:stretch>
        </p:blipFill>
        <p:spPr>
          <a:xfrm>
            <a:off x="89258" y="551480"/>
            <a:ext cx="6048375" cy="3276600"/>
          </a:xfrm>
          <a:prstGeom prst="rect">
            <a:avLst/>
          </a:prstGeom>
        </p:spPr>
      </p:pic>
      <p:grpSp>
        <p:nvGrpSpPr>
          <p:cNvPr id="6" name="Группа 5"/>
          <p:cNvGrpSpPr/>
          <p:nvPr/>
        </p:nvGrpSpPr>
        <p:grpSpPr>
          <a:xfrm>
            <a:off x="7092279" y="5506606"/>
            <a:ext cx="1584176" cy="1268760"/>
            <a:chOff x="7092279" y="5506606"/>
            <a:chExt cx="1584176" cy="1268760"/>
          </a:xfrm>
        </p:grpSpPr>
        <p:sp>
          <p:nvSpPr>
            <p:cNvPr id="7" name="Овал 6"/>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3" name="Рисунок 2"/>
          <p:cNvPicPr>
            <a:picLocks noChangeAspect="1"/>
          </p:cNvPicPr>
          <p:nvPr/>
        </p:nvPicPr>
        <p:blipFill>
          <a:blip r:embed="rId4"/>
          <a:stretch>
            <a:fillRect/>
          </a:stretch>
        </p:blipFill>
        <p:spPr>
          <a:xfrm>
            <a:off x="3496270" y="3399366"/>
            <a:ext cx="5647730" cy="3458634"/>
          </a:xfrm>
          <a:prstGeom prst="rect">
            <a:avLst/>
          </a:prstGeom>
        </p:spPr>
      </p:pic>
    </p:spTree>
    <p:extLst>
      <p:ext uri="{BB962C8B-B14F-4D97-AF65-F5344CB8AC3E}">
        <p14:creationId xmlns:p14="http://schemas.microsoft.com/office/powerpoint/2010/main" val="4153377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a:t>
            </a:r>
            <a:r>
              <a:rPr lang="ru-RU" sz="2400" dirty="0">
                <a:solidFill>
                  <a:schemeClr val="accent1"/>
                </a:solidFill>
              </a:rPr>
              <a:t>Идентификационный номер опасности </a:t>
            </a:r>
          </a:p>
        </p:txBody>
      </p:sp>
      <p:sp>
        <p:nvSpPr>
          <p:cNvPr id="2" name="Прямоугольник 1"/>
          <p:cNvSpPr/>
          <p:nvPr/>
        </p:nvSpPr>
        <p:spPr>
          <a:xfrm>
            <a:off x="239024" y="650811"/>
            <a:ext cx="8802477" cy="5909310"/>
          </a:xfrm>
          <a:prstGeom prst="rect">
            <a:avLst/>
          </a:prstGeom>
        </p:spPr>
        <p:txBody>
          <a:bodyPr wrap="square">
            <a:spAutoFit/>
          </a:bodyPr>
          <a:lstStyle/>
          <a:p>
            <a:r>
              <a:rPr lang="ru-RU" dirty="0">
                <a:latin typeface="-apple-system"/>
              </a:rPr>
              <a:t>Идентификационный номер опасности (ИНО, код </a:t>
            </a:r>
            <a:r>
              <a:rPr lang="ru-RU" dirty="0" err="1">
                <a:latin typeface="-apple-system"/>
              </a:rPr>
              <a:t>Кемлера</a:t>
            </a:r>
            <a:r>
              <a:rPr lang="ru-RU" dirty="0">
                <a:latin typeface="-apple-system"/>
              </a:rPr>
              <a:t>) — это код, указывающий на вид опасности перевозимого вещества. Наносится на оранжевые таблички транспортных средств, перевозящих опасные грузы. Расположен в </a:t>
            </a:r>
            <a:r>
              <a:rPr lang="ru-RU" b="1" dirty="0">
                <a:latin typeface="-apple-system"/>
              </a:rPr>
              <a:t>верхней части таблички</a:t>
            </a:r>
            <a:r>
              <a:rPr lang="ru-RU" dirty="0">
                <a:latin typeface="-apple-system"/>
              </a:rPr>
              <a:t>, ниже — номер ООН </a:t>
            </a:r>
            <a:r>
              <a:rPr lang="ru-RU" dirty="0" smtClean="0">
                <a:latin typeface="-apple-system"/>
              </a:rPr>
              <a:t>вещества</a:t>
            </a:r>
          </a:p>
          <a:p>
            <a:endParaRPr lang="ru-RU" dirty="0">
              <a:latin typeface="-apple-system"/>
            </a:endParaRPr>
          </a:p>
          <a:p>
            <a:r>
              <a:rPr lang="ru-RU" b="1" dirty="0"/>
              <a:t>Формат </a:t>
            </a:r>
            <a:r>
              <a:rPr lang="ru-RU" b="1" dirty="0" smtClean="0"/>
              <a:t>кода - с</a:t>
            </a:r>
            <a:r>
              <a:rPr lang="ru-RU" dirty="0" smtClean="0"/>
              <a:t>остоит </a:t>
            </a:r>
            <a:r>
              <a:rPr lang="ru-RU" dirty="0"/>
              <a:t>из </a:t>
            </a:r>
            <a:r>
              <a:rPr lang="ru-RU" b="1" dirty="0"/>
              <a:t>2–3 цифр</a:t>
            </a:r>
            <a:r>
              <a:rPr lang="ru-RU" dirty="0"/>
              <a:t>.</a:t>
            </a:r>
          </a:p>
          <a:p>
            <a:r>
              <a:rPr lang="ru-RU" dirty="0"/>
              <a:t>Перед цифрами может стоять буква </a:t>
            </a:r>
            <a:r>
              <a:rPr lang="ru-RU" b="1" dirty="0"/>
              <a:t>«X»</a:t>
            </a:r>
            <a:r>
              <a:rPr lang="ru-RU" dirty="0"/>
              <a:t> (указывает на опасную реакцию вещества с водой — вода используется только с одобрения экспертов)</a:t>
            </a:r>
          </a:p>
          <a:p>
            <a:endParaRPr lang="ru-RU" dirty="0" smtClean="0"/>
          </a:p>
          <a:p>
            <a:r>
              <a:rPr lang="ru-RU" b="1" dirty="0"/>
              <a:t>Значение цифр</a:t>
            </a:r>
            <a:endParaRPr lang="ru-RU" dirty="0"/>
          </a:p>
          <a:p>
            <a:r>
              <a:rPr lang="ru-RU" b="1" dirty="0"/>
              <a:t>Первая цифра</a:t>
            </a:r>
            <a:r>
              <a:rPr lang="ru-RU" dirty="0"/>
              <a:t> (основной класс опасности):</a:t>
            </a:r>
          </a:p>
          <a:p>
            <a:r>
              <a:rPr lang="ru-RU" b="1" dirty="0"/>
              <a:t>2</a:t>
            </a:r>
            <a:r>
              <a:rPr lang="ru-RU" dirty="0"/>
              <a:t> — выделение газа в результате давления или химической реакции;</a:t>
            </a:r>
          </a:p>
          <a:p>
            <a:r>
              <a:rPr lang="ru-RU" b="1" dirty="0"/>
              <a:t>3</a:t>
            </a:r>
            <a:r>
              <a:rPr lang="ru-RU" dirty="0"/>
              <a:t> — воспламеняемость жидкостей (паров) и газов или самонагревающейся жидкости;</a:t>
            </a:r>
          </a:p>
          <a:p>
            <a:r>
              <a:rPr lang="ru-RU" b="1" dirty="0"/>
              <a:t>4</a:t>
            </a:r>
            <a:r>
              <a:rPr lang="ru-RU" dirty="0"/>
              <a:t> — воспламеняемость твёрдых веществ или самонагревающегося твёрдого вещества;</a:t>
            </a:r>
          </a:p>
          <a:p>
            <a:r>
              <a:rPr lang="ru-RU" b="1" dirty="0"/>
              <a:t>5</a:t>
            </a:r>
            <a:r>
              <a:rPr lang="ru-RU" dirty="0"/>
              <a:t> — окисляющий эффект (интенсификация горения);</a:t>
            </a:r>
          </a:p>
          <a:p>
            <a:r>
              <a:rPr lang="ru-RU" b="1" dirty="0"/>
              <a:t>6</a:t>
            </a:r>
            <a:r>
              <a:rPr lang="ru-RU" dirty="0"/>
              <a:t> — токсичность или опасность инфекции;</a:t>
            </a:r>
          </a:p>
          <a:p>
            <a:r>
              <a:rPr lang="ru-RU" b="1" dirty="0"/>
              <a:t>7</a:t>
            </a:r>
            <a:r>
              <a:rPr lang="ru-RU" dirty="0"/>
              <a:t> — радиоактивность;</a:t>
            </a:r>
          </a:p>
          <a:p>
            <a:r>
              <a:rPr lang="ru-RU" b="1" dirty="0"/>
              <a:t>8</a:t>
            </a:r>
            <a:r>
              <a:rPr lang="ru-RU" dirty="0"/>
              <a:t> — коррозионная активность;</a:t>
            </a:r>
          </a:p>
          <a:p>
            <a:r>
              <a:rPr lang="ru-RU" b="1" dirty="0"/>
              <a:t>9</a:t>
            </a:r>
            <a:r>
              <a:rPr lang="ru-RU" dirty="0"/>
              <a:t> — опасность самопроизвольной бурной реакции (взрыв, распад, </a:t>
            </a:r>
            <a:endParaRPr lang="ru-RU" dirty="0" smtClean="0"/>
          </a:p>
          <a:p>
            <a:r>
              <a:rPr lang="ru-RU" dirty="0" smtClean="0"/>
              <a:t>полимеризация </a:t>
            </a:r>
            <a:r>
              <a:rPr lang="ru-RU" dirty="0"/>
              <a:t>с выделением тепла и газов)</a:t>
            </a:r>
          </a:p>
          <a:p>
            <a:endParaRPr lang="ru-RU" dirty="0"/>
          </a:p>
        </p:txBody>
      </p:sp>
      <p:grpSp>
        <p:nvGrpSpPr>
          <p:cNvPr id="6" name="Группа 5"/>
          <p:cNvGrpSpPr/>
          <p:nvPr/>
        </p:nvGrpSpPr>
        <p:grpSpPr>
          <a:xfrm>
            <a:off x="7092279" y="5506606"/>
            <a:ext cx="1584176" cy="1268760"/>
            <a:chOff x="7092279" y="5506606"/>
            <a:chExt cx="1584176" cy="1268760"/>
          </a:xfrm>
        </p:grpSpPr>
        <p:sp>
          <p:nvSpPr>
            <p:cNvPr id="7" name="Овал 6"/>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0391358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a:t>
            </a:r>
            <a:endParaRPr lang="ru-RU" sz="2400" dirty="0">
              <a:solidFill>
                <a:schemeClr val="accent1"/>
              </a:solidFill>
            </a:endParaRPr>
          </a:p>
        </p:txBody>
      </p:sp>
      <p:pic>
        <p:nvPicPr>
          <p:cNvPr id="28674" name="Picture 2" descr="https://cf3.ppt-online.org/files3/slide/6/6R9wy04mTVZrfMJx5kP3atbLAnOQBuX72i8Fph/slide-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3" y="545634"/>
            <a:ext cx="8496944" cy="636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7559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a:t>
            </a:r>
            <a:r>
              <a:rPr lang="ru-RU" sz="2400" dirty="0">
                <a:solidFill>
                  <a:schemeClr val="accent1"/>
                </a:solidFill>
              </a:rPr>
              <a:t>Перечень грузов повышенной опасности</a:t>
            </a:r>
          </a:p>
        </p:txBody>
      </p:sp>
      <p:pic>
        <p:nvPicPr>
          <p:cNvPr id="3" name="Рисунок 2"/>
          <p:cNvPicPr>
            <a:picLocks noChangeAspect="1"/>
          </p:cNvPicPr>
          <p:nvPr/>
        </p:nvPicPr>
        <p:blipFill>
          <a:blip r:embed="rId2"/>
          <a:stretch>
            <a:fillRect/>
          </a:stretch>
        </p:blipFill>
        <p:spPr>
          <a:xfrm>
            <a:off x="29667" y="631609"/>
            <a:ext cx="6611804" cy="6189054"/>
          </a:xfrm>
          <a:prstGeom prst="rect">
            <a:avLst/>
          </a:prstGeom>
        </p:spPr>
      </p:pic>
      <p:sp>
        <p:nvSpPr>
          <p:cNvPr id="4" name="Прямоугольник 3"/>
          <p:cNvSpPr/>
          <p:nvPr/>
        </p:nvSpPr>
        <p:spPr>
          <a:xfrm>
            <a:off x="6608519" y="480593"/>
            <a:ext cx="2254375" cy="4893647"/>
          </a:xfrm>
          <a:prstGeom prst="rect">
            <a:avLst/>
          </a:prstGeom>
        </p:spPr>
        <p:txBody>
          <a:bodyPr wrap="square">
            <a:spAutoFit/>
          </a:bodyPr>
          <a:lstStyle/>
          <a:p>
            <a:r>
              <a:rPr lang="ru-RU" sz="1200" b="1" dirty="0"/>
              <a:t>a </a:t>
            </a:r>
            <a:r>
              <a:rPr lang="ru-RU" sz="1200" dirty="0"/>
              <a:t>Неприменимо. </a:t>
            </a:r>
            <a:endParaRPr lang="ru-RU" sz="1200" dirty="0" smtClean="0"/>
          </a:p>
          <a:p>
            <a:r>
              <a:rPr lang="ru-RU" sz="1200" b="1" dirty="0" smtClean="0"/>
              <a:t>b</a:t>
            </a:r>
            <a:r>
              <a:rPr lang="ru-RU" sz="1200" dirty="0" smtClean="0"/>
              <a:t> </a:t>
            </a:r>
            <a:r>
              <a:rPr lang="ru-RU" sz="1200" dirty="0"/>
              <a:t>Положения раздела 1.10.3 не применяются, каким бы ни было количество. </a:t>
            </a:r>
            <a:endParaRPr lang="ru-RU" sz="1200" dirty="0" smtClean="0"/>
          </a:p>
          <a:p>
            <a:r>
              <a:rPr lang="ru-RU" sz="1200" b="1" dirty="0" smtClean="0"/>
              <a:t>c</a:t>
            </a:r>
            <a:r>
              <a:rPr lang="ru-RU" sz="1200" dirty="0" smtClean="0"/>
              <a:t> </a:t>
            </a:r>
            <a:r>
              <a:rPr lang="ru-RU" sz="1200" dirty="0"/>
              <a:t>Значение, указанное в этой колонке, применяется только в том случае, если перевозка в цистернах разрешена в соответствии с указаниями в колонках 10 или 12 таблицы А главы 3.2. Для веществ, которые не допускаются к перевозке в цистернах, указание в этой колонке не имеет значения. </a:t>
            </a:r>
            <a:endParaRPr lang="ru-RU" sz="1200" dirty="0" smtClean="0"/>
          </a:p>
          <a:p>
            <a:r>
              <a:rPr lang="ru-RU" sz="1200" b="1" dirty="0"/>
              <a:t>d</a:t>
            </a:r>
            <a:r>
              <a:rPr lang="ru-RU" sz="1200" dirty="0"/>
              <a:t> Значение, указанное в этой колонке, применяется только в том случае, если перевозка навалом/насыпью разрешена в соответствии с указаниями в колонках 10 или 17 таблицы А главы 3.2. Для веществ, которые не допускаются к перевозке навалом/насыпью, указание в этой колонке не имеет значения.</a:t>
            </a:r>
          </a:p>
        </p:txBody>
      </p:sp>
      <p:grpSp>
        <p:nvGrpSpPr>
          <p:cNvPr id="8" name="Группа 7"/>
          <p:cNvGrpSpPr/>
          <p:nvPr/>
        </p:nvGrpSpPr>
        <p:grpSpPr>
          <a:xfrm>
            <a:off x="7092279" y="5506606"/>
            <a:ext cx="1584176" cy="1268760"/>
            <a:chOff x="7092279" y="5506606"/>
            <a:chExt cx="1584176" cy="1268760"/>
          </a:xfrm>
        </p:grpSpPr>
        <p:sp>
          <p:nvSpPr>
            <p:cNvPr id="10" name="Овал 9"/>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6494951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a:t>
            </a:r>
            <a:r>
              <a:rPr lang="ru-RU" sz="2400" dirty="0">
                <a:solidFill>
                  <a:schemeClr val="accent1"/>
                </a:solidFill>
              </a:rPr>
              <a:t>Перечень грузов повышенной опасности</a:t>
            </a:r>
          </a:p>
        </p:txBody>
      </p:sp>
      <p:sp>
        <p:nvSpPr>
          <p:cNvPr id="2" name="Прямоугольник 1"/>
          <p:cNvSpPr/>
          <p:nvPr/>
        </p:nvSpPr>
        <p:spPr>
          <a:xfrm>
            <a:off x="395536" y="1207998"/>
            <a:ext cx="8136904" cy="3693319"/>
          </a:xfrm>
          <a:prstGeom prst="rect">
            <a:avLst/>
          </a:prstGeom>
        </p:spPr>
        <p:txBody>
          <a:bodyPr wrap="square">
            <a:spAutoFit/>
          </a:bodyPr>
          <a:lstStyle/>
          <a:p>
            <a:r>
              <a:rPr lang="ru-RU" dirty="0"/>
              <a:t>В случае опасных грузов класса 7 радиоактивными материалами повышенной опасности являются радиоактивные материалы, у которых значение активности на отдельную упаковку равно порогу безопасности для перевозки 3000 А2 или выше него (см. также 2.2.7.2.2.1), за исключением следующих радионуклидов, для которых порог безопасности для перевозки приводится в таблице 1.10.3.1.3 ниже. </a:t>
            </a:r>
            <a:endParaRPr lang="ru-RU" dirty="0" smtClean="0"/>
          </a:p>
          <a:p>
            <a:endParaRPr lang="ru-RU" dirty="0"/>
          </a:p>
          <a:p>
            <a:r>
              <a:rPr lang="ru-RU" dirty="0"/>
              <a:t>В случае смесей радионуклидов факт достижения или превышения порога безопасности для перевозки может быть определен исходя из суммы коэффициентов, полученных путем деления активности каждого присутствующего радионуклида на значение порога безопасности для перевозки данного радионуклида. Если сумма коэффициентов составляет менее 1, то порог радиоактивности данной смеси не достигнут и не превышен. </a:t>
            </a:r>
          </a:p>
        </p:txBody>
      </p:sp>
      <p:grpSp>
        <p:nvGrpSpPr>
          <p:cNvPr id="7" name="Группа 6"/>
          <p:cNvGrpSpPr/>
          <p:nvPr/>
        </p:nvGrpSpPr>
        <p:grpSpPr>
          <a:xfrm>
            <a:off x="7092279" y="5506606"/>
            <a:ext cx="1584176" cy="1268760"/>
            <a:chOff x="7092279" y="5506606"/>
            <a:chExt cx="1584176" cy="1268760"/>
          </a:xfrm>
        </p:grpSpPr>
        <p:sp>
          <p:nvSpPr>
            <p:cNvPr id="8" name="Овал 7"/>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1668613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a:t>
            </a:r>
            <a:r>
              <a:rPr lang="ru-RU" sz="2400" dirty="0">
                <a:solidFill>
                  <a:schemeClr val="accent1"/>
                </a:solidFill>
              </a:rPr>
              <a:t>Основные группы и коды для газов</a:t>
            </a:r>
          </a:p>
        </p:txBody>
      </p:sp>
      <p:sp>
        <p:nvSpPr>
          <p:cNvPr id="2" name="Прямоугольник 1"/>
          <p:cNvSpPr/>
          <p:nvPr/>
        </p:nvSpPr>
        <p:spPr>
          <a:xfrm>
            <a:off x="323528" y="651284"/>
            <a:ext cx="7920880" cy="5632311"/>
          </a:xfrm>
          <a:prstGeom prst="rect">
            <a:avLst/>
          </a:prstGeom>
        </p:spPr>
        <p:txBody>
          <a:bodyPr wrap="square">
            <a:spAutoFit/>
          </a:bodyPr>
          <a:lstStyle/>
          <a:p>
            <a:r>
              <a:rPr lang="ru-RU" b="1" dirty="0">
                <a:latin typeface="-apple-system"/>
              </a:rPr>
              <a:t>Основные группы и коды для газов:</a:t>
            </a:r>
            <a:endParaRPr lang="ru-RU" dirty="0">
              <a:latin typeface="-apple-system"/>
            </a:endParaRPr>
          </a:p>
          <a:p>
            <a:pPr>
              <a:buFont typeface="Arial" panose="020B0604020202020204" pitchFamily="34" charset="0"/>
              <a:buChar char="•"/>
            </a:pPr>
            <a:r>
              <a:rPr lang="ru-RU" b="1" dirty="0">
                <a:latin typeface="-apple-system"/>
              </a:rPr>
              <a:t>A</a:t>
            </a:r>
            <a:r>
              <a:rPr lang="ru-RU" dirty="0">
                <a:latin typeface="-apple-system"/>
              </a:rPr>
              <a:t> — удушающие газы. proftrans-consult.com +1</a:t>
            </a:r>
          </a:p>
          <a:p>
            <a:pPr>
              <a:buFont typeface="Arial" panose="020B0604020202020204" pitchFamily="34" charset="0"/>
              <a:buChar char="•"/>
            </a:pPr>
            <a:r>
              <a:rPr lang="ru-RU" b="1" dirty="0">
                <a:latin typeface="-apple-system"/>
              </a:rPr>
              <a:t>O</a:t>
            </a:r>
            <a:r>
              <a:rPr lang="ru-RU" dirty="0">
                <a:latin typeface="-apple-system"/>
              </a:rPr>
              <a:t> — окисляющие газы. proftrans-consult.com +1</a:t>
            </a:r>
          </a:p>
          <a:p>
            <a:pPr>
              <a:buFont typeface="Arial" panose="020B0604020202020204" pitchFamily="34" charset="0"/>
              <a:buChar char="•"/>
            </a:pPr>
            <a:r>
              <a:rPr lang="ru-RU" b="1" dirty="0">
                <a:latin typeface="-apple-system"/>
              </a:rPr>
              <a:t>F</a:t>
            </a:r>
            <a:r>
              <a:rPr lang="ru-RU" dirty="0">
                <a:latin typeface="-apple-system"/>
              </a:rPr>
              <a:t> — легковоспламеняющиеся газы. proftrans-consult.com +1</a:t>
            </a:r>
          </a:p>
          <a:p>
            <a:pPr>
              <a:buFont typeface="Arial" panose="020B0604020202020204" pitchFamily="34" charset="0"/>
              <a:buChar char="•"/>
            </a:pPr>
            <a:r>
              <a:rPr lang="ru-RU" b="1" dirty="0">
                <a:latin typeface="-apple-system"/>
              </a:rPr>
              <a:t>T</a:t>
            </a:r>
            <a:r>
              <a:rPr lang="ru-RU" dirty="0">
                <a:latin typeface="-apple-system"/>
              </a:rPr>
              <a:t> — токсичные газы. proftrans-consult.com +1</a:t>
            </a:r>
          </a:p>
          <a:p>
            <a:pPr>
              <a:buFont typeface="Arial" panose="020B0604020202020204" pitchFamily="34" charset="0"/>
              <a:buChar char="•"/>
            </a:pPr>
            <a:r>
              <a:rPr lang="ru-RU" b="1" dirty="0">
                <a:latin typeface="-apple-system"/>
              </a:rPr>
              <a:t>TF</a:t>
            </a:r>
            <a:r>
              <a:rPr lang="ru-RU" dirty="0">
                <a:latin typeface="-apple-system"/>
              </a:rPr>
              <a:t> — токсичные и легковоспламеняющиеся газы. proftrans-consult.com +1</a:t>
            </a:r>
          </a:p>
          <a:p>
            <a:pPr>
              <a:buFont typeface="Arial" panose="020B0604020202020204" pitchFamily="34" charset="0"/>
              <a:buChar char="•"/>
            </a:pPr>
            <a:r>
              <a:rPr lang="ru-RU" b="1" dirty="0">
                <a:latin typeface="-apple-system"/>
              </a:rPr>
              <a:t>TC</a:t>
            </a:r>
            <a:r>
              <a:rPr lang="ru-RU" dirty="0">
                <a:latin typeface="-apple-system"/>
              </a:rPr>
              <a:t> — токсичные и коррозионные газы. proftrans-consult.com +1</a:t>
            </a:r>
          </a:p>
          <a:p>
            <a:pPr>
              <a:buFont typeface="Arial" panose="020B0604020202020204" pitchFamily="34" charset="0"/>
              <a:buChar char="•"/>
            </a:pPr>
            <a:r>
              <a:rPr lang="ru-RU" b="1" dirty="0">
                <a:latin typeface="-apple-system"/>
              </a:rPr>
              <a:t>TO</a:t>
            </a:r>
            <a:r>
              <a:rPr lang="ru-RU" dirty="0">
                <a:latin typeface="-apple-system"/>
              </a:rPr>
              <a:t> — токсичные и окисляющие газы. proftrans-consult.com +1</a:t>
            </a:r>
          </a:p>
          <a:p>
            <a:pPr>
              <a:buFont typeface="Arial" panose="020B0604020202020204" pitchFamily="34" charset="0"/>
              <a:buChar char="•"/>
            </a:pPr>
            <a:r>
              <a:rPr lang="ru-RU" b="1" dirty="0">
                <a:latin typeface="-apple-system"/>
              </a:rPr>
              <a:t>TFC</a:t>
            </a:r>
            <a:r>
              <a:rPr lang="ru-RU" dirty="0">
                <a:latin typeface="-apple-system"/>
              </a:rPr>
              <a:t> — токсичные, легковоспламеняющиеся и коррозионные газы. proftrans-consult.com +1</a:t>
            </a:r>
          </a:p>
          <a:p>
            <a:pPr>
              <a:buFont typeface="Arial" panose="020B0604020202020204" pitchFamily="34" charset="0"/>
              <a:buChar char="•"/>
            </a:pPr>
            <a:r>
              <a:rPr lang="ru-RU" b="1" dirty="0">
                <a:latin typeface="-apple-system"/>
              </a:rPr>
              <a:t>TOC</a:t>
            </a:r>
            <a:r>
              <a:rPr lang="ru-RU" dirty="0">
                <a:latin typeface="-apple-system"/>
              </a:rPr>
              <a:t> — токсичные, окисляющие и коррозионные газы. proftrans-consult.com +1</a:t>
            </a:r>
          </a:p>
          <a:p>
            <a:r>
              <a:rPr lang="ru-RU" b="1" dirty="0">
                <a:latin typeface="-apple-system"/>
              </a:rPr>
              <a:t>Подклассы газов в зависимости от основного вида опасности:</a:t>
            </a:r>
            <a:endParaRPr lang="ru-RU" dirty="0">
              <a:latin typeface="-apple-system"/>
            </a:endParaRPr>
          </a:p>
          <a:p>
            <a:pPr>
              <a:buFont typeface="Arial" panose="020B0604020202020204" pitchFamily="34" charset="0"/>
              <a:buChar char="•"/>
            </a:pPr>
            <a:r>
              <a:rPr lang="ru-RU" b="1" dirty="0">
                <a:latin typeface="-apple-system"/>
              </a:rPr>
              <a:t>Подкласс 2.1</a:t>
            </a:r>
            <a:r>
              <a:rPr lang="ru-RU" dirty="0">
                <a:latin typeface="-apple-system"/>
              </a:rPr>
              <a:t> — легковоспламеняющиеся газы (соответствуют группам, обозначенным буквой F). </a:t>
            </a:r>
          </a:p>
          <a:p>
            <a:pPr>
              <a:buFont typeface="Arial" panose="020B0604020202020204" pitchFamily="34" charset="0"/>
              <a:buChar char="•"/>
            </a:pPr>
            <a:r>
              <a:rPr lang="ru-RU" b="1" dirty="0">
                <a:latin typeface="-apple-system"/>
              </a:rPr>
              <a:t>Подкласс 2.2</a:t>
            </a:r>
            <a:r>
              <a:rPr lang="ru-RU" dirty="0">
                <a:latin typeface="-apple-system"/>
              </a:rPr>
              <a:t> — невоспламеняющиеся нетоксичные газы (соответствуют группам, обозначенным буквами A или O). </a:t>
            </a:r>
          </a:p>
          <a:p>
            <a:pPr>
              <a:buFont typeface="Arial" panose="020B0604020202020204" pitchFamily="34" charset="0"/>
              <a:buChar char="•"/>
            </a:pPr>
            <a:r>
              <a:rPr lang="ru-RU" b="1" dirty="0">
                <a:latin typeface="-apple-system"/>
              </a:rPr>
              <a:t>Подкласс 2.3</a:t>
            </a:r>
            <a:r>
              <a:rPr lang="ru-RU" dirty="0">
                <a:latin typeface="-apple-system"/>
              </a:rPr>
              <a:t> — токсичные газы (соответствуют группам, обозначенным буквой T, то есть T, TF, TC, TO, TFC и TOC). </a:t>
            </a:r>
          </a:p>
        </p:txBody>
      </p:sp>
      <p:grpSp>
        <p:nvGrpSpPr>
          <p:cNvPr id="6" name="Группа 5"/>
          <p:cNvGrpSpPr/>
          <p:nvPr/>
        </p:nvGrpSpPr>
        <p:grpSpPr>
          <a:xfrm>
            <a:off x="7092279" y="5506606"/>
            <a:ext cx="1584176" cy="1268760"/>
            <a:chOff x="7092279" y="5506606"/>
            <a:chExt cx="1584176" cy="1268760"/>
          </a:xfrm>
        </p:grpSpPr>
        <p:sp>
          <p:nvSpPr>
            <p:cNvPr id="7" name="Овал 6"/>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8976604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a:t>
            </a:r>
            <a:endParaRPr lang="ru-RU" sz="2400" dirty="0">
              <a:solidFill>
                <a:schemeClr val="accent1"/>
              </a:solidFill>
            </a:endParaRPr>
          </a:p>
        </p:txBody>
      </p:sp>
      <p:pic>
        <p:nvPicPr>
          <p:cNvPr id="30722" name="Picture 2" descr="https://cf3.ppt-online.org/files3/slide/6/6R9wy04mTVZrfMJx5kP3atbLAnOQBuX72i8Fph/slide-1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862" y="551480"/>
            <a:ext cx="7975537" cy="5973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26121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0" y="382156"/>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a:t>
            </a:r>
            <a:r>
              <a:rPr lang="ru-RU" sz="2400" dirty="0">
                <a:solidFill>
                  <a:schemeClr val="accent1"/>
                </a:solidFill>
              </a:rPr>
              <a:t>Группы упаковки в ДОПОГ</a:t>
            </a:r>
          </a:p>
        </p:txBody>
      </p:sp>
      <p:sp>
        <p:nvSpPr>
          <p:cNvPr id="2" name="Прямоугольник 1"/>
          <p:cNvSpPr/>
          <p:nvPr/>
        </p:nvSpPr>
        <p:spPr>
          <a:xfrm>
            <a:off x="539552" y="1052188"/>
            <a:ext cx="8280920" cy="3970318"/>
          </a:xfrm>
          <a:prstGeom prst="rect">
            <a:avLst/>
          </a:prstGeom>
        </p:spPr>
        <p:txBody>
          <a:bodyPr wrap="square">
            <a:spAutoFit/>
          </a:bodyPr>
          <a:lstStyle/>
          <a:p>
            <a:r>
              <a:rPr lang="ru-RU" dirty="0">
                <a:latin typeface="-apple-system"/>
              </a:rPr>
              <a:t>Группы упаковки в ДОПОГ — это категории, которые характеризуют степень опасности перевозимого груза и определяют требования к прочности тары. Всего выделяют три группы (цифры римские):</a:t>
            </a:r>
          </a:p>
          <a:p>
            <a:pPr>
              <a:buFont typeface="Arial" panose="020B0604020202020204" pitchFamily="34" charset="0"/>
              <a:buChar char="•"/>
            </a:pPr>
            <a:r>
              <a:rPr lang="ru-RU" b="1" dirty="0">
                <a:latin typeface="-apple-system"/>
              </a:rPr>
              <a:t>I</a:t>
            </a:r>
            <a:r>
              <a:rPr lang="ru-RU" dirty="0">
                <a:latin typeface="-apple-system"/>
              </a:rPr>
              <a:t> — очень опасный груз;</a:t>
            </a:r>
          </a:p>
          <a:p>
            <a:pPr>
              <a:buFont typeface="Arial" panose="020B0604020202020204" pitchFamily="34" charset="0"/>
              <a:buChar char="•"/>
            </a:pPr>
            <a:r>
              <a:rPr lang="ru-RU" b="1" dirty="0">
                <a:latin typeface="-apple-system"/>
              </a:rPr>
              <a:t>II</a:t>
            </a:r>
            <a:r>
              <a:rPr lang="ru-RU" dirty="0">
                <a:latin typeface="-apple-system"/>
              </a:rPr>
              <a:t> — просто опасный груз;</a:t>
            </a:r>
          </a:p>
          <a:p>
            <a:pPr>
              <a:buFont typeface="Arial" panose="020B0604020202020204" pitchFamily="34" charset="0"/>
              <a:buChar char="•"/>
            </a:pPr>
            <a:r>
              <a:rPr lang="ru-RU" b="1" dirty="0">
                <a:latin typeface="-apple-system"/>
              </a:rPr>
              <a:t>III</a:t>
            </a:r>
            <a:r>
              <a:rPr lang="ru-RU" dirty="0">
                <a:latin typeface="-apple-system"/>
              </a:rPr>
              <a:t> — незначительно опасный груз. sttlogistics.ru +2</a:t>
            </a:r>
          </a:p>
          <a:p>
            <a:endParaRPr lang="ru-RU" dirty="0" smtClean="0">
              <a:latin typeface="-apple-system"/>
            </a:endParaRPr>
          </a:p>
          <a:p>
            <a:r>
              <a:rPr lang="ru-RU" dirty="0" smtClean="0">
                <a:latin typeface="-apple-system"/>
              </a:rPr>
              <a:t>Для </a:t>
            </a:r>
            <a:r>
              <a:rPr lang="ru-RU" dirty="0">
                <a:latin typeface="-apple-system"/>
              </a:rPr>
              <a:t>группы I требуется максимально прочная тара, прошедшая самые строгие испытания (например, на падение с высоты 1,8 м). </a:t>
            </a:r>
            <a:endParaRPr lang="ru-RU" dirty="0" smtClean="0">
              <a:latin typeface="-apple-system"/>
            </a:endParaRPr>
          </a:p>
          <a:p>
            <a:endParaRPr lang="ru-RU" dirty="0">
              <a:latin typeface="-apple-system"/>
            </a:endParaRPr>
          </a:p>
          <a:p>
            <a:r>
              <a:rPr lang="ru-RU" b="1" dirty="0">
                <a:latin typeface="-apple-system"/>
              </a:rPr>
              <a:t>Важно:</a:t>
            </a:r>
            <a:r>
              <a:rPr lang="ru-RU" dirty="0">
                <a:latin typeface="-apple-system"/>
              </a:rPr>
              <a:t> некоторым классам и подклассам опасных веществ группа упаковки не назначается. К ним относятся, например, взрывчатые вещества (класс 1), газы (класс 2), инфекционные вещества (класс 6.2) и радиоактивные материалы (класс 7).</a:t>
            </a:r>
            <a:endParaRPr lang="ru-RU" b="0" dirty="0">
              <a:effectLst/>
              <a:latin typeface="-apple-system"/>
            </a:endParaRPr>
          </a:p>
        </p:txBody>
      </p:sp>
    </p:spTree>
    <p:extLst>
      <p:ext uri="{BB962C8B-B14F-4D97-AF65-F5344CB8AC3E}">
        <p14:creationId xmlns:p14="http://schemas.microsoft.com/office/powerpoint/2010/main" val="31529649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0" y="382156"/>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МАРКИРОВКА</a:t>
            </a:r>
            <a:endParaRPr lang="ru-RU" sz="2400" dirty="0">
              <a:solidFill>
                <a:schemeClr val="accent1"/>
              </a:solidFill>
            </a:endParaRPr>
          </a:p>
        </p:txBody>
      </p:sp>
      <p:pic>
        <p:nvPicPr>
          <p:cNvPr id="31746" name="Picture 2" descr="https://cf3.ppt-online.org/files3/slide/6/6R9wy04mTVZrfMJx5kP3atbLAnOQBuX72i8Fph/slide-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839356"/>
            <a:ext cx="7920880" cy="5932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37696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751488"/>
          </a:xfrm>
          <a:prstGeom prst="rect">
            <a:avLst/>
          </a:prstGeom>
        </p:spPr>
        <p:txBody>
          <a:bodyPr vert="horz" wrap="square" lIns="0" tIns="12700" rIns="0" bIns="0" rtlCol="0">
            <a:spAutoFit/>
          </a:bodyPr>
          <a:lstStyle/>
          <a:p>
            <a:pPr algn="ctr"/>
            <a:r>
              <a:rPr lang="ru-RU" sz="2400" dirty="0" smtClean="0">
                <a:solidFill>
                  <a:schemeClr val="accent1"/>
                </a:solidFill>
              </a:rPr>
              <a:t>ДОПОГ.МАРКИРОВКА</a:t>
            </a:r>
            <a:endParaRPr lang="ru-RU" sz="2400" dirty="0">
              <a:solidFill>
                <a:schemeClr val="accent1"/>
              </a:solidFill>
            </a:endParaRPr>
          </a:p>
          <a:p>
            <a:pPr algn="ctr"/>
            <a:endParaRPr lang="ru-RU" sz="2400" dirty="0">
              <a:solidFill>
                <a:schemeClr val="accent1"/>
              </a:solidFill>
            </a:endParaRPr>
          </a:p>
        </p:txBody>
      </p:sp>
      <p:pic>
        <p:nvPicPr>
          <p:cNvPr id="32770" name="Picture 2" descr="https://cf3.ppt-online.org/files3/slide/6/6R9wy04mTVZrfMJx5kP3atbLAnOQBuX72i8Fph/slide-2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685800"/>
            <a:ext cx="8136904" cy="6094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04223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МАРКИРОВКА</a:t>
            </a:r>
            <a:endParaRPr lang="ru-RU" sz="2400" dirty="0">
              <a:solidFill>
                <a:schemeClr val="accent1"/>
              </a:solidFill>
            </a:endParaRPr>
          </a:p>
        </p:txBody>
      </p:sp>
      <p:pic>
        <p:nvPicPr>
          <p:cNvPr id="33794" name="Picture 2" descr="https://cf3.ppt-online.org/files3/slide/6/6R9wy04mTVZrfMJx5kP3atbLAnOQBuX72i8Fph/slide-2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698098"/>
            <a:ext cx="8136904" cy="6094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86395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МАРКИРОВКА</a:t>
            </a:r>
            <a:endParaRPr lang="ru-RU" sz="2400" dirty="0">
              <a:solidFill>
                <a:schemeClr val="accent1"/>
              </a:solidFill>
            </a:endParaRPr>
          </a:p>
        </p:txBody>
      </p:sp>
      <p:pic>
        <p:nvPicPr>
          <p:cNvPr id="34818" name="Picture 2" descr="https://cf3.ppt-online.org/files3/slide/6/6R9wy04mTVZrfMJx5kP3atbLAnOQBuX72i8Fph/slide-2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39" y="551480"/>
            <a:ext cx="8379041" cy="6276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87668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МАРКИРОВКА</a:t>
            </a:r>
            <a:endParaRPr lang="ru-RU" sz="2400" dirty="0">
              <a:solidFill>
                <a:schemeClr val="accent1"/>
              </a:solidFill>
            </a:endParaRPr>
          </a:p>
        </p:txBody>
      </p:sp>
      <p:pic>
        <p:nvPicPr>
          <p:cNvPr id="35842" name="Picture 2" descr="https://cf3.ppt-online.org/files3/slide/6/6R9wy04mTVZrfMJx5kP3atbLAnOQBuX72i8Fph/slide-2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685800"/>
            <a:ext cx="8064896" cy="6040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18672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МАРКИРОВКА</a:t>
            </a:r>
            <a:endParaRPr lang="ru-RU" sz="2400" dirty="0">
              <a:solidFill>
                <a:schemeClr val="accent1"/>
              </a:solidFill>
            </a:endParaRPr>
          </a:p>
        </p:txBody>
      </p:sp>
      <p:pic>
        <p:nvPicPr>
          <p:cNvPr id="36866" name="Picture 2" descr="https://cf3.ppt-online.org/files3/slide/6/6R9wy04mTVZrfMJx5kP3atbLAnOQBuX72i8Fph/slide-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752288"/>
            <a:ext cx="8151564" cy="6105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05257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МАРКИРОВКА</a:t>
            </a:r>
            <a:endParaRPr lang="ru-RU" sz="2400" dirty="0">
              <a:solidFill>
                <a:schemeClr val="accent1"/>
              </a:solidFill>
            </a:endParaRPr>
          </a:p>
        </p:txBody>
      </p:sp>
      <p:pic>
        <p:nvPicPr>
          <p:cNvPr id="37890" name="Picture 2" descr="https://cf3.ppt-online.org/files3/slide/6/6R9wy04mTVZrfMJx5kP3atbLAnOQBuX72i8Fph/slide-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685800"/>
            <a:ext cx="7776864" cy="5825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94324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МАРКИРОВКА</a:t>
            </a:r>
            <a:endParaRPr lang="ru-RU" sz="2400" dirty="0">
              <a:solidFill>
                <a:schemeClr val="accent1"/>
              </a:solidFill>
            </a:endParaRPr>
          </a:p>
        </p:txBody>
      </p:sp>
      <p:pic>
        <p:nvPicPr>
          <p:cNvPr id="38914" name="Picture 2" descr="https://cf3.ppt-online.org/files3/slide/6/6R9wy04mTVZrfMJx5kP3atbLAnOQBuX72i8Fph/slide-3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551479"/>
            <a:ext cx="8352928" cy="6256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62330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МАРКИРОВКА</a:t>
            </a:r>
            <a:endParaRPr lang="ru-RU" sz="2400" dirty="0">
              <a:solidFill>
                <a:schemeClr val="accent1"/>
              </a:solidFill>
            </a:endParaRPr>
          </a:p>
        </p:txBody>
      </p:sp>
      <p:sp>
        <p:nvSpPr>
          <p:cNvPr id="2" name="Прямоугольник 1"/>
          <p:cNvSpPr/>
          <p:nvPr/>
        </p:nvSpPr>
        <p:spPr>
          <a:xfrm>
            <a:off x="1115616" y="914400"/>
            <a:ext cx="6552728" cy="2308324"/>
          </a:xfrm>
          <a:prstGeom prst="rect">
            <a:avLst/>
          </a:prstGeom>
        </p:spPr>
        <p:txBody>
          <a:bodyPr wrap="square">
            <a:spAutoFit/>
          </a:bodyPr>
          <a:lstStyle/>
          <a:p>
            <a:r>
              <a:rPr lang="ru-RU" dirty="0" smtClean="0">
                <a:solidFill>
                  <a:srgbClr val="000000"/>
                </a:solidFill>
                <a:ea typeface="Calibri" panose="020F0502020204030204" pitchFamily="34" charset="0"/>
              </a:rPr>
              <a:t>Маркировка на </a:t>
            </a:r>
            <a:r>
              <a:rPr lang="ru-RU" dirty="0">
                <a:solidFill>
                  <a:srgbClr val="000000"/>
                </a:solidFill>
                <a:ea typeface="Calibri" panose="020F0502020204030204" pitchFamily="34" charset="0"/>
              </a:rPr>
              <a:t>транспортном средстве, перевозящем опасные грузы в упаковках (за исключением опасных грузов, отнесенных к классу 1 и 7</a:t>
            </a:r>
            <a:r>
              <a:rPr lang="ru-RU" dirty="0" smtClean="0">
                <a:solidFill>
                  <a:srgbClr val="000000"/>
                </a:solidFill>
                <a:ea typeface="Calibri" panose="020F0502020204030204" pitchFamily="34" charset="0"/>
              </a:rPr>
              <a:t>) включает:</a:t>
            </a:r>
          </a:p>
          <a:p>
            <a:endParaRPr lang="ru-RU" dirty="0">
              <a:solidFill>
                <a:srgbClr val="000000"/>
              </a:solidFill>
            </a:endParaRPr>
          </a:p>
          <a:p>
            <a:pPr marL="285750" indent="-285750">
              <a:buFont typeface="Arial" panose="020B0604020202020204" pitchFamily="34" charset="0"/>
              <a:buChar char="•"/>
            </a:pPr>
            <a:r>
              <a:rPr lang="ru-RU" dirty="0"/>
              <a:t>данные о сертификации перевозимого груза, </a:t>
            </a:r>
            <a:endParaRPr lang="ru-RU" dirty="0" smtClean="0"/>
          </a:p>
          <a:p>
            <a:pPr marL="285750" indent="-285750">
              <a:buFont typeface="Arial" panose="020B0604020202020204" pitchFamily="34" charset="0"/>
              <a:buChar char="•"/>
            </a:pPr>
            <a:r>
              <a:rPr lang="ru-RU" dirty="0" smtClean="0"/>
              <a:t>табличка </a:t>
            </a:r>
            <a:r>
              <a:rPr lang="ru-RU" dirty="0"/>
              <a:t>оранжевого цвета с номером ООН перевозимого груза, </a:t>
            </a:r>
            <a:endParaRPr lang="ru-RU" dirty="0" smtClean="0"/>
          </a:p>
          <a:p>
            <a:pPr marL="285750" indent="-285750">
              <a:buFont typeface="Arial" panose="020B0604020202020204" pitchFamily="34" charset="0"/>
              <a:buChar char="•"/>
            </a:pPr>
            <a:r>
              <a:rPr lang="ru-RU" dirty="0" smtClean="0"/>
              <a:t>табличка </a:t>
            </a:r>
            <a:r>
              <a:rPr lang="ru-RU" dirty="0"/>
              <a:t>оранжевого цвета без цифр</a:t>
            </a:r>
            <a:endParaRPr lang="ru-RU" dirty="0"/>
          </a:p>
        </p:txBody>
      </p:sp>
      <p:grpSp>
        <p:nvGrpSpPr>
          <p:cNvPr id="6" name="Группа 5"/>
          <p:cNvGrpSpPr/>
          <p:nvPr/>
        </p:nvGrpSpPr>
        <p:grpSpPr>
          <a:xfrm>
            <a:off x="7092279" y="5506606"/>
            <a:ext cx="1584176" cy="1268760"/>
            <a:chOff x="7092279" y="5506606"/>
            <a:chExt cx="1584176" cy="1268760"/>
          </a:xfrm>
        </p:grpSpPr>
        <p:sp>
          <p:nvSpPr>
            <p:cNvPr id="7" name="Овал 6"/>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1902371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МАРКИРОВКА</a:t>
            </a:r>
            <a:endParaRPr lang="ru-RU" sz="2400" dirty="0">
              <a:solidFill>
                <a:schemeClr val="accent1"/>
              </a:solidFill>
            </a:endParaRPr>
          </a:p>
        </p:txBody>
      </p:sp>
      <p:pic>
        <p:nvPicPr>
          <p:cNvPr id="39938" name="Picture 2" descr="https://cf3.ppt-online.org/files3/slide/6/6R9wy04mTVZrfMJx5kP3atbLAnOQBuX72i8Fph/slide-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906" y="678061"/>
            <a:ext cx="8111550" cy="60757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24649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МАРКИРОВКА</a:t>
            </a:r>
            <a:endParaRPr lang="ru-RU" sz="2400" dirty="0">
              <a:solidFill>
                <a:schemeClr val="accent1"/>
              </a:solidFill>
            </a:endParaRPr>
          </a:p>
        </p:txBody>
      </p:sp>
      <p:pic>
        <p:nvPicPr>
          <p:cNvPr id="40962" name="Picture 2" descr="https://cf3.ppt-online.org/files3/slide/6/6R9wy04mTVZrfMJx5kP3atbLAnOQBuX72i8Fph/slide-3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643" y="519021"/>
            <a:ext cx="8285821" cy="6206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36827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ТС</a:t>
            </a:r>
            <a:endParaRPr lang="ru-RU" sz="2400" dirty="0">
              <a:solidFill>
                <a:schemeClr val="accent1"/>
              </a:solidFill>
            </a:endParaRPr>
          </a:p>
        </p:txBody>
      </p:sp>
      <p:pic>
        <p:nvPicPr>
          <p:cNvPr id="41986" name="Picture 2" descr="https://cf3.ppt-online.org/files3/slide/6/6R9wy04mTVZrfMJx5kP3atbLAnOQBuX72i8Fph/slide-3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681941"/>
            <a:ext cx="8208912" cy="6148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62746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ТС</a:t>
            </a:r>
            <a:endParaRPr lang="ru-RU" sz="2400" dirty="0">
              <a:solidFill>
                <a:schemeClr val="accent1"/>
              </a:solidFill>
            </a:endParaRPr>
          </a:p>
        </p:txBody>
      </p:sp>
      <p:pic>
        <p:nvPicPr>
          <p:cNvPr id="44034" name="Picture 2" descr="https://cf3.ppt-online.org/files3/slide/6/6R9wy04mTVZrfMJx5kP3atbLAnOQBuX72i8Fph/slide-3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685800"/>
            <a:ext cx="8064896" cy="6040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64187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ТС</a:t>
            </a:r>
            <a:endParaRPr lang="ru-RU" sz="2400" dirty="0">
              <a:solidFill>
                <a:schemeClr val="accent1"/>
              </a:solidFill>
            </a:endParaRPr>
          </a:p>
        </p:txBody>
      </p:sp>
      <p:pic>
        <p:nvPicPr>
          <p:cNvPr id="43014" name="Picture 6" descr="https://cf3.ppt-online.org/files3/slide/6/6R9wy04mTVZrfMJx5kP3atbLAnOQBuX72i8Fph/slide-3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551479"/>
            <a:ext cx="8280920" cy="6202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1427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ТС</a:t>
            </a:r>
            <a:endParaRPr lang="ru-RU" sz="2400" dirty="0">
              <a:solidFill>
                <a:schemeClr val="accent1"/>
              </a:solidFill>
            </a:endParaRPr>
          </a:p>
        </p:txBody>
      </p:sp>
      <p:pic>
        <p:nvPicPr>
          <p:cNvPr id="45058" name="Picture 2" descr="https://cf3.ppt-online.org/files3/slide/6/6R9wy04mTVZrfMJx5kP3atbLAnOQBuX72i8Fph/slide-3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215" y="685799"/>
            <a:ext cx="8071185" cy="6045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853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ТС</a:t>
            </a:r>
            <a:endParaRPr lang="ru-RU" sz="2400" dirty="0">
              <a:solidFill>
                <a:schemeClr val="accent1"/>
              </a:solidFill>
            </a:endParaRPr>
          </a:p>
        </p:txBody>
      </p:sp>
      <p:sp>
        <p:nvSpPr>
          <p:cNvPr id="2" name="Прямоугольник 1"/>
          <p:cNvSpPr/>
          <p:nvPr/>
        </p:nvSpPr>
        <p:spPr>
          <a:xfrm>
            <a:off x="539552" y="1146851"/>
            <a:ext cx="7511613" cy="4524315"/>
          </a:xfrm>
          <a:prstGeom prst="rect">
            <a:avLst/>
          </a:prstGeom>
        </p:spPr>
        <p:txBody>
          <a:bodyPr wrap="square">
            <a:spAutoFit/>
          </a:bodyPr>
          <a:lstStyle/>
          <a:p>
            <a:r>
              <a:rPr lang="ru-RU" dirty="0">
                <a:latin typeface="-apple-system"/>
              </a:rPr>
              <a:t>Согласно ДОПОГ (Европейскому соглашению о международной дорожной перевозке опасных грузов), общая вместимость топливных баков на одну транспортную единицу, перевозящую опасные грузы, не должна превышать</a:t>
            </a:r>
            <a:r>
              <a:rPr lang="ru-RU" dirty="0" smtClean="0">
                <a:latin typeface="-apple-system"/>
              </a:rPr>
              <a:t>:</a:t>
            </a:r>
          </a:p>
          <a:p>
            <a:endParaRPr lang="ru-RU" dirty="0">
              <a:latin typeface="-apple-system"/>
            </a:endParaRPr>
          </a:p>
          <a:p>
            <a:pPr>
              <a:buFont typeface="+mj-lt"/>
              <a:buAutoNum type="arabicPeriod"/>
            </a:pPr>
            <a:r>
              <a:rPr lang="ru-RU" b="1" smtClean="0">
                <a:latin typeface="-apple-system"/>
              </a:rPr>
              <a:t> 1500 </a:t>
            </a:r>
            <a:r>
              <a:rPr lang="ru-RU" b="1" dirty="0">
                <a:latin typeface="-apple-system"/>
              </a:rPr>
              <a:t>литров</a:t>
            </a:r>
            <a:r>
              <a:rPr lang="ru-RU" dirty="0">
                <a:latin typeface="-apple-system"/>
              </a:rPr>
              <a:t> — для </a:t>
            </a:r>
            <a:r>
              <a:rPr lang="ru-RU" b="1" dirty="0">
                <a:latin typeface="-apple-system"/>
              </a:rPr>
              <a:t>встроенных топливных баков</a:t>
            </a:r>
            <a:r>
              <a:rPr lang="ru-RU" dirty="0">
                <a:latin typeface="-apple-system"/>
              </a:rPr>
              <a:t>, которые:</a:t>
            </a:r>
          </a:p>
          <a:p>
            <a:pPr marL="742950" lvl="1" indent="-285750">
              <a:buFont typeface="+mj-lt"/>
              <a:buAutoNum type="arabicPeriod"/>
            </a:pPr>
            <a:r>
              <a:rPr lang="ru-RU" dirty="0">
                <a:latin typeface="-apple-system"/>
              </a:rPr>
              <a:t>непосредственно соединены с двигателем транспортного средства;</a:t>
            </a:r>
          </a:p>
          <a:p>
            <a:pPr marL="742950" lvl="1" indent="-285750">
              <a:buFont typeface="+mj-lt"/>
              <a:buAutoNum type="arabicPeriod"/>
            </a:pPr>
            <a:r>
              <a:rPr lang="ru-RU" dirty="0">
                <a:latin typeface="-apple-system"/>
              </a:rPr>
              <a:t>подключены к вспомогательному оборудованию;</a:t>
            </a:r>
          </a:p>
          <a:p>
            <a:pPr marL="742950" lvl="1" indent="-285750">
              <a:buFont typeface="+mj-lt"/>
              <a:buAutoNum type="arabicPeriod"/>
            </a:pPr>
            <a:r>
              <a:rPr lang="ru-RU" dirty="0">
                <a:latin typeface="-apple-system"/>
              </a:rPr>
              <a:t>отвечают требованиям соответствующих нормативно-правовых </a:t>
            </a:r>
            <a:r>
              <a:rPr lang="ru-RU" dirty="0" smtClean="0">
                <a:latin typeface="-apple-system"/>
              </a:rPr>
              <a:t>актов.</a:t>
            </a:r>
          </a:p>
          <a:p>
            <a:pPr>
              <a:buFont typeface="+mj-lt"/>
              <a:buAutoNum type="arabicPeriod"/>
            </a:pPr>
            <a:r>
              <a:rPr lang="ru-RU" b="1" dirty="0" smtClean="0">
                <a:latin typeface="-apple-system"/>
              </a:rPr>
              <a:t>500 литров</a:t>
            </a:r>
            <a:r>
              <a:rPr lang="ru-RU" dirty="0" smtClean="0">
                <a:latin typeface="-apple-system"/>
              </a:rPr>
              <a:t> — максимальная вместимость </a:t>
            </a:r>
            <a:r>
              <a:rPr lang="ru-RU" b="1" dirty="0" smtClean="0">
                <a:latin typeface="-apple-system"/>
              </a:rPr>
              <a:t>бака, установленного на прицепе</a:t>
            </a:r>
            <a:r>
              <a:rPr lang="ru-RU" dirty="0" smtClean="0">
                <a:latin typeface="-apple-system"/>
              </a:rPr>
              <a:t> .</a:t>
            </a:r>
          </a:p>
          <a:p>
            <a:pPr>
              <a:buFont typeface="+mj-lt"/>
              <a:buAutoNum type="arabicPeriod"/>
            </a:pPr>
            <a:endParaRPr lang="ru-RU" dirty="0" smtClean="0">
              <a:latin typeface="-apple-system"/>
            </a:endParaRPr>
          </a:p>
          <a:p>
            <a:pPr>
              <a:buFont typeface="+mj-lt"/>
              <a:buAutoNum type="arabicPeriod"/>
            </a:pPr>
            <a:r>
              <a:rPr lang="ru-RU" b="1" dirty="0" smtClean="0">
                <a:latin typeface="-apple-system"/>
              </a:rPr>
              <a:t>60 </a:t>
            </a:r>
            <a:r>
              <a:rPr lang="ru-RU" b="1" dirty="0">
                <a:latin typeface="-apple-system"/>
              </a:rPr>
              <a:t>литров</a:t>
            </a:r>
            <a:r>
              <a:rPr lang="ru-RU" dirty="0">
                <a:latin typeface="-apple-system"/>
              </a:rPr>
              <a:t> — лимит для </a:t>
            </a:r>
            <a:r>
              <a:rPr lang="ru-RU" b="1" dirty="0">
                <a:latin typeface="-apple-system"/>
              </a:rPr>
              <a:t>переносных топливных ёмкостей</a:t>
            </a:r>
            <a:r>
              <a:rPr lang="ru-RU" dirty="0">
                <a:latin typeface="-apple-system"/>
              </a:rPr>
              <a:t> (например, канистр) на одну транспортную </a:t>
            </a:r>
            <a:r>
              <a:rPr lang="ru-RU" dirty="0" smtClean="0">
                <a:latin typeface="-apple-system"/>
              </a:rPr>
              <a:t>единицу.</a:t>
            </a:r>
            <a:endParaRPr lang="ru-RU" b="0" i="0" dirty="0">
              <a:effectLst/>
              <a:latin typeface="-apple-system"/>
            </a:endParaRPr>
          </a:p>
        </p:txBody>
      </p:sp>
    </p:spTree>
    <p:extLst>
      <p:ext uri="{BB962C8B-B14F-4D97-AF65-F5344CB8AC3E}">
        <p14:creationId xmlns:p14="http://schemas.microsoft.com/office/powerpoint/2010/main" val="3223928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ТС</a:t>
            </a:r>
            <a:endParaRPr lang="ru-RU" sz="2400" dirty="0">
              <a:solidFill>
                <a:schemeClr val="accent1"/>
              </a:solidFill>
            </a:endParaRPr>
          </a:p>
        </p:txBody>
      </p:sp>
      <p:pic>
        <p:nvPicPr>
          <p:cNvPr id="46084" name="Picture 4" descr="https://cf3.ppt-online.org/files3/slide/6/6R9wy04mTVZrfMJx5kP3atbLAnOQBuX72i8Fph/slide-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682178"/>
            <a:ext cx="8136904" cy="6094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56109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ТРАНСПОРТНЫЙ ДОКУМЕНТ</a:t>
            </a:r>
            <a:endParaRPr lang="ru-RU" sz="2400" dirty="0">
              <a:solidFill>
                <a:schemeClr val="accent1"/>
              </a:solidFill>
            </a:endParaRPr>
          </a:p>
        </p:txBody>
      </p:sp>
      <p:pic>
        <p:nvPicPr>
          <p:cNvPr id="47106" name="Picture 2" descr="https://cf3.ppt-online.org/files3/slide/6/6R9wy04mTVZrfMJx5kP3atbLAnOQBuX72i8Fph/slide-3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839356"/>
            <a:ext cx="8025408" cy="60112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89535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ДВИЖЕНИЕ В ТОННЕЛЯХ</a:t>
            </a:r>
            <a:endParaRPr lang="ru-RU" sz="2400" dirty="0">
              <a:solidFill>
                <a:schemeClr val="accent1"/>
              </a:solidFill>
            </a:endParaRPr>
          </a:p>
        </p:txBody>
      </p:sp>
      <p:sp>
        <p:nvSpPr>
          <p:cNvPr id="2" name="Прямоугольник 1"/>
          <p:cNvSpPr/>
          <p:nvPr/>
        </p:nvSpPr>
        <p:spPr>
          <a:xfrm>
            <a:off x="355180" y="1073956"/>
            <a:ext cx="7704856" cy="4524315"/>
          </a:xfrm>
          <a:prstGeom prst="rect">
            <a:avLst/>
          </a:prstGeom>
        </p:spPr>
        <p:txBody>
          <a:bodyPr wrap="square">
            <a:spAutoFit/>
          </a:bodyPr>
          <a:lstStyle/>
          <a:p>
            <a:r>
              <a:rPr lang="ru-RU" b="1" dirty="0">
                <a:latin typeface="-apple-system"/>
              </a:rPr>
              <a:t>Категории тоннелей и соответствующие ограничения:</a:t>
            </a:r>
            <a:endParaRPr lang="ru-RU" dirty="0">
              <a:latin typeface="-apple-system"/>
            </a:endParaRPr>
          </a:p>
          <a:p>
            <a:r>
              <a:rPr lang="ru-RU" b="1" dirty="0">
                <a:latin typeface="-apple-system"/>
              </a:rPr>
              <a:t>Категория А</a:t>
            </a:r>
            <a:r>
              <a:rPr lang="ru-RU" dirty="0">
                <a:latin typeface="-apple-system"/>
              </a:rPr>
              <a:t> — перевозка опасных грузов не ограничена. </a:t>
            </a:r>
            <a:endParaRPr lang="ru-RU" dirty="0" smtClean="0">
              <a:latin typeface="-apple-system"/>
            </a:endParaRPr>
          </a:p>
          <a:p>
            <a:pPr>
              <a:buFont typeface="+mj-lt"/>
              <a:buAutoNum type="arabicPeriod"/>
            </a:pPr>
            <a:endParaRPr lang="ru-RU" b="1" dirty="0">
              <a:latin typeface="-apple-system"/>
            </a:endParaRPr>
          </a:p>
          <a:p>
            <a:r>
              <a:rPr lang="ru-RU" b="1" dirty="0" smtClean="0">
                <a:latin typeface="-apple-system"/>
              </a:rPr>
              <a:t>Категория </a:t>
            </a:r>
            <a:r>
              <a:rPr lang="ru-RU" b="1" dirty="0">
                <a:latin typeface="-apple-system"/>
              </a:rPr>
              <a:t>В</a:t>
            </a:r>
            <a:r>
              <a:rPr lang="ru-RU" dirty="0">
                <a:latin typeface="-apple-system"/>
              </a:rPr>
              <a:t> — ограничение на перевозку опасных грузов, которые могут привести к очень сильному взрыву. </a:t>
            </a:r>
            <a:endParaRPr lang="ru-RU" dirty="0" smtClean="0">
              <a:latin typeface="-apple-system"/>
            </a:endParaRPr>
          </a:p>
          <a:p>
            <a:endParaRPr lang="ru-RU" b="1" dirty="0">
              <a:latin typeface="-apple-system"/>
            </a:endParaRPr>
          </a:p>
          <a:p>
            <a:r>
              <a:rPr lang="ru-RU" b="1" dirty="0" smtClean="0">
                <a:latin typeface="-apple-system"/>
              </a:rPr>
              <a:t>Категория </a:t>
            </a:r>
            <a:r>
              <a:rPr lang="ru-RU" b="1" dirty="0">
                <a:latin typeface="-apple-system"/>
              </a:rPr>
              <a:t>С</a:t>
            </a:r>
            <a:r>
              <a:rPr lang="ru-RU" dirty="0">
                <a:latin typeface="-apple-system"/>
              </a:rPr>
              <a:t> — ограничение на перевозку опасных грузов, которые могут привести к очень сильному взрыву, сильному взрыву или выбросу большого количества токсичного вещества. </a:t>
            </a:r>
            <a:endParaRPr lang="ru-RU" dirty="0" smtClean="0">
              <a:latin typeface="-apple-system"/>
            </a:endParaRPr>
          </a:p>
          <a:p>
            <a:endParaRPr lang="ru-RU" b="1" dirty="0">
              <a:latin typeface="-apple-system"/>
            </a:endParaRPr>
          </a:p>
          <a:p>
            <a:r>
              <a:rPr lang="ru-RU" b="1" dirty="0" smtClean="0">
                <a:latin typeface="-apple-system"/>
              </a:rPr>
              <a:t>Категория </a:t>
            </a:r>
            <a:r>
              <a:rPr lang="ru-RU" b="1" dirty="0">
                <a:latin typeface="-apple-system"/>
              </a:rPr>
              <a:t>D</a:t>
            </a:r>
            <a:r>
              <a:rPr lang="ru-RU" dirty="0">
                <a:latin typeface="-apple-system"/>
              </a:rPr>
              <a:t> — ограничение на перевозку опасных грузов, которые могут привести к очень сильному взрыву, сильному взрыву, выбросу большого количества токсичного вещества или крупному пожару. </a:t>
            </a:r>
            <a:endParaRPr lang="ru-RU" dirty="0" smtClean="0">
              <a:latin typeface="-apple-system"/>
            </a:endParaRPr>
          </a:p>
          <a:p>
            <a:endParaRPr lang="ru-RU" b="1" dirty="0">
              <a:latin typeface="-apple-system"/>
            </a:endParaRPr>
          </a:p>
          <a:p>
            <a:r>
              <a:rPr lang="ru-RU" b="1" dirty="0" smtClean="0">
                <a:latin typeface="-apple-system"/>
              </a:rPr>
              <a:t>Категория </a:t>
            </a:r>
            <a:r>
              <a:rPr lang="ru-RU" b="1" dirty="0">
                <a:latin typeface="-apple-system"/>
              </a:rPr>
              <a:t>Е</a:t>
            </a:r>
            <a:r>
              <a:rPr lang="ru-RU" dirty="0">
                <a:latin typeface="-apple-system"/>
              </a:rPr>
              <a:t> — ограничение на перевозку всех опасных грузов, кроме грузов под номерами ООН: 2919, 3291, 3331, 3359 и 3373.</a:t>
            </a:r>
            <a:endParaRPr lang="ru-RU" b="0" i="0" dirty="0">
              <a:effectLst/>
              <a:latin typeface="-apple-system"/>
            </a:endParaRPr>
          </a:p>
        </p:txBody>
      </p:sp>
    </p:spTree>
    <p:extLst>
      <p:ext uri="{BB962C8B-B14F-4D97-AF65-F5344CB8AC3E}">
        <p14:creationId xmlns:p14="http://schemas.microsoft.com/office/powerpoint/2010/main" val="21015204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ДВИЖЕНИЕ В ТОННЕЛЯХ</a:t>
            </a:r>
            <a:endParaRPr lang="ru-RU" sz="2400" dirty="0">
              <a:solidFill>
                <a:schemeClr val="accent1"/>
              </a:solidFill>
            </a:endParaRPr>
          </a:p>
        </p:txBody>
      </p:sp>
      <p:pic>
        <p:nvPicPr>
          <p:cNvPr id="48130" name="Picture 2" descr="https://cf3.ppt-online.org/files3/slide/6/6R9wy04mTVZrfMJx5kP3atbLAnOQBuX72i8Fph/slide-4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685800"/>
            <a:ext cx="8064896" cy="6040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23883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ПОЖАРОТУШЕНИЕ</a:t>
            </a:r>
            <a:endParaRPr lang="ru-RU" sz="2400" dirty="0">
              <a:solidFill>
                <a:schemeClr val="accent1"/>
              </a:solidFill>
            </a:endParaRPr>
          </a:p>
        </p:txBody>
      </p:sp>
      <p:pic>
        <p:nvPicPr>
          <p:cNvPr id="49154" name="Picture 2" descr="https://cf3.ppt-online.org/files3/slide/6/6R9wy04mTVZrfMJx5kP3atbLAnOQBuX72i8Fph/slide-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551480"/>
            <a:ext cx="8208912" cy="6148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94540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ПОЖАРОТУШЕНИЕ</a:t>
            </a:r>
            <a:endParaRPr lang="ru-RU" sz="2400" dirty="0">
              <a:solidFill>
                <a:schemeClr val="accent1"/>
              </a:solidFill>
            </a:endParaRPr>
          </a:p>
        </p:txBody>
      </p:sp>
      <p:pic>
        <p:nvPicPr>
          <p:cNvPr id="50178" name="Picture 2" descr="https://cf3.ppt-online.org/files3/slide/6/6R9wy04mTVZrfMJx5kP3atbLAnOQBuX72i8Fph/slide-4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564806"/>
            <a:ext cx="8246152" cy="6176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9281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ПОЖАРОТУШЕНИЕ</a:t>
            </a:r>
            <a:endParaRPr lang="ru-RU" sz="2400" dirty="0">
              <a:solidFill>
                <a:schemeClr val="accent1"/>
              </a:solidFill>
            </a:endParaRPr>
          </a:p>
        </p:txBody>
      </p:sp>
      <p:pic>
        <p:nvPicPr>
          <p:cNvPr id="51202" name="Picture 2" descr="https://cf3.ppt-online.org/files3/slide/6/6R9wy04mTVZrfMJx5kP3atbLAnOQBuX72i8Fph/slide-4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556965"/>
            <a:ext cx="8280920" cy="6202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39956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МЕРЫ ПРИ АВАРИИ И ЧС</a:t>
            </a:r>
            <a:endParaRPr lang="ru-RU" sz="2400" dirty="0">
              <a:solidFill>
                <a:schemeClr val="accent1"/>
              </a:solidFill>
            </a:endParaRPr>
          </a:p>
        </p:txBody>
      </p:sp>
      <p:pic>
        <p:nvPicPr>
          <p:cNvPr id="52226" name="Picture 2" descr="https://cf3.ppt-online.org/files3/slide/6/6R9wy04mTVZrfMJx5kP3atbLAnOQBuX72i8Fph/slide-4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55397"/>
            <a:ext cx="8280920" cy="6202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55809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МЕРЫ ПРИ АВАРИИ И ЧС</a:t>
            </a:r>
            <a:endParaRPr lang="ru-RU" sz="2400" dirty="0">
              <a:solidFill>
                <a:schemeClr val="accent1"/>
              </a:solidFill>
            </a:endParaRPr>
          </a:p>
        </p:txBody>
      </p:sp>
      <p:pic>
        <p:nvPicPr>
          <p:cNvPr id="53250" name="Picture 2" descr="https://cf3.ppt-online.org/files3/slide/6/6R9wy04mTVZrfMJx5kP3atbLAnOQBuX72i8Fph/slide-4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778" y="547526"/>
            <a:ext cx="8325662" cy="6236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95661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a:t>
            </a:r>
            <a:r>
              <a:rPr lang="ru-RU" sz="2400" dirty="0" smtClean="0">
                <a:solidFill>
                  <a:schemeClr val="accent1"/>
                </a:solidFill>
              </a:rPr>
              <a:t>ТРЕБОВАНИЯ К ВОДИТЕЛЮ</a:t>
            </a:r>
            <a:endParaRPr lang="ru-RU" sz="2400" dirty="0">
              <a:solidFill>
                <a:schemeClr val="accent1"/>
              </a:solidFill>
            </a:endParaRPr>
          </a:p>
        </p:txBody>
      </p:sp>
      <p:sp>
        <p:nvSpPr>
          <p:cNvPr id="2" name="Прямоугольник 1"/>
          <p:cNvSpPr/>
          <p:nvPr/>
        </p:nvSpPr>
        <p:spPr>
          <a:xfrm>
            <a:off x="375057" y="839356"/>
            <a:ext cx="8208912" cy="4801314"/>
          </a:xfrm>
          <a:prstGeom prst="rect">
            <a:avLst/>
          </a:prstGeom>
        </p:spPr>
        <p:txBody>
          <a:bodyPr wrap="square">
            <a:spAutoFit/>
          </a:bodyPr>
          <a:lstStyle/>
          <a:p>
            <a:pPr>
              <a:buFont typeface="+mj-lt"/>
              <a:buAutoNum type="arabicPeriod"/>
            </a:pPr>
            <a:r>
              <a:rPr lang="ru-RU" b="1" dirty="0">
                <a:latin typeface="-apple-system"/>
              </a:rPr>
              <a:t>Наличие водительского удостоверения</a:t>
            </a:r>
            <a:r>
              <a:rPr lang="ru-RU" dirty="0">
                <a:latin typeface="-apple-system"/>
              </a:rPr>
              <a:t> соответствующей категории (российского национального или иностранного/международного в случаях, предусмотренных законодательством РФ). </a:t>
            </a:r>
            <a:endParaRPr lang="ru-RU" dirty="0" smtClean="0">
              <a:latin typeface="-apple-system"/>
            </a:endParaRPr>
          </a:p>
          <a:p>
            <a:pPr>
              <a:buFont typeface="+mj-lt"/>
              <a:buAutoNum type="arabicPeriod"/>
            </a:pPr>
            <a:endParaRPr lang="ru-RU" dirty="0" smtClean="0">
              <a:latin typeface="-apple-system"/>
            </a:endParaRPr>
          </a:p>
          <a:p>
            <a:pPr>
              <a:buFont typeface="+mj-lt"/>
              <a:buAutoNum type="arabicPeriod"/>
            </a:pPr>
            <a:r>
              <a:rPr lang="ru-RU" b="1" dirty="0" smtClean="0">
                <a:latin typeface="-apple-system"/>
              </a:rPr>
              <a:t>Непрерывный </a:t>
            </a:r>
            <a:r>
              <a:rPr lang="ru-RU" b="1" dirty="0">
                <a:latin typeface="-apple-system"/>
              </a:rPr>
              <a:t>стаж работы в качестве водителя транспортного средства соответствующей категории не менее </a:t>
            </a:r>
            <a:r>
              <a:rPr lang="ru-RU" b="1" dirty="0" smtClean="0">
                <a:latin typeface="-apple-system"/>
              </a:rPr>
              <a:t>ОДНОГО года (</a:t>
            </a:r>
            <a:r>
              <a:rPr lang="ru-RU" dirty="0" smtClean="0"/>
              <a:t>приказ </a:t>
            </a:r>
            <a:r>
              <a:rPr lang="ru-RU" dirty="0"/>
              <a:t>Минтранса России от 31.07.2020 № 282</a:t>
            </a:r>
            <a:r>
              <a:rPr lang="ru-RU" b="1" dirty="0" smtClean="0">
                <a:latin typeface="-apple-system"/>
              </a:rPr>
              <a:t>)</a:t>
            </a:r>
            <a:r>
              <a:rPr lang="ru-RU" dirty="0" smtClean="0">
                <a:latin typeface="-apple-system"/>
              </a:rPr>
              <a:t>. </a:t>
            </a:r>
          </a:p>
          <a:p>
            <a:pPr>
              <a:buFont typeface="+mj-lt"/>
              <a:buAutoNum type="arabicPeriod"/>
            </a:pPr>
            <a:endParaRPr lang="ru-RU" dirty="0" smtClean="0">
              <a:latin typeface="-apple-system"/>
            </a:endParaRPr>
          </a:p>
          <a:p>
            <a:pPr>
              <a:buFont typeface="+mj-lt"/>
              <a:buAutoNum type="arabicPeriod"/>
            </a:pPr>
            <a:r>
              <a:rPr lang="ru-RU" b="1" dirty="0" smtClean="0">
                <a:latin typeface="-apple-system"/>
              </a:rPr>
              <a:t>Отсутствие </a:t>
            </a:r>
            <a:r>
              <a:rPr lang="ru-RU" b="1" dirty="0">
                <a:latin typeface="-apple-system"/>
              </a:rPr>
              <a:t>административных наказаний в виде лишения права управления транспортным средством либо административного ареста за совершение административного правонарушения в области дорожного движения в течение последнего года</a:t>
            </a:r>
            <a:r>
              <a:rPr lang="ru-RU" dirty="0" smtClean="0">
                <a:latin typeface="-apple-system"/>
              </a:rPr>
              <a:t>.</a:t>
            </a:r>
          </a:p>
          <a:p>
            <a:endParaRPr lang="ru-RU" dirty="0" smtClean="0">
              <a:latin typeface="-apple-system"/>
            </a:endParaRPr>
          </a:p>
          <a:p>
            <a:r>
              <a:rPr lang="ru-RU" b="1" dirty="0" smtClean="0">
                <a:latin typeface="-apple-system"/>
              </a:rPr>
              <a:t>4.Наличие </a:t>
            </a:r>
            <a:r>
              <a:rPr lang="ru-RU" b="1" dirty="0">
                <a:latin typeface="-apple-system"/>
              </a:rPr>
              <a:t>свидетельства ДОПОГ</a:t>
            </a:r>
            <a:r>
              <a:rPr lang="ru-RU" dirty="0">
                <a:latin typeface="-apple-system"/>
              </a:rPr>
              <a:t> — документа, подтверждающего прохождение специального обучения и сдачу экзамена на знание требований к перевозке опасных грузов. Свидетельство выдаётся после успешного завершения курсов и экзамена, действует 5 лет. </a:t>
            </a:r>
            <a:endParaRPr lang="ru-RU" b="0" i="0" dirty="0">
              <a:effectLst/>
              <a:latin typeface="-apple-system"/>
            </a:endParaRPr>
          </a:p>
        </p:txBody>
      </p:sp>
    </p:spTree>
    <p:extLst>
      <p:ext uri="{BB962C8B-B14F-4D97-AF65-F5344CB8AC3E}">
        <p14:creationId xmlns:p14="http://schemas.microsoft.com/office/powerpoint/2010/main" val="12701391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382156"/>
          </a:xfrm>
          <a:prstGeom prst="rect">
            <a:avLst/>
          </a:prstGeom>
        </p:spPr>
        <p:txBody>
          <a:bodyPr vert="horz" wrap="square" lIns="0" tIns="12700" rIns="0" bIns="0" rtlCol="0">
            <a:spAutoFit/>
          </a:bodyPr>
          <a:lstStyle/>
          <a:p>
            <a:pPr algn="ctr"/>
            <a:r>
              <a:rPr lang="ru-RU" sz="2400" dirty="0" smtClean="0">
                <a:solidFill>
                  <a:schemeClr val="accent1"/>
                </a:solidFill>
              </a:rPr>
              <a:t>ДОПОГ. ОТВЕТСТВЕННОСТЬ ВОДИТЕЛЯ</a:t>
            </a:r>
            <a:endParaRPr lang="ru-RU" sz="2400" dirty="0">
              <a:solidFill>
                <a:schemeClr val="accent1"/>
              </a:solidFill>
            </a:endParaRPr>
          </a:p>
        </p:txBody>
      </p:sp>
      <p:pic>
        <p:nvPicPr>
          <p:cNvPr id="54274" name="Picture 2" descr="https://cf3.ppt-online.org/files3/slide/6/6R9wy04mTVZrfMJx5kP3atbLAnOQBuX72i8Fph/slide-49.jpg"/>
          <p:cNvPicPr>
            <a:picLocks noChangeAspect="1" noChangeArrowheads="1"/>
          </p:cNvPicPr>
          <p:nvPr/>
        </p:nvPicPr>
        <p:blipFill rotWithShape="1">
          <a:blip r:embed="rId3">
            <a:extLst>
              <a:ext uri="{28A0092B-C50C-407E-A947-70E740481C1C}">
                <a14:useLocalDpi xmlns:a14="http://schemas.microsoft.com/office/drawing/2010/main" val="0"/>
              </a:ext>
            </a:extLst>
          </a:blip>
          <a:srcRect t="12159"/>
          <a:stretch/>
        </p:blipFill>
        <p:spPr bwMode="auto">
          <a:xfrm>
            <a:off x="251520" y="839356"/>
            <a:ext cx="8532514" cy="5613980"/>
          </a:xfrm>
          <a:prstGeom prst="rect">
            <a:avLst/>
          </a:prstGeom>
          <a:extLst/>
        </p:spPr>
        <p:style>
          <a:lnRef idx="2">
            <a:schemeClr val="accent2"/>
          </a:lnRef>
          <a:fillRef idx="1">
            <a:schemeClr val="lt1"/>
          </a:fillRef>
          <a:effectRef idx="0">
            <a:schemeClr val="accent2"/>
          </a:effectRef>
          <a:fontRef idx="minor">
            <a:schemeClr val="dk1"/>
          </a:fontRef>
        </p:style>
      </p:pic>
    </p:spTree>
    <p:extLst>
      <p:ext uri="{BB962C8B-B14F-4D97-AF65-F5344CB8AC3E}">
        <p14:creationId xmlns:p14="http://schemas.microsoft.com/office/powerpoint/2010/main" val="36627154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324544" y="476672"/>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751488"/>
          </a:xfrm>
          <a:prstGeom prst="rect">
            <a:avLst/>
          </a:prstGeom>
        </p:spPr>
        <p:txBody>
          <a:bodyPr vert="horz" wrap="square" lIns="0" tIns="12700" rIns="0" bIns="0" rtlCol="0">
            <a:spAutoFit/>
          </a:bodyPr>
          <a:lstStyle/>
          <a:p>
            <a:pPr algn="ctr"/>
            <a:r>
              <a:rPr lang="ru-RU" sz="2400" dirty="0" smtClean="0">
                <a:solidFill>
                  <a:schemeClr val="accent1"/>
                </a:solidFill>
              </a:rPr>
              <a:t>Изменения </a:t>
            </a:r>
            <a:r>
              <a:rPr lang="ru-RU" sz="2400" dirty="0">
                <a:solidFill>
                  <a:schemeClr val="accent1"/>
                </a:solidFill>
              </a:rPr>
              <a:t>ДОПОГ 2023</a:t>
            </a:r>
          </a:p>
          <a:p>
            <a:pPr algn="ctr"/>
            <a:endParaRPr lang="ru-RU" sz="2400" dirty="0">
              <a:solidFill>
                <a:schemeClr val="accent1"/>
              </a:solidFill>
            </a:endParaRPr>
          </a:p>
        </p:txBody>
      </p:sp>
      <p:sp>
        <p:nvSpPr>
          <p:cNvPr id="2" name="Прямоугольник 1"/>
          <p:cNvSpPr/>
          <p:nvPr/>
        </p:nvSpPr>
        <p:spPr>
          <a:xfrm>
            <a:off x="2051720" y="705272"/>
            <a:ext cx="4572000" cy="646331"/>
          </a:xfrm>
          <a:prstGeom prst="rect">
            <a:avLst/>
          </a:prstGeom>
        </p:spPr>
        <p:txBody>
          <a:bodyPr>
            <a:spAutoFit/>
          </a:bodyPr>
          <a:lstStyle/>
          <a:p>
            <a:pPr algn="ctr" fontAlgn="base"/>
            <a:r>
              <a:rPr lang="ru-RU" b="1" dirty="0">
                <a:solidFill>
                  <a:srgbClr val="222222"/>
                </a:solidFill>
                <a:latin typeface="Arial" panose="020B0604020202020204" pitchFamily="34" charset="0"/>
              </a:rPr>
              <a:t>Изменение требований к конструкции и средствам удержания грузов</a:t>
            </a:r>
            <a:endParaRPr lang="ru-RU" b="1" i="0" dirty="0">
              <a:solidFill>
                <a:srgbClr val="222222"/>
              </a:solidFill>
              <a:effectLst/>
              <a:latin typeface="Arial" panose="020B0604020202020204" pitchFamily="34" charset="0"/>
            </a:endParaRPr>
          </a:p>
        </p:txBody>
      </p:sp>
      <p:sp>
        <p:nvSpPr>
          <p:cNvPr id="3" name="Прямоугольник 2"/>
          <p:cNvSpPr/>
          <p:nvPr/>
        </p:nvSpPr>
        <p:spPr>
          <a:xfrm>
            <a:off x="323528" y="1412776"/>
            <a:ext cx="8064896" cy="2862322"/>
          </a:xfrm>
          <a:prstGeom prst="rect">
            <a:avLst/>
          </a:prstGeom>
        </p:spPr>
        <p:txBody>
          <a:bodyPr wrap="square">
            <a:spAutoFit/>
          </a:bodyPr>
          <a:lstStyle/>
          <a:p>
            <a:pPr fontAlgn="base"/>
            <a:r>
              <a:rPr lang="ru-RU" b="1" i="1" dirty="0">
                <a:solidFill>
                  <a:srgbClr val="222222"/>
                </a:solidFill>
                <a:latin typeface="Open Sans"/>
              </a:rPr>
              <a:t>Требования к переносным цистернам из </a:t>
            </a:r>
            <a:r>
              <a:rPr lang="ru-RU" b="1" i="1" dirty="0" err="1">
                <a:solidFill>
                  <a:srgbClr val="222222"/>
                </a:solidFill>
                <a:latin typeface="Open Sans"/>
              </a:rPr>
              <a:t>волокнита</a:t>
            </a:r>
            <a:endParaRPr lang="ru-RU" dirty="0">
              <a:solidFill>
                <a:srgbClr val="222222"/>
              </a:solidFill>
              <a:latin typeface="Open Sans"/>
            </a:endParaRPr>
          </a:p>
          <a:p>
            <a:pPr fontAlgn="base"/>
            <a:r>
              <a:rPr lang="ru-RU" dirty="0">
                <a:solidFill>
                  <a:srgbClr val="222222"/>
                </a:solidFill>
                <a:latin typeface="Open Sans"/>
              </a:rPr>
              <a:t>Появилась новая глава с требованиями к </a:t>
            </a:r>
            <a:r>
              <a:rPr lang="ru-RU" b="1" dirty="0">
                <a:solidFill>
                  <a:srgbClr val="222222"/>
                </a:solidFill>
                <a:latin typeface="Open Sans"/>
              </a:rPr>
              <a:t>переносным</a:t>
            </a:r>
            <a:r>
              <a:rPr lang="ru-RU" dirty="0">
                <a:solidFill>
                  <a:srgbClr val="222222"/>
                </a:solidFill>
                <a:latin typeface="Open Sans"/>
              </a:rPr>
              <a:t> цистернам из </a:t>
            </a:r>
            <a:r>
              <a:rPr lang="ru-RU" dirty="0" err="1">
                <a:solidFill>
                  <a:srgbClr val="222222"/>
                </a:solidFill>
                <a:latin typeface="Open Sans"/>
              </a:rPr>
              <a:t>волокнита</a:t>
            </a:r>
            <a:r>
              <a:rPr lang="ru-RU" dirty="0">
                <a:solidFill>
                  <a:srgbClr val="222222"/>
                </a:solidFill>
                <a:latin typeface="Open Sans"/>
              </a:rPr>
              <a:t> «Требования к конструкции, изготовлению, проверке и испытаниям переносных цистерн с корпусом из армированных волокном пластмасс (АВП)». При этом, новой главе был присвоен номер ране существовавшей главы 6.9. А бывшая глава 6.9 получила номер 6.13. Дело в том, что аналогичная глава 6.9 появилась  в Типовых правилах, и для гармонизации было принято решение отдать тот же номер аналогичной главе и в ДОПОГ.</a:t>
            </a:r>
          </a:p>
          <a:p>
            <a:pPr fontAlgn="base"/>
            <a:r>
              <a:rPr lang="ru-RU" b="1" i="1" dirty="0">
                <a:solidFill>
                  <a:srgbClr val="222222"/>
                </a:solidFill>
                <a:latin typeface="Open Sans"/>
              </a:rPr>
              <a:t>Сверхбольшой контейнер-цистерна</a:t>
            </a:r>
            <a:endParaRPr lang="ru-RU" b="0" i="0" dirty="0">
              <a:solidFill>
                <a:srgbClr val="222222"/>
              </a:solidFill>
              <a:effectLst/>
              <a:latin typeface="Open Sans"/>
            </a:endParaRPr>
          </a:p>
        </p:txBody>
      </p:sp>
      <p:pic>
        <p:nvPicPr>
          <p:cNvPr id="55298" name="Picture 2" descr="https://blog.opasnik.ru/wp-content/uploads/2023/02/pic4_BigConten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9417" y="4275098"/>
            <a:ext cx="5556077" cy="2571504"/>
          </a:xfrm>
          <a:prstGeom prst="rect">
            <a:avLst/>
          </a:prstGeom>
          <a:noFill/>
          <a:extLst>
            <a:ext uri="{909E8E84-426E-40DD-AFC4-6F175D3DCCD1}">
              <a14:hiddenFill xmlns:a14="http://schemas.microsoft.com/office/drawing/2010/main">
                <a:solidFill>
                  <a:srgbClr val="FFFFFF"/>
                </a:solidFill>
              </a14:hiddenFill>
            </a:ext>
          </a:extLst>
        </p:spPr>
      </p:pic>
      <p:grpSp>
        <p:nvGrpSpPr>
          <p:cNvPr id="7" name="Группа 6"/>
          <p:cNvGrpSpPr/>
          <p:nvPr/>
        </p:nvGrpSpPr>
        <p:grpSpPr>
          <a:xfrm>
            <a:off x="7092279" y="5506606"/>
            <a:ext cx="1584176" cy="1268760"/>
            <a:chOff x="7092279" y="5506606"/>
            <a:chExt cx="1584176" cy="1268760"/>
          </a:xfrm>
        </p:grpSpPr>
        <p:sp>
          <p:nvSpPr>
            <p:cNvPr id="8" name="Овал 7"/>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2984790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324544" y="476672"/>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751488"/>
          </a:xfrm>
          <a:prstGeom prst="rect">
            <a:avLst/>
          </a:prstGeom>
        </p:spPr>
        <p:txBody>
          <a:bodyPr vert="horz" wrap="square" lIns="0" tIns="12700" rIns="0" bIns="0" rtlCol="0">
            <a:spAutoFit/>
          </a:bodyPr>
          <a:lstStyle/>
          <a:p>
            <a:pPr algn="ctr"/>
            <a:r>
              <a:rPr lang="ru-RU" sz="2400" dirty="0" smtClean="0">
                <a:solidFill>
                  <a:schemeClr val="accent1"/>
                </a:solidFill>
              </a:rPr>
              <a:t>Изменения </a:t>
            </a:r>
            <a:r>
              <a:rPr lang="ru-RU" sz="2400" dirty="0">
                <a:solidFill>
                  <a:schemeClr val="accent1"/>
                </a:solidFill>
              </a:rPr>
              <a:t>ДОПОГ 2023</a:t>
            </a:r>
          </a:p>
          <a:p>
            <a:pPr algn="ctr"/>
            <a:endParaRPr lang="ru-RU" sz="2400" dirty="0">
              <a:solidFill>
                <a:schemeClr val="accent1"/>
              </a:solidFill>
            </a:endParaRPr>
          </a:p>
        </p:txBody>
      </p:sp>
      <p:sp>
        <p:nvSpPr>
          <p:cNvPr id="3" name="Прямоугольник 2"/>
          <p:cNvSpPr/>
          <p:nvPr/>
        </p:nvSpPr>
        <p:spPr>
          <a:xfrm>
            <a:off x="310813" y="705272"/>
            <a:ext cx="8064896" cy="2862322"/>
          </a:xfrm>
          <a:prstGeom prst="rect">
            <a:avLst/>
          </a:prstGeom>
        </p:spPr>
        <p:txBody>
          <a:bodyPr wrap="square">
            <a:spAutoFit/>
          </a:bodyPr>
          <a:lstStyle/>
          <a:p>
            <a:pPr fontAlgn="base"/>
            <a:r>
              <a:rPr lang="ru-RU" dirty="0"/>
              <a:t>Появился новый вид контейнеров-цистерн — сверхбольшой контейнер-цистерна. Сверхбольшими считаются контейнер-цистерны вместимостью более 40 тысяч литров.  В главе 1.8.5.4 ДОПОГ имеется форма отчета о происшествиях с опасными грузами. Это средство удержания уже включено в него.</a:t>
            </a:r>
          </a:p>
          <a:p>
            <a:pPr fontAlgn="base"/>
            <a:r>
              <a:rPr lang="ru-RU" dirty="0"/>
              <a:t>В главу 6.8 также добавлены некоторые требования по данным цистернам. Так, если минимальная толщина стенки цистерны установлена 3 мм, то для сверхбольшой не менее 4,5 мм. Также установлены требования по давлению. Оно не может быть меньше 4 бар</a:t>
            </a:r>
            <a:r>
              <a:rPr lang="ru-RU" dirty="0" smtClean="0"/>
              <a:t>.</a:t>
            </a:r>
          </a:p>
          <a:p>
            <a:pPr fontAlgn="base"/>
            <a:r>
              <a:rPr lang="ru-RU" b="1" i="1" dirty="0"/>
              <a:t>Требования к автоматическому тушению двигателя</a:t>
            </a:r>
            <a:endParaRPr lang="ru-RU" dirty="0"/>
          </a:p>
        </p:txBody>
      </p:sp>
      <p:pic>
        <p:nvPicPr>
          <p:cNvPr id="56322" name="Picture 2" descr="https://blog.opasnik.ru/wp-content/uploads/2023/02/pic5_FireOu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3567594"/>
            <a:ext cx="3336305" cy="2941442"/>
          </a:xfrm>
          <a:prstGeom prst="rect">
            <a:avLst/>
          </a:prstGeom>
          <a:noFill/>
          <a:extLst>
            <a:ext uri="{909E8E84-426E-40DD-AFC4-6F175D3DCCD1}">
              <a14:hiddenFill xmlns:a14="http://schemas.microsoft.com/office/drawing/2010/main">
                <a:solidFill>
                  <a:srgbClr val="FFFFFF"/>
                </a:solidFill>
              </a14:hiddenFill>
            </a:ext>
          </a:extLst>
        </p:spPr>
      </p:pic>
      <p:grpSp>
        <p:nvGrpSpPr>
          <p:cNvPr id="6" name="Группа 5"/>
          <p:cNvGrpSpPr/>
          <p:nvPr/>
        </p:nvGrpSpPr>
        <p:grpSpPr>
          <a:xfrm>
            <a:off x="7092279" y="5506606"/>
            <a:ext cx="1584176" cy="1268760"/>
            <a:chOff x="7092279" y="5506606"/>
            <a:chExt cx="1584176" cy="1268760"/>
          </a:xfrm>
        </p:grpSpPr>
        <p:sp>
          <p:nvSpPr>
            <p:cNvPr id="7" name="Овал 6"/>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263463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Группа 6"/>
          <p:cNvGrpSpPr/>
          <p:nvPr/>
        </p:nvGrpSpPr>
        <p:grpSpPr>
          <a:xfrm>
            <a:off x="7092279" y="5506606"/>
            <a:ext cx="1584176" cy="1268760"/>
            <a:chOff x="7092279" y="5506606"/>
            <a:chExt cx="1584176" cy="1268760"/>
          </a:xfrm>
        </p:grpSpPr>
        <p:sp>
          <p:nvSpPr>
            <p:cNvPr id="8" name="Овал 7"/>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324544" y="476672"/>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751488"/>
          </a:xfrm>
          <a:prstGeom prst="rect">
            <a:avLst/>
          </a:prstGeom>
        </p:spPr>
        <p:txBody>
          <a:bodyPr vert="horz" wrap="square" lIns="0" tIns="12700" rIns="0" bIns="0" rtlCol="0">
            <a:spAutoFit/>
          </a:bodyPr>
          <a:lstStyle/>
          <a:p>
            <a:pPr algn="ctr"/>
            <a:r>
              <a:rPr lang="ru-RU" sz="2400" dirty="0" smtClean="0">
                <a:solidFill>
                  <a:schemeClr val="accent1"/>
                </a:solidFill>
              </a:rPr>
              <a:t>Изменения </a:t>
            </a:r>
            <a:r>
              <a:rPr lang="ru-RU" sz="2400" dirty="0">
                <a:solidFill>
                  <a:schemeClr val="accent1"/>
                </a:solidFill>
              </a:rPr>
              <a:t>ДОПОГ 2023</a:t>
            </a:r>
          </a:p>
          <a:p>
            <a:pPr algn="ctr"/>
            <a:endParaRPr lang="ru-RU" sz="2400" dirty="0">
              <a:solidFill>
                <a:schemeClr val="accent1"/>
              </a:solidFill>
            </a:endParaRPr>
          </a:p>
        </p:txBody>
      </p:sp>
      <p:sp>
        <p:nvSpPr>
          <p:cNvPr id="3" name="Прямоугольник 2"/>
          <p:cNvSpPr/>
          <p:nvPr/>
        </p:nvSpPr>
        <p:spPr>
          <a:xfrm>
            <a:off x="107504" y="554590"/>
            <a:ext cx="8064896" cy="2862322"/>
          </a:xfrm>
          <a:prstGeom prst="rect">
            <a:avLst/>
          </a:prstGeom>
        </p:spPr>
        <p:txBody>
          <a:bodyPr wrap="square">
            <a:spAutoFit/>
          </a:bodyPr>
          <a:lstStyle/>
          <a:p>
            <a:pPr fontAlgn="base"/>
            <a:r>
              <a:rPr lang="ru-RU" dirty="0"/>
              <a:t>Значительно изменен раздел 9.7.9.  Это изменение коснулось перевозок легковоспламеняющиеся газов и жидкостей в транспортных средствах FL. А поскольку, в эту группу входит и бензин, то можно сказать, что меняется условие самых массовых перевозок! Также изменение коснулось и транспортных средств ЕХ/III.</a:t>
            </a:r>
          </a:p>
          <a:p>
            <a:pPr fontAlgn="base"/>
            <a:r>
              <a:rPr lang="ru-RU" dirty="0"/>
              <a:t>Изменение относится к оборудованию транспортного средства системой автоматического тушения отсека, в котором расположен двигатель. Это требование существовало и раньше, но распространялось только на МЕМU и ЕХ/III цистерны</a:t>
            </a:r>
            <a:r>
              <a:rPr lang="ru-RU" dirty="0" smtClean="0"/>
              <a:t>.</a:t>
            </a:r>
          </a:p>
          <a:p>
            <a:pPr fontAlgn="base"/>
            <a:r>
              <a:rPr lang="ru-RU" b="1" i="1" dirty="0"/>
              <a:t>Требования к теплозащитному экрану</a:t>
            </a:r>
            <a:endParaRPr lang="ru-RU" dirty="0"/>
          </a:p>
        </p:txBody>
      </p:sp>
      <p:pic>
        <p:nvPicPr>
          <p:cNvPr id="57346" name="Picture 2" descr="https://blog.opasnik.ru/wp-content/uploads/2023/02/pic6_Ekran-1024x65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966" y="3593991"/>
            <a:ext cx="4824536" cy="3104853"/>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148502" y="2872884"/>
            <a:ext cx="3995498" cy="280076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fontAlgn="base"/>
            <a:r>
              <a:rPr lang="ru-RU" sz="1600" dirty="0">
                <a:solidFill>
                  <a:srgbClr val="222222"/>
                </a:solidFill>
                <a:latin typeface="Open Sans"/>
              </a:rPr>
              <a:t>Также изменения коснулись и требования наличия теплозащитного экрана. Ранее это требование тоже распространялось только на MEMU и ЕХ/III цистерны. Теперь требование, что экран должен быть металлическим убирается, но функции остаются. И это также коснется </a:t>
            </a:r>
            <a:r>
              <a:rPr lang="ru-RU" sz="1600" dirty="0" err="1">
                <a:solidFill>
                  <a:srgbClr val="222222"/>
                </a:solidFill>
                <a:latin typeface="Open Sans"/>
              </a:rPr>
              <a:t>газовозов</a:t>
            </a:r>
            <a:r>
              <a:rPr lang="ru-RU" sz="1600" dirty="0">
                <a:solidFill>
                  <a:srgbClr val="222222"/>
                </a:solidFill>
                <a:latin typeface="Open Sans"/>
              </a:rPr>
              <a:t> FL, бензовозов, а также других транспортных средств FL и всех транспортных средств ЕХ/III</a:t>
            </a:r>
            <a:r>
              <a:rPr lang="ru-RU" sz="1600" dirty="0" smtClean="0">
                <a:solidFill>
                  <a:srgbClr val="222222"/>
                </a:solidFill>
                <a:latin typeface="Open Sans"/>
              </a:rPr>
              <a:t>.</a:t>
            </a:r>
            <a:endParaRPr lang="ru-RU" sz="1600" dirty="0">
              <a:solidFill>
                <a:srgbClr val="222222"/>
              </a:solidFill>
              <a:latin typeface="Open Sans"/>
            </a:endParaRPr>
          </a:p>
        </p:txBody>
      </p:sp>
    </p:spTree>
    <p:extLst>
      <p:ext uri="{BB962C8B-B14F-4D97-AF65-F5344CB8AC3E}">
        <p14:creationId xmlns:p14="http://schemas.microsoft.com/office/powerpoint/2010/main" val="1108474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Группа 6"/>
          <p:cNvGrpSpPr/>
          <p:nvPr/>
        </p:nvGrpSpPr>
        <p:grpSpPr>
          <a:xfrm>
            <a:off x="7092279" y="5506606"/>
            <a:ext cx="1584176" cy="1268760"/>
            <a:chOff x="7092279" y="5506606"/>
            <a:chExt cx="1584176" cy="1268760"/>
          </a:xfrm>
        </p:grpSpPr>
        <p:sp>
          <p:nvSpPr>
            <p:cNvPr id="8" name="Овал 7"/>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324544" y="476672"/>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751488"/>
          </a:xfrm>
          <a:prstGeom prst="rect">
            <a:avLst/>
          </a:prstGeom>
        </p:spPr>
        <p:txBody>
          <a:bodyPr vert="horz" wrap="square" lIns="0" tIns="12700" rIns="0" bIns="0" rtlCol="0">
            <a:spAutoFit/>
          </a:bodyPr>
          <a:lstStyle/>
          <a:p>
            <a:pPr algn="ctr"/>
            <a:r>
              <a:rPr lang="ru-RU" sz="2400" dirty="0" smtClean="0">
                <a:solidFill>
                  <a:schemeClr val="accent1"/>
                </a:solidFill>
              </a:rPr>
              <a:t>Изменения </a:t>
            </a:r>
            <a:r>
              <a:rPr lang="ru-RU" sz="2400" dirty="0">
                <a:solidFill>
                  <a:schemeClr val="accent1"/>
                </a:solidFill>
              </a:rPr>
              <a:t>ДОПОГ 2023</a:t>
            </a:r>
          </a:p>
          <a:p>
            <a:pPr algn="ctr"/>
            <a:endParaRPr lang="ru-RU" sz="2400" dirty="0">
              <a:solidFill>
                <a:schemeClr val="accent1"/>
              </a:solidFill>
            </a:endParaRPr>
          </a:p>
        </p:txBody>
      </p:sp>
      <p:sp>
        <p:nvSpPr>
          <p:cNvPr id="3" name="Прямоугольник 2"/>
          <p:cNvSpPr/>
          <p:nvPr/>
        </p:nvSpPr>
        <p:spPr>
          <a:xfrm>
            <a:off x="310813" y="705272"/>
            <a:ext cx="8064896" cy="646331"/>
          </a:xfrm>
          <a:prstGeom prst="rect">
            <a:avLst/>
          </a:prstGeom>
        </p:spPr>
        <p:txBody>
          <a:bodyPr wrap="square">
            <a:spAutoFit/>
          </a:bodyPr>
          <a:lstStyle/>
          <a:p>
            <a:pPr fontAlgn="base"/>
            <a:r>
              <a:rPr lang="ru-RU" b="1" i="1" dirty="0"/>
              <a:t>Требования к цистернам для перевозки сжиженных охлажденных воспламеняющихся газов</a:t>
            </a:r>
            <a:endParaRPr lang="ru-RU" dirty="0"/>
          </a:p>
        </p:txBody>
      </p:sp>
      <p:pic>
        <p:nvPicPr>
          <p:cNvPr id="58370" name="Picture 2" descr="https://blog.opasnik.ru/wp-content/uploads/2023/02/pic7_Chisterna-1024x37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003" y="1351603"/>
            <a:ext cx="7928516" cy="2911252"/>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43481" y="4293214"/>
            <a:ext cx="8375975" cy="2246769"/>
          </a:xfrm>
          <a:prstGeom prst="rect">
            <a:avLst/>
          </a:prstGeom>
        </p:spPr>
        <p:txBody>
          <a:bodyPr wrap="square">
            <a:spAutoFit/>
          </a:bodyPr>
          <a:lstStyle/>
          <a:p>
            <a:pPr fontAlgn="base"/>
            <a:r>
              <a:rPr lang="ru-RU" sz="1750" dirty="0">
                <a:solidFill>
                  <a:srgbClr val="222222"/>
                </a:solidFill>
                <a:latin typeface="Open Sans"/>
              </a:rPr>
              <a:t>Вводятся требования к цистернам для перевозки сжиженных охлажденных воспламеняющихся газов (</a:t>
            </a:r>
            <a:r>
              <a:rPr lang="ru-RU" sz="1750" i="1" dirty="0">
                <a:solidFill>
                  <a:srgbClr val="222222"/>
                </a:solidFill>
                <a:latin typeface="Open Sans"/>
              </a:rPr>
              <a:t>1038 – этилен, 1961 – этан, 1966 – водород, 1972 – метан, 3138 – смесь этилена, ацетилена и пропилена, 3312 – газ </a:t>
            </a:r>
            <a:r>
              <a:rPr lang="ru-RU" sz="1750" i="1" dirty="0" err="1">
                <a:solidFill>
                  <a:srgbClr val="222222"/>
                </a:solidFill>
                <a:latin typeface="Open Sans"/>
              </a:rPr>
              <a:t>н.у.к</a:t>
            </a:r>
            <a:r>
              <a:rPr lang="ru-RU" sz="1750" i="1" dirty="0">
                <a:solidFill>
                  <a:srgbClr val="222222"/>
                </a:solidFill>
                <a:latin typeface="Open Sans"/>
              </a:rPr>
              <a:t>.</a:t>
            </a:r>
            <a:r>
              <a:rPr lang="ru-RU" sz="1750" dirty="0">
                <a:solidFill>
                  <a:srgbClr val="222222"/>
                </a:solidFill>
                <a:latin typeface="Open Sans"/>
              </a:rPr>
              <a:t>).</a:t>
            </a:r>
          </a:p>
          <a:p>
            <a:pPr fontAlgn="base"/>
            <a:r>
              <a:rPr lang="ru-RU" sz="1750" dirty="0">
                <a:solidFill>
                  <a:srgbClr val="222222"/>
                </a:solidFill>
                <a:latin typeface="Open Sans"/>
              </a:rPr>
              <a:t>Все патрубки для наполнения и опорожнения, в том числе расположенные в газовой фазе, должны иметь мгновенно закрывающиеся </a:t>
            </a:r>
            <a:endParaRPr lang="ru-RU" sz="1750" dirty="0" smtClean="0">
              <a:solidFill>
                <a:srgbClr val="222222"/>
              </a:solidFill>
              <a:latin typeface="Open Sans"/>
            </a:endParaRPr>
          </a:p>
          <a:p>
            <a:pPr fontAlgn="base"/>
            <a:r>
              <a:rPr lang="ru-RU" sz="1750" dirty="0" smtClean="0">
                <a:solidFill>
                  <a:srgbClr val="222222"/>
                </a:solidFill>
                <a:latin typeface="Open Sans"/>
              </a:rPr>
              <a:t>автоматические </a:t>
            </a:r>
            <a:r>
              <a:rPr lang="ru-RU" sz="1750" dirty="0">
                <a:solidFill>
                  <a:srgbClr val="222222"/>
                </a:solidFill>
                <a:latin typeface="Open Sans"/>
              </a:rPr>
              <a:t>клапаны. Требования </a:t>
            </a:r>
            <a:r>
              <a:rPr lang="ru-RU" sz="1750" dirty="0" smtClean="0">
                <a:solidFill>
                  <a:srgbClr val="222222"/>
                </a:solidFill>
                <a:latin typeface="Open Sans"/>
              </a:rPr>
              <a:t>распространяются </a:t>
            </a:r>
            <a:r>
              <a:rPr lang="ru-RU" sz="1750" dirty="0">
                <a:solidFill>
                  <a:srgbClr val="222222"/>
                </a:solidFill>
                <a:latin typeface="Open Sans"/>
              </a:rPr>
              <a:t>на </a:t>
            </a:r>
            <a:endParaRPr lang="ru-RU" sz="1750" dirty="0" smtClean="0">
              <a:solidFill>
                <a:srgbClr val="222222"/>
              </a:solidFill>
              <a:latin typeface="Open Sans"/>
            </a:endParaRPr>
          </a:p>
          <a:p>
            <a:pPr fontAlgn="base"/>
            <a:r>
              <a:rPr lang="ru-RU" sz="1750" dirty="0" smtClean="0">
                <a:solidFill>
                  <a:srgbClr val="222222"/>
                </a:solidFill>
                <a:latin typeface="Open Sans"/>
              </a:rPr>
              <a:t>автоцистерны </a:t>
            </a:r>
            <a:r>
              <a:rPr lang="ru-RU" sz="1750" dirty="0">
                <a:solidFill>
                  <a:srgbClr val="222222"/>
                </a:solidFill>
                <a:latin typeface="Open Sans"/>
              </a:rPr>
              <a:t>и контейнеры-цистерны (пункт 6.8.3.2.3 </a:t>
            </a:r>
            <a:endParaRPr lang="ru-RU" sz="1750" dirty="0" smtClean="0">
              <a:solidFill>
                <a:srgbClr val="222222"/>
              </a:solidFill>
              <a:latin typeface="Open Sans"/>
            </a:endParaRPr>
          </a:p>
          <a:p>
            <a:pPr fontAlgn="base"/>
            <a:r>
              <a:rPr lang="ru-RU" sz="1750" dirty="0" smtClean="0">
                <a:solidFill>
                  <a:srgbClr val="222222"/>
                </a:solidFill>
                <a:latin typeface="Open Sans"/>
              </a:rPr>
              <a:t>ДОПОГ</a:t>
            </a:r>
            <a:r>
              <a:rPr lang="ru-RU" sz="1750" dirty="0">
                <a:solidFill>
                  <a:srgbClr val="222222"/>
                </a:solidFill>
                <a:latin typeface="Open Sans"/>
              </a:rPr>
              <a:t>).</a:t>
            </a:r>
            <a:endParaRPr lang="ru-RU" sz="1750" b="0" i="0" dirty="0">
              <a:solidFill>
                <a:srgbClr val="222222"/>
              </a:solidFill>
              <a:effectLst/>
              <a:latin typeface="Open Sans"/>
            </a:endParaRPr>
          </a:p>
        </p:txBody>
      </p:sp>
    </p:spTree>
    <p:extLst>
      <p:ext uri="{BB962C8B-B14F-4D97-AF65-F5344CB8AC3E}">
        <p14:creationId xmlns:p14="http://schemas.microsoft.com/office/powerpoint/2010/main" val="31130554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324544" y="476672"/>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751488"/>
          </a:xfrm>
          <a:prstGeom prst="rect">
            <a:avLst/>
          </a:prstGeom>
        </p:spPr>
        <p:txBody>
          <a:bodyPr vert="horz" wrap="square" lIns="0" tIns="12700" rIns="0" bIns="0" rtlCol="0">
            <a:spAutoFit/>
          </a:bodyPr>
          <a:lstStyle/>
          <a:p>
            <a:pPr algn="ctr"/>
            <a:r>
              <a:rPr lang="ru-RU" sz="2400" dirty="0" smtClean="0">
                <a:solidFill>
                  <a:schemeClr val="accent1"/>
                </a:solidFill>
              </a:rPr>
              <a:t>Изменения </a:t>
            </a:r>
            <a:r>
              <a:rPr lang="ru-RU" sz="2400" dirty="0">
                <a:solidFill>
                  <a:schemeClr val="accent1"/>
                </a:solidFill>
              </a:rPr>
              <a:t>ДОПОГ 2023</a:t>
            </a:r>
          </a:p>
          <a:p>
            <a:pPr algn="ctr"/>
            <a:endParaRPr lang="ru-RU" sz="2400" dirty="0">
              <a:solidFill>
                <a:schemeClr val="accent1"/>
              </a:solidFill>
            </a:endParaRPr>
          </a:p>
        </p:txBody>
      </p:sp>
      <p:sp>
        <p:nvSpPr>
          <p:cNvPr id="3" name="Прямоугольник 2"/>
          <p:cNvSpPr/>
          <p:nvPr/>
        </p:nvSpPr>
        <p:spPr>
          <a:xfrm>
            <a:off x="310813" y="705272"/>
            <a:ext cx="8064896" cy="369332"/>
          </a:xfrm>
          <a:prstGeom prst="rect">
            <a:avLst/>
          </a:prstGeom>
        </p:spPr>
        <p:txBody>
          <a:bodyPr wrap="square">
            <a:spAutoFit/>
          </a:bodyPr>
          <a:lstStyle/>
          <a:p>
            <a:pPr fontAlgn="base"/>
            <a:r>
              <a:rPr lang="ru-RU" b="1" i="1" dirty="0"/>
              <a:t>Использование электромобилей для перевозки ОГ</a:t>
            </a:r>
            <a:endParaRPr lang="ru-RU" dirty="0"/>
          </a:p>
        </p:txBody>
      </p:sp>
      <p:sp>
        <p:nvSpPr>
          <p:cNvPr id="2" name="Прямоугольник 1"/>
          <p:cNvSpPr/>
          <p:nvPr/>
        </p:nvSpPr>
        <p:spPr>
          <a:xfrm>
            <a:off x="395536" y="5301208"/>
            <a:ext cx="6724624" cy="646331"/>
          </a:xfrm>
          <a:prstGeom prst="rect">
            <a:avLst/>
          </a:prstGeom>
        </p:spPr>
        <p:txBody>
          <a:bodyPr wrap="square">
            <a:spAutoFit/>
          </a:bodyPr>
          <a:lstStyle/>
          <a:p>
            <a:pPr fontAlgn="base"/>
            <a:r>
              <a:rPr lang="ru-RU" dirty="0"/>
              <a:t>ДОПОГ 2023 – это первый ДОПОГ, где допускается возможность перевозки опасных грузов на электромобилях. </a:t>
            </a:r>
            <a:endParaRPr lang="ru-RU" b="0" i="0" dirty="0">
              <a:solidFill>
                <a:srgbClr val="222222"/>
              </a:solidFill>
              <a:effectLst/>
              <a:latin typeface="Open Sans"/>
            </a:endParaRPr>
          </a:p>
        </p:txBody>
      </p:sp>
      <p:pic>
        <p:nvPicPr>
          <p:cNvPr id="59394" name="Picture 2" descr="https://blog.opasnik.ru/wp-content/uploads/2023/02/pic8_LessPilo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074604"/>
            <a:ext cx="5544616" cy="4156491"/>
          </a:xfrm>
          <a:prstGeom prst="rect">
            <a:avLst/>
          </a:prstGeom>
          <a:noFill/>
          <a:extLst>
            <a:ext uri="{909E8E84-426E-40DD-AFC4-6F175D3DCCD1}">
              <a14:hiddenFill xmlns:a14="http://schemas.microsoft.com/office/drawing/2010/main">
                <a:solidFill>
                  <a:srgbClr val="FFFFFF"/>
                </a:solidFill>
              </a14:hiddenFill>
            </a:ext>
          </a:extLst>
        </p:spPr>
      </p:pic>
      <p:grpSp>
        <p:nvGrpSpPr>
          <p:cNvPr id="7" name="Группа 6"/>
          <p:cNvGrpSpPr/>
          <p:nvPr/>
        </p:nvGrpSpPr>
        <p:grpSpPr>
          <a:xfrm>
            <a:off x="7092279" y="5506606"/>
            <a:ext cx="1584176" cy="1268760"/>
            <a:chOff x="7092279" y="5506606"/>
            <a:chExt cx="1584176" cy="1268760"/>
          </a:xfrm>
        </p:grpSpPr>
        <p:sp>
          <p:nvSpPr>
            <p:cNvPr id="8" name="Овал 7"/>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0494065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1836712" y="327747"/>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751488"/>
          </a:xfrm>
          <a:prstGeom prst="rect">
            <a:avLst/>
          </a:prstGeom>
        </p:spPr>
        <p:txBody>
          <a:bodyPr vert="horz" wrap="square" lIns="0" tIns="12700" rIns="0" bIns="0" rtlCol="0">
            <a:spAutoFit/>
          </a:bodyPr>
          <a:lstStyle/>
          <a:p>
            <a:pPr algn="ctr"/>
            <a:r>
              <a:rPr lang="ru-RU" sz="2400" dirty="0" smtClean="0">
                <a:solidFill>
                  <a:schemeClr val="accent1"/>
                </a:solidFill>
              </a:rPr>
              <a:t>Изменения </a:t>
            </a:r>
            <a:r>
              <a:rPr lang="ru-RU" sz="2400" dirty="0">
                <a:solidFill>
                  <a:schemeClr val="accent1"/>
                </a:solidFill>
              </a:rPr>
              <a:t>ДОПОГ 2023</a:t>
            </a:r>
          </a:p>
          <a:p>
            <a:pPr algn="ctr"/>
            <a:endParaRPr lang="ru-RU" sz="2400" dirty="0">
              <a:solidFill>
                <a:schemeClr val="accent1"/>
              </a:solidFill>
            </a:endParaRPr>
          </a:p>
        </p:txBody>
      </p:sp>
      <p:sp>
        <p:nvSpPr>
          <p:cNvPr id="3" name="Прямоугольник 2"/>
          <p:cNvSpPr/>
          <p:nvPr/>
        </p:nvSpPr>
        <p:spPr>
          <a:xfrm>
            <a:off x="310813" y="705272"/>
            <a:ext cx="8064896" cy="646331"/>
          </a:xfrm>
          <a:prstGeom prst="rect">
            <a:avLst/>
          </a:prstGeom>
        </p:spPr>
        <p:txBody>
          <a:bodyPr wrap="square">
            <a:spAutoFit/>
          </a:bodyPr>
          <a:lstStyle/>
          <a:p>
            <a:pPr fontAlgn="base"/>
            <a:r>
              <a:rPr lang="ru-RU" b="1" dirty="0"/>
              <a:t>Изменение требований к маркировке</a:t>
            </a:r>
          </a:p>
          <a:p>
            <a:pPr fontAlgn="base"/>
            <a:r>
              <a:rPr lang="ru-RU" b="1" i="1" dirty="0"/>
              <a:t>Маркировочный знак для клапанов газовых цистерн</a:t>
            </a:r>
            <a:endParaRPr lang="ru-RU" dirty="0"/>
          </a:p>
        </p:txBody>
      </p:sp>
      <p:sp>
        <p:nvSpPr>
          <p:cNvPr id="2" name="Прямоугольник 1"/>
          <p:cNvSpPr/>
          <p:nvPr/>
        </p:nvSpPr>
        <p:spPr>
          <a:xfrm>
            <a:off x="251520" y="4759736"/>
            <a:ext cx="7799645" cy="1754326"/>
          </a:xfrm>
          <a:prstGeom prst="rect">
            <a:avLst/>
          </a:prstGeom>
        </p:spPr>
        <p:txBody>
          <a:bodyPr wrap="square">
            <a:spAutoFit/>
          </a:bodyPr>
          <a:lstStyle/>
          <a:p>
            <a:pPr fontAlgn="base"/>
            <a:r>
              <a:rPr lang="ru-RU" dirty="0"/>
              <a:t>На газовых автоцистернах для перевозки сжиженных воспламеняющихся газов, оборудованных предохранительными клапанами, теперь должен размещаться маркировочный знак. Размеры 25 см на 25 такие же как большие знаки опасности. На цистернах, не оборудованных предохранительными клапанами маркировочные знаки </a:t>
            </a:r>
            <a:endParaRPr lang="ru-RU" dirty="0" smtClean="0"/>
          </a:p>
          <a:p>
            <a:pPr fontAlgn="base"/>
            <a:r>
              <a:rPr lang="ru-RU" dirty="0" smtClean="0"/>
              <a:t>размещаться </a:t>
            </a:r>
            <a:r>
              <a:rPr lang="ru-RU" dirty="0"/>
              <a:t>не должны. </a:t>
            </a:r>
            <a:endParaRPr lang="ru-RU" b="0" i="0" dirty="0">
              <a:solidFill>
                <a:srgbClr val="222222"/>
              </a:solidFill>
              <a:effectLst/>
              <a:latin typeface="Open Sans"/>
            </a:endParaRPr>
          </a:p>
        </p:txBody>
      </p:sp>
      <p:pic>
        <p:nvPicPr>
          <p:cNvPr id="60418" name="Picture 2" descr="https://blog.opasnik.ru/wp-content/uploads/2023/02/pic11_SizeSign-1024x46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409626"/>
            <a:ext cx="7296745" cy="3292087"/>
          </a:xfrm>
          <a:prstGeom prst="rect">
            <a:avLst/>
          </a:prstGeom>
          <a:noFill/>
          <a:extLst>
            <a:ext uri="{909E8E84-426E-40DD-AFC4-6F175D3DCCD1}">
              <a14:hiddenFill xmlns:a14="http://schemas.microsoft.com/office/drawing/2010/main">
                <a:solidFill>
                  <a:srgbClr val="FFFFFF"/>
                </a:solidFill>
              </a14:hiddenFill>
            </a:ext>
          </a:extLst>
        </p:spPr>
      </p:pic>
      <p:grpSp>
        <p:nvGrpSpPr>
          <p:cNvPr id="7" name="Группа 6"/>
          <p:cNvGrpSpPr/>
          <p:nvPr/>
        </p:nvGrpSpPr>
        <p:grpSpPr>
          <a:xfrm>
            <a:off x="7092279" y="5506606"/>
            <a:ext cx="1584176" cy="1268760"/>
            <a:chOff x="7092279" y="5506606"/>
            <a:chExt cx="1584176" cy="1268760"/>
          </a:xfrm>
        </p:grpSpPr>
        <p:sp>
          <p:nvSpPr>
            <p:cNvPr id="8" name="Овал 7"/>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6742822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1836712" y="327747"/>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751488"/>
          </a:xfrm>
          <a:prstGeom prst="rect">
            <a:avLst/>
          </a:prstGeom>
        </p:spPr>
        <p:txBody>
          <a:bodyPr vert="horz" wrap="square" lIns="0" tIns="12700" rIns="0" bIns="0" rtlCol="0">
            <a:spAutoFit/>
          </a:bodyPr>
          <a:lstStyle/>
          <a:p>
            <a:pPr algn="ctr"/>
            <a:r>
              <a:rPr lang="ru-RU" sz="2400" dirty="0" smtClean="0">
                <a:solidFill>
                  <a:schemeClr val="accent1"/>
                </a:solidFill>
              </a:rPr>
              <a:t>Изменения </a:t>
            </a:r>
            <a:r>
              <a:rPr lang="ru-RU" sz="2400" dirty="0">
                <a:solidFill>
                  <a:schemeClr val="accent1"/>
                </a:solidFill>
              </a:rPr>
              <a:t>ДОПОГ 2023</a:t>
            </a:r>
          </a:p>
          <a:p>
            <a:pPr algn="ctr"/>
            <a:endParaRPr lang="ru-RU" sz="2400" dirty="0">
              <a:solidFill>
                <a:schemeClr val="accent1"/>
              </a:solidFill>
            </a:endParaRPr>
          </a:p>
        </p:txBody>
      </p:sp>
      <p:sp>
        <p:nvSpPr>
          <p:cNvPr id="2" name="Прямоугольник 1"/>
          <p:cNvSpPr/>
          <p:nvPr/>
        </p:nvSpPr>
        <p:spPr>
          <a:xfrm>
            <a:off x="611560" y="4365104"/>
            <a:ext cx="6205403" cy="1477328"/>
          </a:xfrm>
          <a:prstGeom prst="rect">
            <a:avLst/>
          </a:prstGeom>
        </p:spPr>
        <p:txBody>
          <a:bodyPr wrap="square">
            <a:spAutoFit/>
          </a:bodyPr>
          <a:lstStyle/>
          <a:p>
            <a:pPr fontAlgn="base"/>
            <a:r>
              <a:rPr lang="ru-RU" dirty="0"/>
              <a:t>Знак на автоцистернах должен будет размещаться по бокам и сзади. На контейнерах-цистернах и переносных цистернах с четырех сторон. Если вместимость цистерны меньше 3000 л, то с двух противоположны сторон либо по бокам, либо с торцов.</a:t>
            </a:r>
            <a:endParaRPr lang="ru-RU" b="0" i="0" dirty="0">
              <a:solidFill>
                <a:srgbClr val="222222"/>
              </a:solidFill>
              <a:effectLst/>
              <a:latin typeface="Open Sans"/>
            </a:endParaRPr>
          </a:p>
        </p:txBody>
      </p:sp>
      <p:pic>
        <p:nvPicPr>
          <p:cNvPr id="61442" name="Picture 2" descr="https://blog.opasnik.ru/wp-content/uploads/2023/02/pic12_SignCar-1024x33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008" y="977928"/>
            <a:ext cx="7680505" cy="2512666"/>
          </a:xfrm>
          <a:prstGeom prst="rect">
            <a:avLst/>
          </a:prstGeom>
          <a:noFill/>
          <a:extLst>
            <a:ext uri="{909E8E84-426E-40DD-AFC4-6F175D3DCCD1}">
              <a14:hiddenFill xmlns:a14="http://schemas.microsoft.com/office/drawing/2010/main">
                <a:solidFill>
                  <a:srgbClr val="FFFFFF"/>
                </a:solidFill>
              </a14:hiddenFill>
            </a:ext>
          </a:extLst>
        </p:spPr>
      </p:pic>
      <p:grpSp>
        <p:nvGrpSpPr>
          <p:cNvPr id="6" name="Группа 5"/>
          <p:cNvGrpSpPr/>
          <p:nvPr/>
        </p:nvGrpSpPr>
        <p:grpSpPr>
          <a:xfrm>
            <a:off x="7092279" y="5506606"/>
            <a:ext cx="1584176" cy="1268760"/>
            <a:chOff x="7092279" y="5506606"/>
            <a:chExt cx="1584176" cy="1268760"/>
          </a:xfrm>
        </p:grpSpPr>
        <p:sp>
          <p:nvSpPr>
            <p:cNvPr id="7" name="Овал 6"/>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180870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1836712" y="327747"/>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751488"/>
          </a:xfrm>
          <a:prstGeom prst="rect">
            <a:avLst/>
          </a:prstGeom>
        </p:spPr>
        <p:txBody>
          <a:bodyPr vert="horz" wrap="square" lIns="0" tIns="12700" rIns="0" bIns="0" rtlCol="0">
            <a:spAutoFit/>
          </a:bodyPr>
          <a:lstStyle/>
          <a:p>
            <a:pPr algn="ctr"/>
            <a:r>
              <a:rPr lang="ru-RU" sz="2400" dirty="0" smtClean="0">
                <a:solidFill>
                  <a:schemeClr val="accent1"/>
                </a:solidFill>
              </a:rPr>
              <a:t>Изменения </a:t>
            </a:r>
            <a:r>
              <a:rPr lang="ru-RU" sz="2400" dirty="0">
                <a:solidFill>
                  <a:schemeClr val="accent1"/>
                </a:solidFill>
              </a:rPr>
              <a:t>ДОПОГ 2023</a:t>
            </a:r>
          </a:p>
          <a:p>
            <a:pPr algn="ctr"/>
            <a:endParaRPr lang="ru-RU" sz="2400" dirty="0">
              <a:solidFill>
                <a:schemeClr val="accent1"/>
              </a:solidFill>
            </a:endParaRPr>
          </a:p>
        </p:txBody>
      </p:sp>
      <p:sp>
        <p:nvSpPr>
          <p:cNvPr id="2" name="Прямоугольник 1"/>
          <p:cNvSpPr/>
          <p:nvPr/>
        </p:nvSpPr>
        <p:spPr>
          <a:xfrm>
            <a:off x="459190" y="3837355"/>
            <a:ext cx="8064896" cy="2308324"/>
          </a:xfrm>
          <a:prstGeom prst="rect">
            <a:avLst/>
          </a:prstGeom>
        </p:spPr>
        <p:txBody>
          <a:bodyPr wrap="square">
            <a:spAutoFit/>
          </a:bodyPr>
          <a:lstStyle/>
          <a:p>
            <a:pPr fontAlgn="base"/>
            <a:r>
              <a:rPr lang="ru-RU" dirty="0"/>
              <a:t>Сам пункт говорит о том, что, если таблички оранжевого цвета, прикрепленные к контейнерам, многоэлементным газовым контейнерам (МЭГК) или переносным цистернам не видны, то таблички должны прикрепляться снаружи транспортного средства.</a:t>
            </a:r>
          </a:p>
          <a:p>
            <a:pPr fontAlgn="base"/>
            <a:r>
              <a:rPr lang="ru-RU" dirty="0"/>
              <a:t>В прошлой редакции ДОПОГ 2021 имеется примечание, согласно которого настоящий пункт не обязательно применять к транспортным средствам, контейнеры для перевозки грузов навалом/насыпью, цистерны и </a:t>
            </a:r>
            <a:endParaRPr lang="ru-RU" dirty="0" smtClean="0"/>
          </a:p>
          <a:p>
            <a:pPr fontAlgn="base"/>
            <a:r>
              <a:rPr lang="ru-RU" dirty="0" smtClean="0"/>
              <a:t>МЭГК </a:t>
            </a:r>
            <a:r>
              <a:rPr lang="ru-RU" dirty="0"/>
              <a:t>максимальной вместимостью 3000 л.</a:t>
            </a:r>
          </a:p>
        </p:txBody>
      </p:sp>
      <p:sp>
        <p:nvSpPr>
          <p:cNvPr id="3" name="Прямоугольник 2"/>
          <p:cNvSpPr/>
          <p:nvPr/>
        </p:nvSpPr>
        <p:spPr>
          <a:xfrm>
            <a:off x="449287" y="803029"/>
            <a:ext cx="7601877" cy="923330"/>
          </a:xfrm>
          <a:prstGeom prst="rect">
            <a:avLst/>
          </a:prstGeom>
        </p:spPr>
        <p:txBody>
          <a:bodyPr wrap="square">
            <a:spAutoFit/>
          </a:bodyPr>
          <a:lstStyle/>
          <a:p>
            <a:r>
              <a:rPr lang="ru-RU" b="1" i="1" dirty="0">
                <a:solidFill>
                  <a:srgbClr val="222222"/>
                </a:solidFill>
                <a:latin typeface="Open Sans"/>
              </a:rPr>
              <a:t>Изменилось условие маркировки ТС для небольших емкостей, а именно примечание к </a:t>
            </a:r>
            <a:r>
              <a:rPr lang="ru-RU" b="1" i="1" dirty="0" smtClean="0">
                <a:solidFill>
                  <a:srgbClr val="222222"/>
                </a:solidFill>
                <a:latin typeface="Open Sans"/>
              </a:rPr>
              <a:t>5.3.2.1.5</a:t>
            </a:r>
          </a:p>
          <a:p>
            <a:endParaRPr lang="ru-RU" dirty="0"/>
          </a:p>
        </p:txBody>
      </p:sp>
      <p:pic>
        <p:nvPicPr>
          <p:cNvPr id="62466" name="Picture 2" descr="https://blog.opasnik.ru/wp-content/uploads/2023/02/pic13_CarOutSign-1024x376.jpg"/>
          <p:cNvPicPr>
            <a:picLocks noChangeAspect="1" noChangeArrowheads="1"/>
          </p:cNvPicPr>
          <p:nvPr/>
        </p:nvPicPr>
        <p:blipFill rotWithShape="1">
          <a:blip r:embed="rId2">
            <a:extLst>
              <a:ext uri="{28A0092B-C50C-407E-A947-70E740481C1C}">
                <a14:useLocalDpi xmlns:a14="http://schemas.microsoft.com/office/drawing/2010/main" val="0"/>
              </a:ext>
            </a:extLst>
          </a:blip>
          <a:srcRect b="12256"/>
          <a:stretch/>
        </p:blipFill>
        <p:spPr bwMode="auto">
          <a:xfrm>
            <a:off x="666019" y="1570853"/>
            <a:ext cx="6661388" cy="2146179"/>
          </a:xfrm>
          <a:prstGeom prst="rect">
            <a:avLst/>
          </a:prstGeom>
          <a:noFill/>
          <a:extLst>
            <a:ext uri="{909E8E84-426E-40DD-AFC4-6F175D3DCCD1}">
              <a14:hiddenFill xmlns:a14="http://schemas.microsoft.com/office/drawing/2010/main">
                <a:solidFill>
                  <a:srgbClr val="FFFFFF"/>
                </a:solidFill>
              </a14:hiddenFill>
            </a:ext>
          </a:extLst>
        </p:spPr>
      </p:pic>
      <p:grpSp>
        <p:nvGrpSpPr>
          <p:cNvPr id="7" name="Группа 6"/>
          <p:cNvGrpSpPr/>
          <p:nvPr/>
        </p:nvGrpSpPr>
        <p:grpSpPr>
          <a:xfrm>
            <a:off x="7092279" y="5506606"/>
            <a:ext cx="1584176" cy="1268760"/>
            <a:chOff x="7092279" y="5506606"/>
            <a:chExt cx="1584176" cy="1268760"/>
          </a:xfrm>
        </p:grpSpPr>
        <p:sp>
          <p:nvSpPr>
            <p:cNvPr id="8" name="Овал 7"/>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4125772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1836712" y="327747"/>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751488"/>
          </a:xfrm>
          <a:prstGeom prst="rect">
            <a:avLst/>
          </a:prstGeom>
        </p:spPr>
        <p:txBody>
          <a:bodyPr vert="horz" wrap="square" lIns="0" tIns="12700" rIns="0" bIns="0" rtlCol="0">
            <a:spAutoFit/>
          </a:bodyPr>
          <a:lstStyle/>
          <a:p>
            <a:pPr algn="ctr"/>
            <a:r>
              <a:rPr lang="ru-RU" sz="2400" dirty="0" smtClean="0">
                <a:solidFill>
                  <a:schemeClr val="accent1"/>
                </a:solidFill>
              </a:rPr>
              <a:t>Изменения </a:t>
            </a:r>
            <a:r>
              <a:rPr lang="ru-RU" sz="2400" dirty="0">
                <a:solidFill>
                  <a:schemeClr val="accent1"/>
                </a:solidFill>
              </a:rPr>
              <a:t>ДОПОГ 2023</a:t>
            </a:r>
          </a:p>
          <a:p>
            <a:pPr algn="ctr"/>
            <a:endParaRPr lang="ru-RU" sz="2400" dirty="0">
              <a:solidFill>
                <a:schemeClr val="accent1"/>
              </a:solidFill>
            </a:endParaRPr>
          </a:p>
        </p:txBody>
      </p:sp>
      <p:sp>
        <p:nvSpPr>
          <p:cNvPr id="2" name="Прямоугольник 1"/>
          <p:cNvSpPr/>
          <p:nvPr/>
        </p:nvSpPr>
        <p:spPr>
          <a:xfrm>
            <a:off x="459190" y="3865741"/>
            <a:ext cx="8064896" cy="2862322"/>
          </a:xfrm>
          <a:prstGeom prst="rect">
            <a:avLst/>
          </a:prstGeom>
        </p:spPr>
        <p:txBody>
          <a:bodyPr wrap="square">
            <a:spAutoFit/>
          </a:bodyPr>
          <a:lstStyle/>
          <a:p>
            <a:pPr fontAlgn="base"/>
            <a:r>
              <a:rPr lang="ru-RU" dirty="0"/>
              <a:t>Знак литиевых батарей появился в ДОПОГ 2017 года. До этого этой редакции ДОПОГ специальное положение 188 требовало абстрактную маркировку с указанием того, что в упаковке содержатся литиевые батареи и существует опасность воспламенения. Должно было указываться также то, что надо принять меры в случае повреждения упаковки и позвонить по нанесенному на маркировке номеру телефона.</a:t>
            </a:r>
          </a:p>
          <a:p>
            <a:pPr fontAlgn="base"/>
            <a:r>
              <a:rPr lang="ru-RU" dirty="0"/>
              <a:t>В ДОПОГ 2021 изменились размеры знака. Он из прямоугольного </a:t>
            </a:r>
            <a:endParaRPr lang="ru-RU" dirty="0" smtClean="0"/>
          </a:p>
          <a:p>
            <a:pPr fontAlgn="base"/>
            <a:r>
              <a:rPr lang="ru-RU" dirty="0" smtClean="0"/>
              <a:t>120 </a:t>
            </a:r>
            <a:r>
              <a:rPr lang="ru-RU" dirty="0"/>
              <a:t>на 110 стал квадратным 100 на 100.</a:t>
            </a:r>
          </a:p>
          <a:p>
            <a:pPr fontAlgn="base"/>
            <a:r>
              <a:rPr lang="ru-RU" dirty="0"/>
              <a:t>В ДОПОГ 2023 года исчезло требование указания номера </a:t>
            </a:r>
            <a:endParaRPr lang="ru-RU" dirty="0" smtClean="0"/>
          </a:p>
          <a:p>
            <a:pPr fontAlgn="base"/>
            <a:r>
              <a:rPr lang="ru-RU" dirty="0" smtClean="0"/>
              <a:t>телефона</a:t>
            </a:r>
            <a:r>
              <a:rPr lang="ru-RU" dirty="0"/>
              <a:t>.</a:t>
            </a:r>
          </a:p>
        </p:txBody>
      </p:sp>
      <p:sp>
        <p:nvSpPr>
          <p:cNvPr id="3" name="Прямоугольник 2"/>
          <p:cNvSpPr/>
          <p:nvPr/>
        </p:nvSpPr>
        <p:spPr>
          <a:xfrm>
            <a:off x="449287" y="803029"/>
            <a:ext cx="7601877" cy="923330"/>
          </a:xfrm>
          <a:prstGeom prst="rect">
            <a:avLst/>
          </a:prstGeom>
        </p:spPr>
        <p:txBody>
          <a:bodyPr wrap="square">
            <a:spAutoFit/>
          </a:bodyPr>
          <a:lstStyle/>
          <a:p>
            <a:r>
              <a:rPr lang="ru-RU" b="1" i="1" dirty="0"/>
              <a:t>Изменение знака литиевых </a:t>
            </a:r>
            <a:r>
              <a:rPr lang="ru-RU" b="1" i="1" dirty="0" smtClean="0"/>
              <a:t>батарей</a:t>
            </a:r>
          </a:p>
          <a:p>
            <a:r>
              <a:rPr lang="ru-RU" dirty="0"/>
              <a:t>Повышенное внимание к использованию литиевых батарей приводит к постоянному внесению изменений по их применению и перевозке.</a:t>
            </a:r>
          </a:p>
        </p:txBody>
      </p:sp>
      <p:pic>
        <p:nvPicPr>
          <p:cNvPr id="63490" name="Picture 2" descr="https://blog.opasnik.ru/wp-content/uploads/2023/02/pic14_LitiBat-1024x2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521" y="1844824"/>
            <a:ext cx="8602554" cy="2016224"/>
          </a:xfrm>
          <a:prstGeom prst="rect">
            <a:avLst/>
          </a:prstGeom>
          <a:noFill/>
          <a:extLst>
            <a:ext uri="{909E8E84-426E-40DD-AFC4-6F175D3DCCD1}">
              <a14:hiddenFill xmlns:a14="http://schemas.microsoft.com/office/drawing/2010/main">
                <a:solidFill>
                  <a:srgbClr val="FFFFFF"/>
                </a:solidFill>
              </a14:hiddenFill>
            </a:ext>
          </a:extLst>
        </p:spPr>
      </p:pic>
      <p:grpSp>
        <p:nvGrpSpPr>
          <p:cNvPr id="7" name="Группа 6"/>
          <p:cNvGrpSpPr/>
          <p:nvPr/>
        </p:nvGrpSpPr>
        <p:grpSpPr>
          <a:xfrm>
            <a:off x="7092279" y="5506606"/>
            <a:ext cx="1584176" cy="1268760"/>
            <a:chOff x="7092279" y="5506606"/>
            <a:chExt cx="1584176" cy="1268760"/>
          </a:xfrm>
        </p:grpSpPr>
        <p:sp>
          <p:nvSpPr>
            <p:cNvPr id="8" name="Овал 7"/>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8917151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1836712" y="327747"/>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751488"/>
          </a:xfrm>
          <a:prstGeom prst="rect">
            <a:avLst/>
          </a:prstGeom>
        </p:spPr>
        <p:txBody>
          <a:bodyPr vert="horz" wrap="square" lIns="0" tIns="12700" rIns="0" bIns="0" rtlCol="0">
            <a:spAutoFit/>
          </a:bodyPr>
          <a:lstStyle/>
          <a:p>
            <a:pPr algn="ctr"/>
            <a:r>
              <a:rPr lang="ru-RU" sz="2400" dirty="0" smtClean="0">
                <a:solidFill>
                  <a:schemeClr val="accent1"/>
                </a:solidFill>
              </a:rPr>
              <a:t>Изменения </a:t>
            </a:r>
            <a:r>
              <a:rPr lang="ru-RU" sz="2400" dirty="0">
                <a:solidFill>
                  <a:schemeClr val="accent1"/>
                </a:solidFill>
              </a:rPr>
              <a:t>ДОПОГ 2023</a:t>
            </a:r>
          </a:p>
          <a:p>
            <a:pPr algn="ctr"/>
            <a:endParaRPr lang="ru-RU" sz="2400" dirty="0">
              <a:solidFill>
                <a:schemeClr val="accent1"/>
              </a:solidFill>
            </a:endParaRPr>
          </a:p>
        </p:txBody>
      </p:sp>
      <p:sp>
        <p:nvSpPr>
          <p:cNvPr id="3" name="Прямоугольник 2"/>
          <p:cNvSpPr/>
          <p:nvPr/>
        </p:nvSpPr>
        <p:spPr>
          <a:xfrm>
            <a:off x="449287" y="803029"/>
            <a:ext cx="7601877" cy="2031325"/>
          </a:xfrm>
          <a:prstGeom prst="rect">
            <a:avLst/>
          </a:prstGeom>
        </p:spPr>
        <p:txBody>
          <a:bodyPr wrap="square">
            <a:spAutoFit/>
          </a:bodyPr>
          <a:lstStyle/>
          <a:p>
            <a:r>
              <a:rPr lang="ru-RU" b="1" i="1" dirty="0"/>
              <a:t>Маркировка устройств </a:t>
            </a:r>
            <a:r>
              <a:rPr lang="ru-RU" b="1" i="1" dirty="0" smtClean="0"/>
              <a:t>опорожнения</a:t>
            </a:r>
          </a:p>
          <a:p>
            <a:r>
              <a:rPr lang="ru-RU" dirty="0"/>
              <a:t>Появилось уточнение относительно маркировки запорных устройств наружной арматуры.  Так клапан имеет два или три запора в зависимости от кода цистерны. Согласно ДОПОГ 2021 положение или направление закрывания должны быть хорошо видны. Известны случаи привлечения к ответственности за отсутствие таких указаний.</a:t>
            </a:r>
          </a:p>
        </p:txBody>
      </p:sp>
      <p:pic>
        <p:nvPicPr>
          <p:cNvPr id="64514" name="Picture 2" descr="https://blog.opasnik.ru/wp-content/uploads/2023/02/pic15_Klapan-1024x3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384" y="2874927"/>
            <a:ext cx="6932507" cy="2132559"/>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92556" y="5138608"/>
            <a:ext cx="7758608" cy="1477328"/>
          </a:xfrm>
          <a:prstGeom prst="rect">
            <a:avLst/>
          </a:prstGeom>
        </p:spPr>
        <p:txBody>
          <a:bodyPr wrap="square">
            <a:spAutoFit/>
          </a:bodyPr>
          <a:lstStyle/>
          <a:p>
            <a:r>
              <a:rPr lang="ru-RU" sz="1750" dirty="0">
                <a:solidFill>
                  <a:srgbClr val="222222"/>
                </a:solidFill>
                <a:latin typeface="Open Sans"/>
              </a:rPr>
              <a:t>В ДОПОГ 2023 наличие маркировки указания направления открытия/закрытия на внешнем фланце уже не требуется. </a:t>
            </a:r>
            <a:r>
              <a:rPr lang="ru-RU" sz="1750" dirty="0" err="1">
                <a:solidFill>
                  <a:srgbClr val="222222"/>
                </a:solidFill>
                <a:latin typeface="Open Sans"/>
              </a:rPr>
              <a:t>Сухоразъемные</a:t>
            </a:r>
            <a:r>
              <a:rPr lang="ru-RU" sz="1750" dirty="0">
                <a:solidFill>
                  <a:srgbClr val="222222"/>
                </a:solidFill>
                <a:latin typeface="Open Sans"/>
              </a:rPr>
              <a:t> соединения работают в режиме </a:t>
            </a:r>
            <a:endParaRPr lang="ru-RU" sz="1750" dirty="0" smtClean="0">
              <a:solidFill>
                <a:srgbClr val="222222"/>
              </a:solidFill>
              <a:latin typeface="Open Sans"/>
            </a:endParaRPr>
          </a:p>
          <a:p>
            <a:r>
              <a:rPr lang="ru-RU" sz="1750" dirty="0" err="1" smtClean="0">
                <a:solidFill>
                  <a:srgbClr val="222222"/>
                </a:solidFill>
                <a:latin typeface="Open Sans"/>
              </a:rPr>
              <a:t>самозакрывания</a:t>
            </a:r>
            <a:r>
              <a:rPr lang="ru-RU" sz="1750" dirty="0">
                <a:solidFill>
                  <a:srgbClr val="222222"/>
                </a:solidFill>
                <a:latin typeface="Open Sans"/>
              </a:rPr>
              <a:t>. Затвор этого типа должен использоваться </a:t>
            </a:r>
            <a:endParaRPr lang="ru-RU" sz="1750" dirty="0" smtClean="0">
              <a:solidFill>
                <a:srgbClr val="222222"/>
              </a:solidFill>
              <a:latin typeface="Open Sans"/>
            </a:endParaRPr>
          </a:p>
          <a:p>
            <a:r>
              <a:rPr lang="ru-RU" sz="1750" dirty="0" smtClean="0">
                <a:solidFill>
                  <a:srgbClr val="222222"/>
                </a:solidFill>
                <a:latin typeface="Open Sans"/>
              </a:rPr>
              <a:t>только </a:t>
            </a:r>
            <a:r>
              <a:rPr lang="ru-RU" sz="1750" dirty="0">
                <a:solidFill>
                  <a:srgbClr val="222222"/>
                </a:solidFill>
                <a:latin typeface="Open Sans"/>
              </a:rPr>
              <a:t>в качестве крайнего затвора.</a:t>
            </a:r>
            <a:endParaRPr lang="ru-RU" sz="1750" dirty="0"/>
          </a:p>
        </p:txBody>
      </p:sp>
      <p:grpSp>
        <p:nvGrpSpPr>
          <p:cNvPr id="7" name="Группа 6"/>
          <p:cNvGrpSpPr/>
          <p:nvPr/>
        </p:nvGrpSpPr>
        <p:grpSpPr>
          <a:xfrm>
            <a:off x="7092279" y="5506606"/>
            <a:ext cx="1584176" cy="1268760"/>
            <a:chOff x="7092279" y="5506606"/>
            <a:chExt cx="1584176" cy="1268760"/>
          </a:xfrm>
        </p:grpSpPr>
        <p:sp>
          <p:nvSpPr>
            <p:cNvPr id="8" name="Овал 7"/>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0136670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1836712" y="327747"/>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751488"/>
          </a:xfrm>
          <a:prstGeom prst="rect">
            <a:avLst/>
          </a:prstGeom>
        </p:spPr>
        <p:txBody>
          <a:bodyPr vert="horz" wrap="square" lIns="0" tIns="12700" rIns="0" bIns="0" rtlCol="0">
            <a:spAutoFit/>
          </a:bodyPr>
          <a:lstStyle/>
          <a:p>
            <a:pPr algn="ctr"/>
            <a:r>
              <a:rPr lang="ru-RU" sz="2400" dirty="0" smtClean="0">
                <a:solidFill>
                  <a:schemeClr val="accent1"/>
                </a:solidFill>
              </a:rPr>
              <a:t>Изменения </a:t>
            </a:r>
            <a:r>
              <a:rPr lang="ru-RU" sz="2400" dirty="0">
                <a:solidFill>
                  <a:schemeClr val="accent1"/>
                </a:solidFill>
              </a:rPr>
              <a:t>ДОПОГ 2023</a:t>
            </a:r>
          </a:p>
          <a:p>
            <a:pPr algn="ctr"/>
            <a:endParaRPr lang="ru-RU" sz="2400" dirty="0">
              <a:solidFill>
                <a:schemeClr val="accent1"/>
              </a:solidFill>
            </a:endParaRPr>
          </a:p>
        </p:txBody>
      </p:sp>
      <p:sp>
        <p:nvSpPr>
          <p:cNvPr id="3" name="Прямоугольник 2"/>
          <p:cNvSpPr/>
          <p:nvPr/>
        </p:nvSpPr>
        <p:spPr>
          <a:xfrm>
            <a:off x="449287" y="803029"/>
            <a:ext cx="7601877" cy="1200329"/>
          </a:xfrm>
          <a:prstGeom prst="rect">
            <a:avLst/>
          </a:prstGeom>
        </p:spPr>
        <p:txBody>
          <a:bodyPr wrap="square">
            <a:spAutoFit/>
          </a:bodyPr>
          <a:lstStyle/>
          <a:p>
            <a:r>
              <a:rPr lang="ru-RU" b="1" i="1" dirty="0"/>
              <a:t>Маркировка затворов сосудов под </a:t>
            </a:r>
            <a:r>
              <a:rPr lang="ru-RU" b="1" i="1" dirty="0" smtClean="0"/>
              <a:t>давлением</a:t>
            </a:r>
          </a:p>
          <a:p>
            <a:r>
              <a:rPr lang="ru-RU" dirty="0"/>
              <a:t>В ДОПОГ 2023 достаточно сильно переработана глава, касающаяся сосудов под давлением. И появилось требование маркировки затворов.</a:t>
            </a:r>
          </a:p>
        </p:txBody>
      </p:sp>
      <p:pic>
        <p:nvPicPr>
          <p:cNvPr id="65538" name="Picture 2" descr="https://blog.opasnik.ru/wp-content/uploads/2023/02/pic17_Kranchi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496" y="2204864"/>
            <a:ext cx="2328193" cy="3589957"/>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203848" y="2708920"/>
            <a:ext cx="4572000" cy="2308324"/>
          </a:xfrm>
          <a:prstGeom prst="rect">
            <a:avLst/>
          </a:prstGeom>
        </p:spPr>
        <p:txBody>
          <a:bodyPr>
            <a:spAutoFit/>
          </a:bodyPr>
          <a:lstStyle/>
          <a:p>
            <a:pPr fontAlgn="base"/>
            <a:r>
              <a:rPr lang="ru-RU" dirty="0">
                <a:solidFill>
                  <a:srgbClr val="222222"/>
                </a:solidFill>
                <a:latin typeface="Open Sans"/>
              </a:rPr>
              <a:t>Согласно пункту 6.2.2.11 ДОПОГ, на затворы должны быть нанесены на весь срок эксплуатации, а значит выдавлены, разборчивые маркировочные знаки:</a:t>
            </a:r>
          </a:p>
          <a:p>
            <a:pPr fontAlgn="base">
              <a:buFont typeface="+mj-lt"/>
              <a:buAutoNum type="arabicPeriod"/>
            </a:pPr>
            <a:r>
              <a:rPr lang="ru-RU" dirty="0">
                <a:solidFill>
                  <a:srgbClr val="222222"/>
                </a:solidFill>
                <a:latin typeface="Open Sans"/>
              </a:rPr>
              <a:t>a) знак изготовителя;</a:t>
            </a:r>
          </a:p>
          <a:p>
            <a:pPr fontAlgn="base">
              <a:buFont typeface="+mj-lt"/>
              <a:buAutoNum type="arabicPeriod"/>
            </a:pPr>
            <a:r>
              <a:rPr lang="ru-RU" dirty="0">
                <a:solidFill>
                  <a:srgbClr val="222222"/>
                </a:solidFill>
                <a:latin typeface="Open Sans"/>
              </a:rPr>
              <a:t>b) стандарт на конструкцию;</a:t>
            </a:r>
          </a:p>
          <a:p>
            <a:pPr fontAlgn="base">
              <a:buFont typeface="+mj-lt"/>
              <a:buAutoNum type="arabicPeriod"/>
            </a:pPr>
            <a:r>
              <a:rPr lang="ru-RU" dirty="0">
                <a:solidFill>
                  <a:srgbClr val="222222"/>
                </a:solidFill>
                <a:latin typeface="Open Sans"/>
              </a:rPr>
              <a:t>c) дата изготовления;</a:t>
            </a:r>
          </a:p>
          <a:p>
            <a:pPr fontAlgn="base">
              <a:buFont typeface="+mj-lt"/>
              <a:buAutoNum type="arabicPeriod"/>
            </a:pPr>
            <a:r>
              <a:rPr lang="ru-RU" dirty="0">
                <a:solidFill>
                  <a:srgbClr val="222222"/>
                </a:solidFill>
                <a:latin typeface="Open Sans"/>
              </a:rPr>
              <a:t>d) знак проверяющего органа.</a:t>
            </a:r>
            <a:endParaRPr lang="ru-RU" b="0" i="0" dirty="0">
              <a:solidFill>
                <a:srgbClr val="222222"/>
              </a:solidFill>
              <a:effectLst/>
              <a:latin typeface="Open Sans"/>
            </a:endParaRPr>
          </a:p>
        </p:txBody>
      </p:sp>
      <p:grpSp>
        <p:nvGrpSpPr>
          <p:cNvPr id="7" name="Группа 6"/>
          <p:cNvGrpSpPr/>
          <p:nvPr/>
        </p:nvGrpSpPr>
        <p:grpSpPr>
          <a:xfrm>
            <a:off x="7092279" y="5506606"/>
            <a:ext cx="1584176" cy="1268760"/>
            <a:chOff x="7092279" y="5506606"/>
            <a:chExt cx="1584176" cy="1268760"/>
          </a:xfrm>
        </p:grpSpPr>
        <p:sp>
          <p:nvSpPr>
            <p:cNvPr id="8" name="Овал 7"/>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0944775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1836712" y="327747"/>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751488"/>
          </a:xfrm>
          <a:prstGeom prst="rect">
            <a:avLst/>
          </a:prstGeom>
        </p:spPr>
        <p:txBody>
          <a:bodyPr vert="horz" wrap="square" lIns="0" tIns="12700" rIns="0" bIns="0" rtlCol="0">
            <a:spAutoFit/>
          </a:bodyPr>
          <a:lstStyle/>
          <a:p>
            <a:pPr algn="ctr"/>
            <a:r>
              <a:rPr lang="ru-RU" sz="2400" dirty="0" smtClean="0">
                <a:solidFill>
                  <a:schemeClr val="accent1"/>
                </a:solidFill>
              </a:rPr>
              <a:t>Изменения </a:t>
            </a:r>
            <a:r>
              <a:rPr lang="ru-RU" sz="2400" dirty="0">
                <a:solidFill>
                  <a:schemeClr val="accent1"/>
                </a:solidFill>
              </a:rPr>
              <a:t>ДОПОГ 2023</a:t>
            </a:r>
          </a:p>
          <a:p>
            <a:pPr algn="ctr"/>
            <a:endParaRPr lang="ru-RU" sz="2400" dirty="0">
              <a:solidFill>
                <a:schemeClr val="accent1"/>
              </a:solidFill>
            </a:endParaRPr>
          </a:p>
        </p:txBody>
      </p:sp>
      <p:sp>
        <p:nvSpPr>
          <p:cNvPr id="3" name="Прямоугольник 2"/>
          <p:cNvSpPr/>
          <p:nvPr/>
        </p:nvSpPr>
        <p:spPr>
          <a:xfrm>
            <a:off x="449287" y="803029"/>
            <a:ext cx="6642993" cy="5909310"/>
          </a:xfrm>
          <a:prstGeom prst="rect">
            <a:avLst/>
          </a:prstGeom>
        </p:spPr>
        <p:txBody>
          <a:bodyPr wrap="square">
            <a:spAutoFit/>
          </a:bodyPr>
          <a:lstStyle/>
          <a:p>
            <a:pPr fontAlgn="base"/>
            <a:r>
              <a:rPr lang="ru-RU" b="1" dirty="0"/>
              <a:t>Изменения документации</a:t>
            </a:r>
          </a:p>
          <a:p>
            <a:pPr fontAlgn="base"/>
            <a:r>
              <a:rPr lang="ru-RU" dirty="0"/>
              <a:t>ДОПОГ 2023 вносит изменения в ряд документов. Свидетельство о допуске мы уже рассмотрели, когда шла речь о системах автоматического пожаротушения и защитных экранах. Расскажем о других измененных документах.</a:t>
            </a:r>
          </a:p>
          <a:p>
            <a:pPr fontAlgn="base"/>
            <a:r>
              <a:rPr lang="ru-RU" b="1" i="1" dirty="0"/>
              <a:t>Список обязательных документов присутствующих на ТС</a:t>
            </a:r>
            <a:endParaRPr lang="ru-RU" dirty="0"/>
          </a:p>
          <a:p>
            <a:pPr fontAlgn="base"/>
            <a:r>
              <a:rPr lang="ru-RU" dirty="0"/>
              <a:t>Меняется список обязательных документов, которые должны быть на транспортной единице при перевозке опасных грузов. Если ранее транспортное средство, груженое контейнером с опасным грузом двигалось в направлении порта, то свидетельство о загрузке контейнера было обязательным. Данный документ теперь обязателен только при морской перевозке и зачастую готовится портом в комплекте морских перевозочных документов. Водителю автотранспорта он не к нужен. </a:t>
            </a:r>
            <a:r>
              <a:rPr lang="ru-RU" b="1" i="1" dirty="0"/>
              <a:t>Свидетельство о загрузке контейнера не обязательно</a:t>
            </a:r>
            <a:r>
              <a:rPr lang="ru-RU" dirty="0"/>
              <a:t>.</a:t>
            </a:r>
          </a:p>
          <a:p>
            <a:pPr fontAlgn="base"/>
            <a:r>
              <a:rPr lang="ru-RU" b="1" i="1" dirty="0"/>
              <a:t>8.1.2     Документы, находящиеся на транспортной единице</a:t>
            </a:r>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7251332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1836712" y="327747"/>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751488"/>
          </a:xfrm>
          <a:prstGeom prst="rect">
            <a:avLst/>
          </a:prstGeom>
        </p:spPr>
        <p:txBody>
          <a:bodyPr vert="horz" wrap="square" lIns="0" tIns="12700" rIns="0" bIns="0" rtlCol="0">
            <a:spAutoFit/>
          </a:bodyPr>
          <a:lstStyle/>
          <a:p>
            <a:pPr algn="ctr"/>
            <a:r>
              <a:rPr lang="ru-RU" sz="2400" dirty="0" smtClean="0">
                <a:solidFill>
                  <a:schemeClr val="accent1"/>
                </a:solidFill>
              </a:rPr>
              <a:t>Изменения </a:t>
            </a:r>
            <a:r>
              <a:rPr lang="ru-RU" sz="2400" dirty="0">
                <a:solidFill>
                  <a:schemeClr val="accent1"/>
                </a:solidFill>
              </a:rPr>
              <a:t>ДОПОГ 2023</a:t>
            </a:r>
          </a:p>
          <a:p>
            <a:pPr algn="ctr"/>
            <a:endParaRPr lang="ru-RU" sz="2400" dirty="0">
              <a:solidFill>
                <a:schemeClr val="accent1"/>
              </a:solidFill>
            </a:endParaRPr>
          </a:p>
        </p:txBody>
      </p:sp>
      <p:sp>
        <p:nvSpPr>
          <p:cNvPr id="2" name="Прямоугольник 1"/>
          <p:cNvSpPr/>
          <p:nvPr/>
        </p:nvSpPr>
        <p:spPr>
          <a:xfrm>
            <a:off x="350486" y="556347"/>
            <a:ext cx="7776864" cy="5909310"/>
          </a:xfrm>
          <a:prstGeom prst="rect">
            <a:avLst/>
          </a:prstGeom>
        </p:spPr>
        <p:txBody>
          <a:bodyPr wrap="square">
            <a:spAutoFit/>
          </a:bodyPr>
          <a:lstStyle/>
          <a:p>
            <a:pPr fontAlgn="base"/>
            <a:r>
              <a:rPr lang="ru-RU" i="1" dirty="0">
                <a:latin typeface="Open Sans"/>
              </a:rPr>
              <a:t>8.1.2.1 Помимо документов, предписываемых другими правилами, на транспортной единице должны находиться следующие документы:</a:t>
            </a:r>
            <a:endParaRPr lang="ru-RU" dirty="0">
              <a:latin typeface="Open Sans"/>
            </a:endParaRPr>
          </a:p>
          <a:p>
            <a:pPr fontAlgn="base">
              <a:buFont typeface="+mj-lt"/>
              <a:buAutoNum type="arabicPeriod" startAt="5"/>
            </a:pPr>
            <a:r>
              <a:rPr lang="ru-RU" i="1" dirty="0">
                <a:latin typeface="Open Sans"/>
              </a:rPr>
              <a:t>a) транспортные документы, предписанные в разделе 5.4.1, на все перевозимые опасные грузы и, </a:t>
            </a:r>
            <a:r>
              <a:rPr lang="ru-RU" i="1" u="sng" dirty="0">
                <a:latin typeface="Open Sans"/>
              </a:rPr>
              <a:t>при необходимости, свидетельство о загрузке контейнера/транспортного средства, предписанное в разделе 5.4.2</a:t>
            </a:r>
            <a:r>
              <a:rPr lang="ru-RU" i="1" dirty="0">
                <a:latin typeface="Open Sans"/>
              </a:rPr>
              <a:t>;</a:t>
            </a:r>
            <a:endParaRPr lang="ru-RU" dirty="0">
              <a:latin typeface="Open Sans"/>
            </a:endParaRPr>
          </a:p>
          <a:p>
            <a:pPr fontAlgn="base">
              <a:buFont typeface="+mj-lt"/>
              <a:buAutoNum type="arabicPeriod" startAt="5"/>
            </a:pPr>
            <a:r>
              <a:rPr lang="ru-RU" i="1" dirty="0">
                <a:latin typeface="Open Sans"/>
              </a:rPr>
              <a:t>b) письменные инструкции, предписанные в разделе 5.4.3;</a:t>
            </a:r>
            <a:endParaRPr lang="ru-RU" dirty="0">
              <a:latin typeface="Open Sans"/>
            </a:endParaRPr>
          </a:p>
          <a:p>
            <a:pPr fontAlgn="base">
              <a:buFont typeface="+mj-lt"/>
              <a:buAutoNum type="arabicPeriod" startAt="5"/>
            </a:pPr>
            <a:r>
              <a:rPr lang="ru-RU" i="1" dirty="0">
                <a:latin typeface="Open Sans"/>
              </a:rPr>
              <a:t>c) (Зарезервирован)</a:t>
            </a:r>
            <a:endParaRPr lang="ru-RU" dirty="0">
              <a:latin typeface="Open Sans"/>
            </a:endParaRPr>
          </a:p>
          <a:p>
            <a:pPr fontAlgn="base">
              <a:buFont typeface="+mj-lt"/>
              <a:buAutoNum type="arabicPeriod" startAt="5"/>
            </a:pPr>
            <a:r>
              <a:rPr lang="ru-RU" i="1" dirty="0">
                <a:latin typeface="Open Sans"/>
              </a:rPr>
              <a:t>d) удостоверение личности каждого члена экипажа транспортного средства с фотографией в соответствии с подразделом 1.10.1.4.</a:t>
            </a:r>
            <a:endParaRPr lang="ru-RU" dirty="0">
              <a:latin typeface="Open Sans"/>
            </a:endParaRPr>
          </a:p>
          <a:p>
            <a:pPr fontAlgn="base"/>
            <a:r>
              <a:rPr lang="ru-RU" i="1" dirty="0">
                <a:latin typeface="Open Sans"/>
              </a:rPr>
              <a:t>8.1.2.2 На транспортной единице должны также находиться следующие документы, если положения ДОПОГ требуют их составления:</a:t>
            </a:r>
            <a:endParaRPr lang="ru-RU" dirty="0">
              <a:latin typeface="Open Sans"/>
            </a:endParaRPr>
          </a:p>
          <a:p>
            <a:pPr fontAlgn="base">
              <a:buFont typeface="+mj-lt"/>
              <a:buAutoNum type="arabicPeriod" startAt="9"/>
            </a:pPr>
            <a:r>
              <a:rPr lang="ru-RU" i="1" dirty="0">
                <a:latin typeface="Open Sans"/>
              </a:rPr>
              <a:t>a) свидетельство о допущении к перевозке, предусмотренное в разделе 9.1.3, на каждую транспортную единицу или ее элемент;</a:t>
            </a:r>
            <a:endParaRPr lang="ru-RU" dirty="0">
              <a:latin typeface="Open Sans"/>
            </a:endParaRPr>
          </a:p>
          <a:p>
            <a:pPr fontAlgn="base">
              <a:buFont typeface="+mj-lt"/>
              <a:buAutoNum type="arabicPeriod" startAt="9"/>
            </a:pPr>
            <a:r>
              <a:rPr lang="ru-RU" i="1" dirty="0">
                <a:latin typeface="Open Sans"/>
              </a:rPr>
              <a:t>b) свидетельство о подготовке водителя, предписанное в разделе 8.2.1;</a:t>
            </a:r>
            <a:endParaRPr lang="ru-RU" dirty="0">
              <a:latin typeface="Open Sans"/>
            </a:endParaRPr>
          </a:p>
          <a:p>
            <a:pPr fontAlgn="base">
              <a:buFont typeface="+mj-lt"/>
              <a:buAutoNum type="arabicPeriod" startAt="9"/>
            </a:pPr>
            <a:r>
              <a:rPr lang="ru-RU" i="1" dirty="0">
                <a:latin typeface="Open Sans"/>
              </a:rPr>
              <a:t>c) копия утверждения, выданного компетентным органом, когда это требуется в соответствии с пунктами 5.4.1.2.1 с) </a:t>
            </a:r>
            <a:endParaRPr lang="ru-RU" i="1" dirty="0" smtClean="0">
              <a:latin typeface="Open Sans"/>
            </a:endParaRPr>
          </a:p>
          <a:p>
            <a:pPr fontAlgn="base">
              <a:buFont typeface="+mj-lt"/>
              <a:buAutoNum type="arabicPeriod" startAt="9"/>
            </a:pPr>
            <a:r>
              <a:rPr lang="ru-RU" i="1" dirty="0" smtClean="0">
                <a:latin typeface="Open Sans"/>
              </a:rPr>
              <a:t>или </a:t>
            </a:r>
            <a:r>
              <a:rPr lang="ru-RU" i="1" dirty="0">
                <a:latin typeface="Open Sans"/>
              </a:rPr>
              <a:t>d) или 5.4.1.2.3.3.</a:t>
            </a:r>
            <a:endParaRPr lang="ru-RU" b="0" i="0" dirty="0">
              <a:effectLst/>
              <a:latin typeface="Open Sans"/>
            </a:endParaRPr>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1794045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Группа 6"/>
          <p:cNvGrpSpPr/>
          <p:nvPr/>
        </p:nvGrpSpPr>
        <p:grpSpPr>
          <a:xfrm>
            <a:off x="7092279" y="5506606"/>
            <a:ext cx="1584176" cy="1268760"/>
            <a:chOff x="7092279" y="5506606"/>
            <a:chExt cx="1584176" cy="1268760"/>
          </a:xfrm>
        </p:grpSpPr>
        <p:sp>
          <p:nvSpPr>
            <p:cNvPr id="8" name="Овал 7"/>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1836712" y="327747"/>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751488"/>
          </a:xfrm>
          <a:prstGeom prst="rect">
            <a:avLst/>
          </a:prstGeom>
        </p:spPr>
        <p:txBody>
          <a:bodyPr vert="horz" wrap="square" lIns="0" tIns="12700" rIns="0" bIns="0" rtlCol="0">
            <a:spAutoFit/>
          </a:bodyPr>
          <a:lstStyle/>
          <a:p>
            <a:pPr algn="ctr"/>
            <a:r>
              <a:rPr lang="ru-RU" sz="2400" dirty="0" smtClean="0">
                <a:solidFill>
                  <a:schemeClr val="accent1"/>
                </a:solidFill>
              </a:rPr>
              <a:t>Изменения </a:t>
            </a:r>
            <a:r>
              <a:rPr lang="ru-RU" sz="2400" dirty="0">
                <a:solidFill>
                  <a:schemeClr val="accent1"/>
                </a:solidFill>
              </a:rPr>
              <a:t>ДОПОГ 2023</a:t>
            </a:r>
          </a:p>
          <a:p>
            <a:pPr algn="ctr"/>
            <a:endParaRPr lang="ru-RU" sz="2400" dirty="0">
              <a:solidFill>
                <a:schemeClr val="accent1"/>
              </a:solidFill>
            </a:endParaRPr>
          </a:p>
        </p:txBody>
      </p:sp>
      <p:sp>
        <p:nvSpPr>
          <p:cNvPr id="2" name="Прямоугольник 1"/>
          <p:cNvSpPr/>
          <p:nvPr/>
        </p:nvSpPr>
        <p:spPr>
          <a:xfrm>
            <a:off x="395536" y="692696"/>
            <a:ext cx="7776864" cy="2308324"/>
          </a:xfrm>
          <a:prstGeom prst="rect">
            <a:avLst/>
          </a:prstGeom>
        </p:spPr>
        <p:txBody>
          <a:bodyPr wrap="square">
            <a:spAutoFit/>
          </a:bodyPr>
          <a:lstStyle/>
          <a:p>
            <a:pPr fontAlgn="base"/>
            <a:r>
              <a:rPr lang="ru-RU" b="1" i="1" dirty="0"/>
              <a:t>Условия необходимости </a:t>
            </a:r>
            <a:r>
              <a:rPr lang="ru-RU" b="1" i="1" dirty="0" err="1"/>
              <a:t>спецразрешения</a:t>
            </a:r>
            <a:r>
              <a:rPr lang="ru-RU" b="1" i="1" dirty="0"/>
              <a:t> на перевозку 1 </a:t>
            </a:r>
            <a:r>
              <a:rPr lang="ru-RU" b="1" i="1" dirty="0" smtClean="0"/>
              <a:t>класса</a:t>
            </a:r>
          </a:p>
          <a:p>
            <a:pPr fontAlgn="base"/>
            <a:r>
              <a:rPr lang="ru-RU" dirty="0"/>
              <a:t>Меняется подход к определению отношения грузов класса 1 к грузам повышенной опасности. Согласно предыдущей редакции ДОПОГ 2021, если количество вещества меньше, чем указано в 1.1.3.6, то на грузы глава 1.10 не распространятся и, следовательно, специального разрешения не требуется. Однако, на некоторые номера ООН, которые были перечислены в 1.1.3.6 все равно </a:t>
            </a:r>
            <a:r>
              <a:rPr lang="ru-RU" dirty="0" err="1"/>
              <a:t>спецразрешение</a:t>
            </a:r>
            <a:r>
              <a:rPr lang="ru-RU" dirty="0"/>
              <a:t> требовалось.</a:t>
            </a:r>
            <a:endParaRPr lang="ru-RU" b="0" i="0" dirty="0">
              <a:solidFill>
                <a:srgbClr val="444444"/>
              </a:solidFill>
              <a:effectLst/>
              <a:latin typeface="Open Sans"/>
            </a:endParaRPr>
          </a:p>
        </p:txBody>
      </p:sp>
      <p:pic>
        <p:nvPicPr>
          <p:cNvPr id="66562" name="Picture 2" descr="https://blog.opasnik.ru/wp-content/uploads/2023/02/pic20_VeryDenger1-1024x53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305" y="3185045"/>
            <a:ext cx="6695728" cy="3504796"/>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6863033" y="2492896"/>
            <a:ext cx="2376264" cy="332398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ru-RU" sz="1750" dirty="0">
                <a:solidFill>
                  <a:srgbClr val="222222"/>
                </a:solidFill>
                <a:latin typeface="Open Sans"/>
              </a:rPr>
              <a:t>В редакции ДОПОГ 2023 перечисление убрали. И теперь изъятие не распространяется на весь 1 класс грузов. И на некоторые грузы, на которые не требовалось получение </a:t>
            </a:r>
            <a:r>
              <a:rPr lang="ru-RU" sz="1750" dirty="0" err="1">
                <a:solidFill>
                  <a:srgbClr val="222222"/>
                </a:solidFill>
                <a:latin typeface="Open Sans"/>
              </a:rPr>
              <a:t>спецразрешения</a:t>
            </a:r>
            <a:r>
              <a:rPr lang="ru-RU" sz="1750" dirty="0">
                <a:solidFill>
                  <a:srgbClr val="222222"/>
                </a:solidFill>
                <a:latin typeface="Open Sans"/>
              </a:rPr>
              <a:t>, теперь </a:t>
            </a:r>
            <a:r>
              <a:rPr lang="ru-RU" sz="1750" dirty="0" smtClean="0">
                <a:solidFill>
                  <a:srgbClr val="222222"/>
                </a:solidFill>
                <a:latin typeface="Open Sans"/>
              </a:rPr>
              <a:t>требуется</a:t>
            </a:r>
            <a:endParaRPr lang="ru-RU" sz="1750" dirty="0"/>
          </a:p>
        </p:txBody>
      </p:sp>
    </p:spTree>
    <p:extLst>
      <p:ext uri="{BB962C8B-B14F-4D97-AF65-F5344CB8AC3E}">
        <p14:creationId xmlns:p14="http://schemas.microsoft.com/office/powerpoint/2010/main" val="40763056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1836712" y="327747"/>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751488"/>
          </a:xfrm>
          <a:prstGeom prst="rect">
            <a:avLst/>
          </a:prstGeom>
        </p:spPr>
        <p:txBody>
          <a:bodyPr vert="horz" wrap="square" lIns="0" tIns="12700" rIns="0" bIns="0" rtlCol="0">
            <a:spAutoFit/>
          </a:bodyPr>
          <a:lstStyle/>
          <a:p>
            <a:pPr algn="ctr"/>
            <a:r>
              <a:rPr lang="ru-RU" sz="2400" dirty="0" smtClean="0">
                <a:solidFill>
                  <a:schemeClr val="accent1"/>
                </a:solidFill>
              </a:rPr>
              <a:t>Изменения </a:t>
            </a:r>
            <a:r>
              <a:rPr lang="ru-RU" sz="2400" dirty="0">
                <a:solidFill>
                  <a:schemeClr val="accent1"/>
                </a:solidFill>
              </a:rPr>
              <a:t>ДОПОГ 2023</a:t>
            </a:r>
          </a:p>
          <a:p>
            <a:pPr algn="ctr"/>
            <a:endParaRPr lang="ru-RU" sz="2400" dirty="0">
              <a:solidFill>
                <a:schemeClr val="accent1"/>
              </a:solidFill>
            </a:endParaRPr>
          </a:p>
        </p:txBody>
      </p:sp>
      <p:sp>
        <p:nvSpPr>
          <p:cNvPr id="2" name="Прямоугольник 1"/>
          <p:cNvSpPr/>
          <p:nvPr/>
        </p:nvSpPr>
        <p:spPr>
          <a:xfrm>
            <a:off x="395536" y="692696"/>
            <a:ext cx="7776864" cy="4801314"/>
          </a:xfrm>
          <a:prstGeom prst="rect">
            <a:avLst/>
          </a:prstGeom>
        </p:spPr>
        <p:txBody>
          <a:bodyPr wrap="square">
            <a:spAutoFit/>
          </a:bodyPr>
          <a:lstStyle/>
          <a:p>
            <a:pPr fontAlgn="base"/>
            <a:r>
              <a:rPr lang="ru-RU" b="1" i="1" dirty="0"/>
              <a:t>Запись в транспортный документ при перевозке </a:t>
            </a:r>
            <a:r>
              <a:rPr lang="ru-RU" b="1" i="1" dirty="0" smtClean="0"/>
              <a:t>отходов</a:t>
            </a:r>
          </a:p>
          <a:p>
            <a:pPr fontAlgn="base"/>
            <a:r>
              <a:rPr lang="ru-RU" dirty="0"/>
              <a:t>Появилось пояснение (пункт 5.4.1.1.3.2), как быть, если количество отходов не может быть точно измерено. А такое часто бывает, когда отходы смешиваются и разбавляются.</a:t>
            </a:r>
          </a:p>
          <a:p>
            <a:pPr fontAlgn="base"/>
            <a:r>
              <a:rPr lang="ru-RU" dirty="0"/>
              <a:t>В некоторых случаях достаточно указать перечень тары и ее объем. При этом, в транспортном документе должна быть сделана запись:</a:t>
            </a:r>
          </a:p>
          <a:p>
            <a:pPr fontAlgn="base"/>
            <a:r>
              <a:rPr lang="ru-RU" dirty="0"/>
              <a:t>«КОЛИЧЕСТВО, НА ОСНОВЕ ОЦЕНКИ В СООТВЕТСТВИИ С ПУНКТОМ 5.4.1.1.3.2</a:t>
            </a:r>
            <a:r>
              <a:rPr lang="ru-RU" dirty="0" smtClean="0"/>
              <a:t>».</a:t>
            </a:r>
          </a:p>
          <a:p>
            <a:pPr fontAlgn="base"/>
            <a:endParaRPr lang="ru-RU" dirty="0" smtClean="0"/>
          </a:p>
          <a:p>
            <a:pPr fontAlgn="base"/>
            <a:r>
              <a:rPr lang="ru-RU" b="1" i="1" dirty="0"/>
              <a:t>Запись в транспортный документ при стабилизации</a:t>
            </a:r>
            <a:endParaRPr lang="ru-RU" dirty="0"/>
          </a:p>
          <a:p>
            <a:pPr fontAlgn="base"/>
            <a:r>
              <a:rPr lang="ru-RU" dirty="0"/>
              <a:t>Внесено уточнение в 5.4.1.1.15. В ДОПОГ 2021 пункт касался только стабилизации путем регулирования температуры.</a:t>
            </a:r>
          </a:p>
          <a:p>
            <a:pPr fontAlgn="base"/>
            <a:r>
              <a:rPr lang="ru-RU" dirty="0"/>
              <a:t>Стабилизация необходима при перевозках грузов, когда при определенных условиях может наступить неконтролируемая реакция. Стабилизация может быть достигнута и за счет введения присадок – так называемая химическая стабилизация и за счет других методов.</a:t>
            </a:r>
          </a:p>
          <a:p>
            <a:pPr fontAlgn="base"/>
            <a:endParaRPr lang="ru-RU" b="0" i="0" dirty="0">
              <a:solidFill>
                <a:srgbClr val="444444"/>
              </a:solidFill>
              <a:effectLst/>
              <a:latin typeface="Open Sans"/>
            </a:endParaRPr>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6417703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1836712" y="327747"/>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751488"/>
          </a:xfrm>
          <a:prstGeom prst="rect">
            <a:avLst/>
          </a:prstGeom>
        </p:spPr>
        <p:txBody>
          <a:bodyPr vert="horz" wrap="square" lIns="0" tIns="12700" rIns="0" bIns="0" rtlCol="0">
            <a:spAutoFit/>
          </a:bodyPr>
          <a:lstStyle/>
          <a:p>
            <a:pPr algn="ctr"/>
            <a:r>
              <a:rPr lang="ru-RU" sz="2400" dirty="0" smtClean="0">
                <a:solidFill>
                  <a:schemeClr val="accent1"/>
                </a:solidFill>
              </a:rPr>
              <a:t>Изменения </a:t>
            </a:r>
            <a:r>
              <a:rPr lang="ru-RU" sz="2400" dirty="0">
                <a:solidFill>
                  <a:schemeClr val="accent1"/>
                </a:solidFill>
              </a:rPr>
              <a:t>ДОПОГ 2023</a:t>
            </a:r>
          </a:p>
          <a:p>
            <a:pPr algn="ctr"/>
            <a:endParaRPr lang="ru-RU" sz="2400" dirty="0">
              <a:solidFill>
                <a:schemeClr val="accent1"/>
              </a:solidFill>
            </a:endParaRPr>
          </a:p>
        </p:txBody>
      </p:sp>
      <p:sp>
        <p:nvSpPr>
          <p:cNvPr id="2" name="Прямоугольник 1"/>
          <p:cNvSpPr/>
          <p:nvPr/>
        </p:nvSpPr>
        <p:spPr>
          <a:xfrm>
            <a:off x="395536" y="692696"/>
            <a:ext cx="7776864" cy="1200329"/>
          </a:xfrm>
          <a:prstGeom prst="rect">
            <a:avLst/>
          </a:prstGeom>
        </p:spPr>
        <p:txBody>
          <a:bodyPr wrap="square">
            <a:spAutoFit/>
          </a:bodyPr>
          <a:lstStyle/>
          <a:p>
            <a:pPr fontAlgn="base"/>
            <a:r>
              <a:rPr lang="ru-RU" b="1" dirty="0"/>
              <a:t>Изменение требований к погрузке, разгрузке, отправке</a:t>
            </a:r>
          </a:p>
          <a:p>
            <a:pPr fontAlgn="base"/>
            <a:r>
              <a:rPr lang="ru-RU" dirty="0"/>
              <a:t>ДОПОГ 2023 существенно расширил часть, которая касается процедур, связанных с перевозкой опасных грузов.</a:t>
            </a:r>
          </a:p>
          <a:p>
            <a:pPr fontAlgn="base"/>
            <a:endParaRPr lang="ru-RU" b="0" i="0" dirty="0">
              <a:solidFill>
                <a:srgbClr val="444444"/>
              </a:solidFill>
              <a:effectLst/>
              <a:latin typeface="Open Sans"/>
            </a:endParaRPr>
          </a:p>
        </p:txBody>
      </p:sp>
      <p:pic>
        <p:nvPicPr>
          <p:cNvPr id="69634" name="Picture 2" descr="https://blog.opasnik.ru/wp-content/uploads/2023/02/pic21_GasBaloo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785" y="2257974"/>
            <a:ext cx="3168352" cy="2965578"/>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3851920" y="1772816"/>
            <a:ext cx="5184576" cy="3970318"/>
          </a:xfrm>
          <a:prstGeom prst="rect">
            <a:avLst/>
          </a:prstGeom>
        </p:spPr>
        <p:txBody>
          <a:bodyPr wrap="square">
            <a:spAutoFit/>
          </a:bodyPr>
          <a:lstStyle/>
          <a:p>
            <a:pPr fontAlgn="base"/>
            <a:r>
              <a:rPr lang="ru-RU" dirty="0">
                <a:solidFill>
                  <a:srgbClr val="222222"/>
                </a:solidFill>
                <a:latin typeface="Open Sans"/>
              </a:rPr>
              <a:t>ДОПОГ 2023 разрешил применять при перевозке сосуды под давлением, сертифицированные в США (пункт 1.1.4.7).</a:t>
            </a:r>
          </a:p>
          <a:p>
            <a:pPr fontAlgn="base"/>
            <a:r>
              <a:rPr lang="ru-RU" dirty="0">
                <a:solidFill>
                  <a:srgbClr val="222222"/>
                </a:solidFill>
                <a:latin typeface="Open Sans"/>
              </a:rPr>
              <a:t>Конкретизированы требования при осмотре контейнеров или кузовов транспортных средств перед погрузкой навалом/насыпью (пункт 7.3.1.13).</a:t>
            </a:r>
          </a:p>
          <a:p>
            <a:pPr fontAlgn="base"/>
            <a:r>
              <a:rPr lang="ru-RU" dirty="0">
                <a:solidFill>
                  <a:srgbClr val="222222"/>
                </a:solidFill>
                <a:latin typeface="Open Sans"/>
              </a:rPr>
              <a:t>А также более подробно описан термин «конструктивно непригодный» применительно к грузовой транспортной единице (пункт 7.5.1.2). Термин транспортная единица это ТС или ТС с прицепом, полуприцепом. А грузовая транспортная единица – ТС, контейнер, цистерна.</a:t>
            </a:r>
            <a:endParaRPr lang="ru-RU" b="0" i="0" dirty="0">
              <a:solidFill>
                <a:srgbClr val="222222"/>
              </a:solidFill>
              <a:effectLst/>
              <a:latin typeface="Open Sans"/>
            </a:endParaRPr>
          </a:p>
        </p:txBody>
      </p:sp>
      <p:grpSp>
        <p:nvGrpSpPr>
          <p:cNvPr id="7" name="Группа 6"/>
          <p:cNvGrpSpPr/>
          <p:nvPr/>
        </p:nvGrpSpPr>
        <p:grpSpPr>
          <a:xfrm>
            <a:off x="7092279" y="5506606"/>
            <a:ext cx="1584176" cy="1268760"/>
            <a:chOff x="7092279" y="5506606"/>
            <a:chExt cx="1584176" cy="1268760"/>
          </a:xfrm>
        </p:grpSpPr>
        <p:sp>
          <p:nvSpPr>
            <p:cNvPr id="8" name="Овал 7"/>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34675411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1764704" y="235496"/>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751488"/>
          </a:xfrm>
          <a:prstGeom prst="rect">
            <a:avLst/>
          </a:prstGeom>
        </p:spPr>
        <p:txBody>
          <a:bodyPr vert="horz" wrap="square" lIns="0" tIns="12700" rIns="0" bIns="0" rtlCol="0">
            <a:spAutoFit/>
          </a:bodyPr>
          <a:lstStyle/>
          <a:p>
            <a:pPr algn="ctr"/>
            <a:r>
              <a:rPr lang="ru-RU" sz="2400" dirty="0" smtClean="0">
                <a:solidFill>
                  <a:schemeClr val="accent1"/>
                </a:solidFill>
              </a:rPr>
              <a:t>Изменения </a:t>
            </a:r>
            <a:r>
              <a:rPr lang="ru-RU" sz="2400" dirty="0">
                <a:solidFill>
                  <a:schemeClr val="accent1"/>
                </a:solidFill>
              </a:rPr>
              <a:t>ДОПОГ 2023</a:t>
            </a:r>
          </a:p>
          <a:p>
            <a:pPr algn="ctr"/>
            <a:endParaRPr lang="ru-RU" sz="2400" dirty="0">
              <a:solidFill>
                <a:schemeClr val="accent1"/>
              </a:solidFill>
            </a:endParaRPr>
          </a:p>
        </p:txBody>
      </p:sp>
      <p:sp>
        <p:nvSpPr>
          <p:cNvPr id="2" name="Прямоугольник 1"/>
          <p:cNvSpPr/>
          <p:nvPr/>
        </p:nvSpPr>
        <p:spPr>
          <a:xfrm>
            <a:off x="275447" y="464096"/>
            <a:ext cx="8424936" cy="6186309"/>
          </a:xfrm>
          <a:prstGeom prst="rect">
            <a:avLst/>
          </a:prstGeom>
        </p:spPr>
        <p:txBody>
          <a:bodyPr wrap="square">
            <a:spAutoFit/>
          </a:bodyPr>
          <a:lstStyle/>
          <a:p>
            <a:pPr fontAlgn="base"/>
            <a:r>
              <a:rPr lang="ru-RU" b="1" dirty="0"/>
              <a:t>Проверка автоцистерн и баллонов</a:t>
            </a:r>
          </a:p>
          <a:p>
            <a:pPr fontAlgn="base"/>
            <a:r>
              <a:rPr lang="ru-RU" dirty="0"/>
              <a:t>В новой редакции ДОПОГ 2023 значительно обновлено все, что касается проверок и испытанный цистерн и сосудов под давлением.</a:t>
            </a:r>
          </a:p>
          <a:p>
            <a:pPr fontAlgn="base"/>
            <a:r>
              <a:rPr lang="ru-RU" dirty="0"/>
              <a:t>Введены два определения проверяющего органа (пункт 1.8.6). Утвержденный – это орган, утвержденный внутри страны. Признанный – орган, признанный другой страной. Компетентный орган назначает проверяющего органа для проведения: оценок соответствия, периодических проверок, промежуточных проверок, внеплановых проверок, </a:t>
            </a:r>
            <a:r>
              <a:rPr lang="ru-RU" dirty="0" err="1"/>
              <a:t>предэксплуатационных</a:t>
            </a:r>
            <a:r>
              <a:rPr lang="ru-RU" dirty="0"/>
              <a:t> проверок и контроля за внутренней инспекционной службой, относящихся к главам 6.2 и 6.8.</a:t>
            </a:r>
          </a:p>
          <a:p>
            <a:pPr fontAlgn="base"/>
            <a:r>
              <a:rPr lang="ru-RU" dirty="0"/>
              <a:t>Согласно постановлению правительства от 24 июля 2021 года №1262 ответственным за производство и испытания сосудов под давлением назначен </a:t>
            </a:r>
            <a:r>
              <a:rPr lang="ru-RU" dirty="0" err="1"/>
              <a:t>Минпромторг</a:t>
            </a:r>
            <a:r>
              <a:rPr lang="ru-RU" dirty="0"/>
              <a:t>, а автоцистерн </a:t>
            </a:r>
            <a:r>
              <a:rPr lang="ru-RU" dirty="0" err="1"/>
              <a:t>Росстандарт</a:t>
            </a:r>
            <a:r>
              <a:rPr lang="ru-RU" dirty="0"/>
              <a:t>.</a:t>
            </a:r>
          </a:p>
          <a:p>
            <a:pPr fontAlgn="base"/>
            <a:r>
              <a:rPr lang="ru-RU" dirty="0"/>
              <a:t>Процедура, если кратко, следующая: компетентный орган утверждает проверяющий. Если не утвердил, то проверками занимается сам. Причем, компетентный орган должен убедиться, что проверяющий орган может эту деятельность оказывать.</a:t>
            </a:r>
          </a:p>
          <a:p>
            <a:pPr marL="285750" indent="-285750" fontAlgn="base">
              <a:buFont typeface="Wingdings" panose="05000000000000000000" pitchFamily="2" charset="2"/>
              <a:buChar char="Ø"/>
            </a:pPr>
            <a:r>
              <a:rPr lang="ru-RU" dirty="0"/>
              <a:t>Для проверок автоцистерн орган должен быть типа А</a:t>
            </a:r>
          </a:p>
          <a:p>
            <a:pPr marL="285750" indent="-285750" fontAlgn="base">
              <a:buFont typeface="Wingdings" panose="05000000000000000000" pitchFamily="2" charset="2"/>
              <a:buChar char="Ø"/>
            </a:pPr>
            <a:r>
              <a:rPr lang="ru-RU" dirty="0"/>
              <a:t>Для проверок сосудов под давлением А или В</a:t>
            </a:r>
          </a:p>
          <a:p>
            <a:pPr fontAlgn="base"/>
            <a:r>
              <a:rPr lang="ru-RU" dirty="0"/>
              <a:t>Компетентный орган должен осуществлять контроль за деятельностью проверяющего органа. На сайте Компетентного органа должна </a:t>
            </a:r>
            <a:endParaRPr lang="ru-RU" dirty="0" smtClean="0"/>
          </a:p>
          <a:p>
            <a:pPr fontAlgn="base"/>
            <a:r>
              <a:rPr lang="ru-RU" dirty="0" smtClean="0"/>
              <a:t>быть </a:t>
            </a:r>
            <a:r>
              <a:rPr lang="ru-RU" dirty="0"/>
              <a:t>информация о всех проверяющих органах, включая </a:t>
            </a:r>
            <a:endParaRPr lang="ru-RU" dirty="0" smtClean="0"/>
          </a:p>
          <a:p>
            <a:pPr fontAlgn="base"/>
            <a:r>
              <a:rPr lang="ru-RU" dirty="0" smtClean="0"/>
              <a:t>клеймо</a:t>
            </a:r>
            <a:r>
              <a:rPr lang="ru-RU" dirty="0"/>
              <a:t>.</a:t>
            </a:r>
            <a:endParaRPr lang="ru-RU" b="1"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58141597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1764704" y="235496"/>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169324"/>
            <a:ext cx="8051165" cy="751488"/>
          </a:xfrm>
          <a:prstGeom prst="rect">
            <a:avLst/>
          </a:prstGeom>
        </p:spPr>
        <p:txBody>
          <a:bodyPr vert="horz" wrap="square" lIns="0" tIns="12700" rIns="0" bIns="0" rtlCol="0">
            <a:spAutoFit/>
          </a:bodyPr>
          <a:lstStyle/>
          <a:p>
            <a:pPr algn="ctr"/>
            <a:r>
              <a:rPr lang="ru-RU" sz="2400" dirty="0" smtClean="0">
                <a:solidFill>
                  <a:schemeClr val="accent1"/>
                </a:solidFill>
              </a:rPr>
              <a:t>Изменения </a:t>
            </a:r>
            <a:r>
              <a:rPr lang="ru-RU" sz="2400" dirty="0">
                <a:solidFill>
                  <a:schemeClr val="accent1"/>
                </a:solidFill>
              </a:rPr>
              <a:t>ДОПОГ </a:t>
            </a:r>
            <a:r>
              <a:rPr lang="ru-RU" sz="2400" dirty="0" smtClean="0">
                <a:solidFill>
                  <a:schemeClr val="accent1"/>
                </a:solidFill>
              </a:rPr>
              <a:t>2025</a:t>
            </a:r>
            <a:endParaRPr lang="ru-RU" sz="2400" dirty="0">
              <a:solidFill>
                <a:schemeClr val="accent1"/>
              </a:solidFill>
            </a:endParaRPr>
          </a:p>
          <a:p>
            <a:pPr algn="ctr"/>
            <a:endParaRPr lang="ru-RU" sz="2400" dirty="0">
              <a:solidFill>
                <a:schemeClr val="accent1"/>
              </a:solidFill>
            </a:endParaRPr>
          </a:p>
        </p:txBody>
      </p:sp>
      <p:sp>
        <p:nvSpPr>
          <p:cNvPr id="2" name="Прямоугольник 1"/>
          <p:cNvSpPr/>
          <p:nvPr/>
        </p:nvSpPr>
        <p:spPr>
          <a:xfrm>
            <a:off x="251519" y="920812"/>
            <a:ext cx="8424936" cy="5632311"/>
          </a:xfrm>
          <a:prstGeom prst="rect">
            <a:avLst/>
          </a:prstGeom>
        </p:spPr>
        <p:txBody>
          <a:bodyPr wrap="square">
            <a:spAutoFit/>
          </a:bodyPr>
          <a:lstStyle/>
          <a:p>
            <a:r>
              <a:rPr lang="ru-RU" b="1" dirty="0"/>
              <a:t>Новые требования к транспортным средствам</a:t>
            </a:r>
            <a:r>
              <a:rPr lang="ru-RU" dirty="0"/>
              <a:t>. Введены правила для аккумуляторных электромобилей в категории FL (лёгкие грузовики). Установлены требования к транспортным средствам на водородных топливных элементах и водороде (категории AT и FL). </a:t>
            </a:r>
            <a:endParaRPr lang="ru-RU" dirty="0" smtClean="0"/>
          </a:p>
          <a:p>
            <a:r>
              <a:rPr lang="ru-RU" b="1" dirty="0" smtClean="0"/>
              <a:t>Регламентация </a:t>
            </a:r>
            <a:r>
              <a:rPr lang="ru-RU" b="1" dirty="0"/>
              <a:t>перевозки новых грузов</a:t>
            </a:r>
            <a:r>
              <a:rPr lang="ru-RU" dirty="0"/>
              <a:t>. Введены правила для перевозки расплавленного алюминия наливом, отходов в упаковках и отходов с содержанием асбеста наливом. </a:t>
            </a:r>
            <a:endParaRPr lang="ru-RU" dirty="0" smtClean="0"/>
          </a:p>
          <a:p>
            <a:r>
              <a:rPr lang="ru-RU" b="1" dirty="0" smtClean="0"/>
              <a:t>Требования </a:t>
            </a:r>
            <a:r>
              <a:rPr lang="ru-RU" b="1" dirty="0"/>
              <a:t>к документации и инструкциям</a:t>
            </a:r>
            <a:r>
              <a:rPr lang="ru-RU" dirty="0"/>
              <a:t>. В кабине водителя обязательно наличие письменных инструкций по действиям в чрезвычайных ситуациях. Эти инструкции должны быть на языках, понятных каждому члену экипажа. </a:t>
            </a:r>
          </a:p>
          <a:p>
            <a:r>
              <a:rPr lang="ru-RU" b="1" dirty="0"/>
              <a:t>Правила перевозки литий-ионных аккумуляторов</a:t>
            </a:r>
            <a:r>
              <a:rPr lang="ru-RU" dirty="0"/>
              <a:t>. С 1 июля 2025 года перевозка литий-ионных аккумуляторов (UN 3480) допускается только при уровне заряда не более 30%. </a:t>
            </a:r>
          </a:p>
          <a:p>
            <a:r>
              <a:rPr lang="ru-RU" b="1" dirty="0"/>
              <a:t>Изменения в знаках и оборудовании</a:t>
            </a:r>
            <a:r>
              <a:rPr lang="ru-RU" dirty="0"/>
              <a:t>. Изменён рисунок знака «Заземление» в п. 6.8.2.1.27 — теперь он соответствует международным стандартам. </a:t>
            </a:r>
          </a:p>
          <a:p>
            <a:r>
              <a:rPr lang="ru-RU" b="1" dirty="0"/>
              <a:t>Требования к взрывозащищённому оборудованию</a:t>
            </a:r>
            <a:r>
              <a:rPr lang="ru-RU" dirty="0"/>
              <a:t>. Уточнено, что оно требуется только для транспортных средств категории FL (п. 9.7.8.3). </a:t>
            </a:r>
          </a:p>
          <a:p>
            <a:r>
              <a:rPr lang="ru-RU" b="1" dirty="0"/>
              <a:t>Исправление редакционных ошибок</a:t>
            </a:r>
            <a:r>
              <a:rPr lang="ru-RU" dirty="0"/>
              <a:t>. Внесены правки в ДОПОГ 2023 для номеров ООН 1189 и 350, а также исправлена опечатка в последнем абзаце </a:t>
            </a:r>
            <a:endParaRPr lang="ru-RU" dirty="0" smtClean="0"/>
          </a:p>
          <a:p>
            <a:r>
              <a:rPr lang="ru-RU" dirty="0" smtClean="0"/>
              <a:t>СП</a:t>
            </a:r>
            <a:r>
              <a:rPr lang="ru-RU" dirty="0"/>
              <a:t> 640, которая меняла смысл на противоположный.</a:t>
            </a:r>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1924301" y="585863"/>
            <a:ext cx="4202561" cy="369332"/>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ru-RU" dirty="0">
                <a:solidFill>
                  <a:srgbClr val="333333"/>
                </a:solidFill>
                <a:latin typeface="YS Text"/>
              </a:rPr>
              <a:t>вступили в силу с 1 января 2025 года</a:t>
            </a:r>
            <a:endParaRPr lang="ru-RU" dirty="0"/>
          </a:p>
        </p:txBody>
      </p:sp>
    </p:spTree>
    <p:extLst>
      <p:ext uri="{BB962C8B-B14F-4D97-AF65-F5344CB8AC3E}">
        <p14:creationId xmlns:p14="http://schemas.microsoft.com/office/powerpoint/2010/main" val="68384665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1764704" y="235496"/>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9" name="object 3"/>
          <p:cNvSpPr txBox="1"/>
          <p:nvPr/>
        </p:nvSpPr>
        <p:spPr>
          <a:xfrm>
            <a:off x="0" y="235496"/>
            <a:ext cx="8051165" cy="751488"/>
          </a:xfrm>
          <a:prstGeom prst="rect">
            <a:avLst/>
          </a:prstGeom>
        </p:spPr>
        <p:txBody>
          <a:bodyPr vert="horz" wrap="square" lIns="0" tIns="12700" rIns="0" bIns="0" rtlCol="0">
            <a:spAutoFit/>
          </a:bodyPr>
          <a:lstStyle/>
          <a:p>
            <a:pPr algn="ctr"/>
            <a:r>
              <a:rPr lang="ru-RU" sz="2400" dirty="0" smtClean="0">
                <a:solidFill>
                  <a:schemeClr val="accent1"/>
                </a:solidFill>
              </a:rPr>
              <a:t>Изменения </a:t>
            </a:r>
            <a:r>
              <a:rPr lang="ru-RU" sz="2400" dirty="0">
                <a:solidFill>
                  <a:schemeClr val="accent1"/>
                </a:solidFill>
              </a:rPr>
              <a:t>в российском законодательстве, связанные с перевозкой опасных грузов</a:t>
            </a:r>
          </a:p>
        </p:txBody>
      </p:sp>
      <p:sp>
        <p:nvSpPr>
          <p:cNvPr id="2" name="Прямоугольник 1"/>
          <p:cNvSpPr/>
          <p:nvPr/>
        </p:nvSpPr>
        <p:spPr>
          <a:xfrm>
            <a:off x="251519" y="920812"/>
            <a:ext cx="8424936" cy="5355312"/>
          </a:xfrm>
          <a:prstGeom prst="rect">
            <a:avLst/>
          </a:prstGeom>
        </p:spPr>
        <p:txBody>
          <a:bodyPr wrap="square">
            <a:spAutoFit/>
          </a:bodyPr>
          <a:lstStyle/>
          <a:p>
            <a:r>
              <a:rPr lang="ru-RU" dirty="0"/>
              <a:t>С 1 сентября 2025 года грузоотправитель не вправе предъявлять к перевозке опасный груз, если у перевозчика отсутствует специальное разрешение на его перевозку. Это требование касается грузов, которые согласно ДОПОГ относятся к грузам повышенной опасности. Изменение внесено в Закон от 30.06.2003 №87-ФЗ «О транспортно-экспедиционной деятельности». </a:t>
            </a:r>
            <a:endParaRPr lang="ru-RU" dirty="0" smtClean="0"/>
          </a:p>
          <a:p>
            <a:endParaRPr lang="ru-RU" dirty="0"/>
          </a:p>
          <a:p>
            <a:r>
              <a:rPr lang="ru-RU" dirty="0"/>
              <a:t>С 1 сентября 2025 года для цистерн стало обязательным наличие свидетельства об утверждении типа цистерны и свидетельства об испытании/проверке</a:t>
            </a:r>
            <a:r>
              <a:rPr lang="ru-RU" dirty="0" smtClean="0"/>
              <a:t>.</a:t>
            </a:r>
          </a:p>
          <a:p>
            <a:endParaRPr lang="ru-RU" dirty="0"/>
          </a:p>
          <a:p>
            <a:r>
              <a:rPr lang="ru-RU" dirty="0"/>
              <a:t>В 2026 году ожидаются дальнейшие изменения, связанные с </a:t>
            </a:r>
            <a:r>
              <a:rPr lang="ru-RU" dirty="0" err="1"/>
              <a:t>цифровизацией</a:t>
            </a:r>
            <a:r>
              <a:rPr lang="ru-RU" dirty="0"/>
              <a:t> процессов. С 1 марта 2026 года </a:t>
            </a:r>
            <a:r>
              <a:rPr lang="ru-RU" dirty="0" err="1"/>
              <a:t>Ространснадзор</a:t>
            </a:r>
            <a:r>
              <a:rPr lang="ru-RU" dirty="0"/>
              <a:t> будет предоставлять свидетельство ДОПОГ путём внесения записи в электронный реестр. Физический документ на бумажном носителе выдадут только в том случае, если перевозку грузов планируется осуществлять в международном сообщении. </a:t>
            </a:r>
          </a:p>
          <a:p>
            <a:r>
              <a:rPr lang="ru-RU" dirty="0"/>
              <a:t>Для получения актуальной информации о изменениях в ДОПОГ рекомендуется обращаться к официальным источникам, таким как сайт Европейской экономической комиссии ООН (ЕЭК ООН), а также следить за </a:t>
            </a:r>
            <a:endParaRPr lang="ru-RU" dirty="0" smtClean="0"/>
          </a:p>
          <a:p>
            <a:r>
              <a:rPr lang="ru-RU" dirty="0" smtClean="0"/>
              <a:t>обновлениями </a:t>
            </a:r>
            <a:r>
              <a:rPr lang="ru-RU" dirty="0"/>
              <a:t>в российских нормативных актах.</a:t>
            </a:r>
          </a:p>
          <a:p>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95204326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p:txBody>
          <a:bodyPr>
            <a:normAutofit/>
          </a:bodyPr>
          <a:lstStyle/>
          <a:p>
            <a:pPr marL="0" indent="0" algn="ctr">
              <a:buNone/>
            </a:pPr>
            <a:endParaRPr lang="ru-RU" sz="2600" b="1" dirty="0">
              <a:latin typeface="Geometria"/>
            </a:endParaRPr>
          </a:p>
          <a:p>
            <a:pPr marL="0" indent="0">
              <a:buNone/>
            </a:pPr>
            <a:endParaRPr lang="ru-RU" sz="2600" b="1" dirty="0"/>
          </a:p>
          <a:p>
            <a:pPr marL="0" indent="0">
              <a:buNone/>
            </a:pPr>
            <a:endParaRPr lang="ru-RU" dirty="0"/>
          </a:p>
        </p:txBody>
      </p:sp>
      <p:grpSp>
        <p:nvGrpSpPr>
          <p:cNvPr id="2"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7" name="object 2"/>
          <p:cNvSpPr txBox="1">
            <a:spLocks noGrp="1"/>
          </p:cNvSpPr>
          <p:nvPr>
            <p:ph type="title"/>
          </p:nvPr>
        </p:nvSpPr>
        <p:spPr>
          <a:xfrm>
            <a:off x="2418969" y="1721942"/>
            <a:ext cx="4250690" cy="514350"/>
          </a:xfrm>
          <a:prstGeom prst="rect">
            <a:avLst/>
          </a:prstGeom>
        </p:spPr>
        <p:txBody>
          <a:bodyPr vert="horz" wrap="square" lIns="0" tIns="13335" rIns="0" bIns="0" rtlCol="0">
            <a:spAutoFit/>
          </a:bodyPr>
          <a:lstStyle/>
          <a:p>
            <a:pPr marL="12700">
              <a:lnSpc>
                <a:spcPct val="100000"/>
              </a:lnSpc>
              <a:spcBef>
                <a:spcPts val="105"/>
              </a:spcBef>
            </a:pPr>
            <a:r>
              <a:rPr b="0" spc="-10" dirty="0">
                <a:latin typeface="Microsoft Sans Serif"/>
                <a:cs typeface="Microsoft Sans Serif"/>
              </a:rPr>
              <a:t>Спасибо</a:t>
            </a:r>
            <a:r>
              <a:rPr b="0" spc="-25" dirty="0">
                <a:latin typeface="Microsoft Sans Serif"/>
                <a:cs typeface="Microsoft Sans Serif"/>
              </a:rPr>
              <a:t> </a:t>
            </a:r>
            <a:r>
              <a:rPr b="0" spc="-70" dirty="0">
                <a:latin typeface="Microsoft Sans Serif"/>
                <a:cs typeface="Microsoft Sans Serif"/>
              </a:rPr>
              <a:t>за</a:t>
            </a:r>
            <a:r>
              <a:rPr b="0" spc="-10" dirty="0">
                <a:latin typeface="Microsoft Sans Serif"/>
                <a:cs typeface="Microsoft Sans Serif"/>
              </a:rPr>
              <a:t> </a:t>
            </a:r>
            <a:r>
              <a:rPr b="0" spc="-20" dirty="0">
                <a:latin typeface="Microsoft Sans Serif"/>
                <a:cs typeface="Microsoft Sans Serif"/>
              </a:rPr>
              <a:t>внимание!</a:t>
            </a:r>
          </a:p>
        </p:txBody>
      </p:sp>
      <p:pic>
        <p:nvPicPr>
          <p:cNvPr id="8" name="object 4"/>
          <p:cNvPicPr/>
          <p:nvPr/>
        </p:nvPicPr>
        <p:blipFill>
          <a:blip r:embed="rId3" cstate="print"/>
          <a:stretch>
            <a:fillRect/>
          </a:stretch>
        </p:blipFill>
        <p:spPr>
          <a:xfrm>
            <a:off x="2500298" y="3143248"/>
            <a:ext cx="4343400" cy="2943225"/>
          </a:xfrm>
          <a:prstGeom prst="rect">
            <a:avLst/>
          </a:prstGeom>
        </p:spPr>
      </p:pic>
    </p:spTree>
    <p:extLst>
      <p:ext uri="{BB962C8B-B14F-4D97-AF65-F5344CB8AC3E}">
        <p14:creationId xmlns:p14="http://schemas.microsoft.com/office/powerpoint/2010/main" val="401248264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1786</TotalTime>
  <Words>2327</Words>
  <Application>Microsoft Office PowerPoint</Application>
  <PresentationFormat>Экран (4:3)</PresentationFormat>
  <Paragraphs>291</Paragraphs>
  <Slides>75</Slides>
  <Notes>9</Notes>
  <HiddenSlides>0</HiddenSlides>
  <MMClips>0</MMClips>
  <ScaleCrop>false</ScaleCrop>
  <HeadingPairs>
    <vt:vector size="6" baseType="variant">
      <vt:variant>
        <vt:lpstr>Использованные шрифты</vt:lpstr>
      </vt:variant>
      <vt:variant>
        <vt:i4>9</vt:i4>
      </vt:variant>
      <vt:variant>
        <vt:lpstr>Тема</vt:lpstr>
      </vt:variant>
      <vt:variant>
        <vt:i4>3</vt:i4>
      </vt:variant>
      <vt:variant>
        <vt:lpstr>Заголовки слайдов</vt:lpstr>
      </vt:variant>
      <vt:variant>
        <vt:i4>75</vt:i4>
      </vt:variant>
    </vt:vector>
  </HeadingPairs>
  <TitlesOfParts>
    <vt:vector size="87" baseType="lpstr">
      <vt:lpstr>-apple-system</vt:lpstr>
      <vt:lpstr>Arial</vt:lpstr>
      <vt:lpstr>Calibri</vt:lpstr>
      <vt:lpstr>Geometria</vt:lpstr>
      <vt:lpstr>Microsoft Sans Serif</vt:lpstr>
      <vt:lpstr>Muli</vt:lpstr>
      <vt:lpstr>Open Sans</vt:lpstr>
      <vt:lpstr>Wingdings</vt:lpstr>
      <vt:lpstr>YS Text</vt:lpstr>
      <vt:lpstr>Тема Office</vt:lpstr>
      <vt:lpstr>1_Office Theme</vt:lpstr>
      <vt:lpstr>2_Office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АДМИНИСТРАТОРЫ</dc:creator>
  <cp:lastModifiedBy>Пользователь Windows</cp:lastModifiedBy>
  <cp:revision>114</cp:revision>
  <dcterms:created xsi:type="dcterms:W3CDTF">2018-07-27T07:15:36Z</dcterms:created>
  <dcterms:modified xsi:type="dcterms:W3CDTF">2026-03-26T14:48:28Z</dcterms:modified>
</cp:coreProperties>
</file>