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 id="2147483673" r:id="rId3"/>
  </p:sldMasterIdLst>
  <p:notesMasterIdLst>
    <p:notesMasterId r:id="rId101"/>
  </p:notesMasterIdLst>
  <p:sldIdLst>
    <p:sldId id="318" r:id="rId4"/>
    <p:sldId id="317" r:id="rId5"/>
    <p:sldId id="363" r:id="rId6"/>
    <p:sldId id="364" r:id="rId7"/>
    <p:sldId id="365" r:id="rId8"/>
    <p:sldId id="366" r:id="rId9"/>
    <p:sldId id="367" r:id="rId10"/>
    <p:sldId id="368" r:id="rId11"/>
    <p:sldId id="369" r:id="rId12"/>
    <p:sldId id="370" r:id="rId13"/>
    <p:sldId id="371" r:id="rId14"/>
    <p:sldId id="372" r:id="rId15"/>
    <p:sldId id="373" r:id="rId16"/>
    <p:sldId id="374" r:id="rId17"/>
    <p:sldId id="375" r:id="rId18"/>
    <p:sldId id="376" r:id="rId19"/>
    <p:sldId id="377" r:id="rId20"/>
    <p:sldId id="378" r:id="rId21"/>
    <p:sldId id="379" r:id="rId22"/>
    <p:sldId id="380" r:id="rId23"/>
    <p:sldId id="381" r:id="rId24"/>
    <p:sldId id="382" r:id="rId25"/>
    <p:sldId id="383" r:id="rId26"/>
    <p:sldId id="384" r:id="rId27"/>
    <p:sldId id="385" r:id="rId28"/>
    <p:sldId id="386" r:id="rId29"/>
    <p:sldId id="387" r:id="rId30"/>
    <p:sldId id="388" r:id="rId31"/>
    <p:sldId id="389" r:id="rId32"/>
    <p:sldId id="390" r:id="rId33"/>
    <p:sldId id="391" r:id="rId34"/>
    <p:sldId id="392" r:id="rId35"/>
    <p:sldId id="393" r:id="rId36"/>
    <p:sldId id="394" r:id="rId37"/>
    <p:sldId id="395" r:id="rId38"/>
    <p:sldId id="396" r:id="rId39"/>
    <p:sldId id="413" r:id="rId40"/>
    <p:sldId id="414" r:id="rId41"/>
    <p:sldId id="415" r:id="rId42"/>
    <p:sldId id="416" r:id="rId43"/>
    <p:sldId id="439" r:id="rId44"/>
    <p:sldId id="440" r:id="rId45"/>
    <p:sldId id="441" r:id="rId46"/>
    <p:sldId id="442" r:id="rId47"/>
    <p:sldId id="443" r:id="rId48"/>
    <p:sldId id="425" r:id="rId49"/>
    <p:sldId id="426" r:id="rId50"/>
    <p:sldId id="427" r:id="rId51"/>
    <p:sldId id="428" r:id="rId52"/>
    <p:sldId id="446" r:id="rId53"/>
    <p:sldId id="447" r:id="rId54"/>
    <p:sldId id="397" r:id="rId55"/>
    <p:sldId id="398" r:id="rId56"/>
    <p:sldId id="399" r:id="rId57"/>
    <p:sldId id="400" r:id="rId58"/>
    <p:sldId id="401" r:id="rId59"/>
    <p:sldId id="402" r:id="rId60"/>
    <p:sldId id="403" r:id="rId61"/>
    <p:sldId id="404" r:id="rId62"/>
    <p:sldId id="405" r:id="rId63"/>
    <p:sldId id="406" r:id="rId64"/>
    <p:sldId id="407" r:id="rId65"/>
    <p:sldId id="448" r:id="rId66"/>
    <p:sldId id="449" r:id="rId67"/>
    <p:sldId id="450" r:id="rId68"/>
    <p:sldId id="451" r:id="rId69"/>
    <p:sldId id="452" r:id="rId70"/>
    <p:sldId id="453" r:id="rId71"/>
    <p:sldId id="454" r:id="rId72"/>
    <p:sldId id="455" r:id="rId73"/>
    <p:sldId id="456" r:id="rId74"/>
    <p:sldId id="457" r:id="rId75"/>
    <p:sldId id="458" r:id="rId76"/>
    <p:sldId id="408" r:id="rId77"/>
    <p:sldId id="409" r:id="rId78"/>
    <p:sldId id="410" r:id="rId79"/>
    <p:sldId id="412" r:id="rId80"/>
    <p:sldId id="429" r:id="rId81"/>
    <p:sldId id="430" r:id="rId82"/>
    <p:sldId id="431" r:id="rId83"/>
    <p:sldId id="432" r:id="rId84"/>
    <p:sldId id="433" r:id="rId85"/>
    <p:sldId id="417" r:id="rId86"/>
    <p:sldId id="445" r:id="rId87"/>
    <p:sldId id="444" r:id="rId88"/>
    <p:sldId id="418" r:id="rId89"/>
    <p:sldId id="419" r:id="rId90"/>
    <p:sldId id="420" r:id="rId91"/>
    <p:sldId id="421" r:id="rId92"/>
    <p:sldId id="422" r:id="rId93"/>
    <p:sldId id="423" r:id="rId94"/>
    <p:sldId id="434" r:id="rId95"/>
    <p:sldId id="435" r:id="rId96"/>
    <p:sldId id="436" r:id="rId97"/>
    <p:sldId id="437" r:id="rId98"/>
    <p:sldId id="438" r:id="rId99"/>
    <p:sldId id="362" r:id="rId10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95758" autoAdjust="0"/>
  </p:normalViewPr>
  <p:slideViewPr>
    <p:cSldViewPr>
      <p:cViewPr varScale="1">
        <p:scale>
          <a:sx n="81" d="100"/>
          <a:sy n="81" d="100"/>
        </p:scale>
        <p:origin x="1440" y="91"/>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D35B1E-3F5F-40ED-B1AA-8283963E7639}" type="datetimeFigureOut">
              <a:rPr lang="ru-RU" smtClean="0"/>
              <a:pPr/>
              <a:t>29.03.2026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3CB533-7889-4481-A3CE-36D29863B34A}" type="slidenum">
              <a:rPr lang="ru-RU" smtClean="0"/>
              <a:pPr/>
              <a:t>‹#›</a:t>
            </a:fld>
            <a:endParaRPr lang="ru-RU"/>
          </a:p>
        </p:txBody>
      </p:sp>
    </p:spTree>
    <p:extLst>
      <p:ext uri="{BB962C8B-B14F-4D97-AF65-F5344CB8AC3E}">
        <p14:creationId xmlns:p14="http://schemas.microsoft.com/office/powerpoint/2010/main" val="4021108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pPr/>
              <a:t>29.03.2026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29.03.2026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29.03.2026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pPr/>
              <a:t>29.03.2026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pPr/>
              <a:t>29.03.2026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pPr/>
              <a:t>29.03.2026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29.03.2026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29.03.2026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29.03.2026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29.03.2026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29.03.2026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70512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076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35656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7810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4880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4187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4191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2028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79675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74758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2850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29.03.2026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25761793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2642621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2885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540583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268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70571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167491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4839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44756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20547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64183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54011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29.03.2026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3417956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5.png"/><Relationship Id="rId3" Type="http://schemas.openxmlformats.org/officeDocument/2006/relationships/slideLayout" Target="../slideLayouts/slideLayout14.xml"/><Relationship Id="rId21" Type="http://schemas.openxmlformats.org/officeDocument/2006/relationships/image" Target="../media/image8.jpe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4.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19" Type="http://schemas.openxmlformats.org/officeDocument/2006/relationships/image" Target="../media/image6.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18" Type="http://schemas.openxmlformats.org/officeDocument/2006/relationships/image" Target="../media/image6.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5.png"/><Relationship Id="rId2" Type="http://schemas.openxmlformats.org/officeDocument/2006/relationships/slideLayout" Target="../slideLayouts/slideLayout25.xml"/><Relationship Id="rId16" Type="http://schemas.openxmlformats.org/officeDocument/2006/relationships/image" Target="../media/image4.png"/><Relationship Id="rId20" Type="http://schemas.openxmlformats.org/officeDocument/2006/relationships/image" Target="../media/image8.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3.png"/><Relationship Id="rId10" Type="http://schemas.openxmlformats.org/officeDocument/2006/relationships/slideLayout" Target="../slideLayouts/slideLayout33.xml"/><Relationship Id="rId19" Type="http://schemas.openxmlformats.org/officeDocument/2006/relationships/image" Target="../media/image7.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29.03.2026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1"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848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77986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0.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sudact.ru/law/reshenie-komissii-tamozhennogo-soiuza-ot-09122011-n_19/tr-ts-0182011/prilozhenie-n-1/1_1/1.1/"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normativ.kontur.ru/document?moduleId=1&amp;documentId=313091#l2"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normativ.kontur.ru/document?moduleId=1&amp;documentId=313091#l2"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normativ.kontur.ru/document?moduleId=1&amp;documentId=313091#l2"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normativ.kontur.ru/document?moduleId=1&amp;documentId=313091#l2"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normativ.kontur.ru/document?moduleId=1&amp;documentId=313091#l2" TargetMode="Externa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hyperlink" Target="https://normativ.kontur.ru/document?moduleId=1&amp;documentId=338471#l5"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normativ.kontur.ru/document?moduleId=1&amp;documentId=313091#l2"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s://normativ.kontur.ru/document?moduleId=1&amp;documentId=313091#l2"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s://normativ.kontur.ru/document?moduleId=1&amp;documentId=313091#l2"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normativ.kontur.ru/document?moduleId=1&amp;documentId=313091#l2"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s://normativ.kontur.ru/document?moduleId=1&amp;documentId=313091#l2" TargetMode="External"/><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hyperlink" Target="https://normativ.kontur.ru/document?moduleId=1&amp;documentId=313091#l45" TargetMode="External"/><Relationship Id="rId4" Type="http://schemas.openxmlformats.org/officeDocument/2006/relationships/hyperlink" Target="https://normativ.kontur.ru/document?moduleId=1&amp;documentId=278399#l4" TargetMode="External"/></Relationships>
</file>

<file path=ppt/slides/_rels/slide8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User\Desktop\фон_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536"/>
            <a:ext cx="9144000" cy="6858000"/>
          </a:xfrm>
          <a:prstGeom prst="rect">
            <a:avLst/>
          </a:prstGeom>
          <a:blipFill>
            <a:blip r:embed="rId3" cstate="print"/>
            <a:stretch>
              <a:fillRect/>
            </a:stretch>
          </a:blipFill>
          <a:ln>
            <a:noFill/>
          </a:ln>
        </p:spPr>
      </p:pic>
      <p:sp>
        <p:nvSpPr>
          <p:cNvPr id="3076" name="TextBox 3"/>
          <p:cNvSpPr txBox="1">
            <a:spLocks noChangeArrowheads="1"/>
          </p:cNvSpPr>
          <p:nvPr/>
        </p:nvSpPr>
        <p:spPr bwMode="auto">
          <a:xfrm>
            <a:off x="928662" y="2357430"/>
            <a:ext cx="73437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ru-RU" sz="2400" b="0" i="0" u="none" strike="noStrike" kern="1200" cap="none" spc="0" normalizeH="0" baseline="0" noProof="0" dirty="0">
                <a:ln>
                  <a:noFill/>
                </a:ln>
                <a:solidFill>
                  <a:schemeClr val="tx2">
                    <a:lumMod val="60000"/>
                    <a:lumOff val="40000"/>
                  </a:schemeClr>
                </a:solidFill>
                <a:effectLst/>
                <a:uLnTx/>
                <a:uFillTx/>
                <a:latin typeface="Geometria" pitchFamily="34" charset="-52"/>
                <a:ea typeface="+mn-ea"/>
                <a:cs typeface="Arial" panose="020B0604020202020204" pitchFamily="34" charset="0"/>
              </a:rPr>
              <a:t>Дополнительная профессиональная программа </a:t>
            </a:r>
            <a:r>
              <a:rPr lang="ru-RU" altLang="ru-RU" sz="2400" dirty="0">
                <a:solidFill>
                  <a:schemeClr val="tx2">
                    <a:lumMod val="60000"/>
                    <a:lumOff val="40000"/>
                  </a:schemeClr>
                </a:solidFill>
                <a:latin typeface="Geometria" pitchFamily="34" charset="-52"/>
              </a:rPr>
              <a:t>профессиональной переподготовки</a:t>
            </a:r>
            <a:endParaRPr lang="en-US" altLang="ru-RU" sz="2400" dirty="0">
              <a:solidFill>
                <a:schemeClr val="tx2">
                  <a:lumMod val="60000"/>
                  <a:lumOff val="40000"/>
                </a:schemeClr>
              </a:solidFill>
              <a:latin typeface="Geometria" pitchFamily="34" charset="-52"/>
            </a:endParaRPr>
          </a:p>
          <a:p>
            <a:pPr marL="88900" algn="ctr">
              <a:lnSpc>
                <a:spcPct val="100000"/>
              </a:lnSpc>
            </a:pPr>
            <a:r>
              <a:rPr lang="ru-RU" altLang="ru-RU" sz="2400" dirty="0">
                <a:solidFill>
                  <a:schemeClr val="tx2">
                    <a:lumMod val="60000"/>
                    <a:lumOff val="40000"/>
                  </a:schemeClr>
                </a:solidFill>
                <a:latin typeface="Geometria" pitchFamily="34" charset="-52"/>
              </a:rPr>
              <a:t> «</a:t>
            </a:r>
            <a:r>
              <a:rPr lang="ru-RU" sz="2400" dirty="0">
                <a:solidFill>
                  <a:schemeClr val="tx2">
                    <a:lumMod val="60000"/>
                    <a:lumOff val="40000"/>
                  </a:schemeClr>
                </a:solidFill>
                <a:latin typeface="Geometria" pitchFamily="34" charset="-52"/>
              </a:rPr>
              <a:t>СПЕЦИАЛИСТ, ОТВЕТСТВЕННЫЙ ЗА ОБЕСПЕЧЕНИЕ БЕЗОПАСНОСТИ ДОРОЖНОГО ДВИЖЕНИЯ</a:t>
            </a:r>
            <a:r>
              <a:rPr lang="ru-RU" altLang="ru-RU" sz="2400" dirty="0">
                <a:solidFill>
                  <a:schemeClr val="tx2">
                    <a:lumMod val="60000"/>
                    <a:lumOff val="40000"/>
                  </a:schemeClr>
                </a:solidFill>
                <a:latin typeface="Geometria" pitchFamily="34" charset="-52"/>
              </a:rPr>
              <a:t>»</a:t>
            </a:r>
          </a:p>
        </p:txBody>
      </p:sp>
      <p:grpSp>
        <p:nvGrpSpPr>
          <p:cNvPr id="8" name="Группа 7"/>
          <p:cNvGrpSpPr/>
          <p:nvPr/>
        </p:nvGrpSpPr>
        <p:grpSpPr>
          <a:xfrm>
            <a:off x="7045890" y="5373216"/>
            <a:ext cx="1584176" cy="1268760"/>
            <a:chOff x="7092279" y="5506606"/>
            <a:chExt cx="1584176" cy="1268760"/>
          </a:xfrm>
        </p:grpSpPr>
        <p:sp>
          <p:nvSpPr>
            <p:cNvPr id="9" name="Овал 8"/>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63283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03648" y="1700808"/>
            <a:ext cx="6368752" cy="3937992"/>
          </a:xfrm>
        </p:spPr>
        <p:txBody>
          <a:bodyPr>
            <a:normAutofit/>
          </a:bodyPr>
          <a:lstStyle/>
          <a:p>
            <a:endParaRPr lang="ru-RU" b="1" dirty="0">
              <a:solidFill>
                <a:schemeClr val="tx2">
                  <a:lumMod val="60000"/>
                  <a:lumOff val="40000"/>
                </a:schemeClr>
              </a:solidFill>
              <a:latin typeface="Geometria"/>
            </a:endParaRPr>
          </a:p>
          <a:p>
            <a:r>
              <a:rPr lang="ru-RU" b="1" dirty="0" smtClean="0">
                <a:solidFill>
                  <a:schemeClr val="tx2">
                    <a:lumMod val="60000"/>
                    <a:lumOff val="40000"/>
                  </a:schemeClr>
                </a:solidFill>
                <a:latin typeface="Geometria"/>
              </a:rPr>
              <a:t>МОДУЛЬ 2.</a:t>
            </a:r>
          </a:p>
          <a:p>
            <a:r>
              <a:rPr lang="ru-RU" b="1" dirty="0">
                <a:solidFill>
                  <a:schemeClr val="tx2">
                    <a:lumMod val="60000"/>
                    <a:lumOff val="40000"/>
                  </a:schemeClr>
                </a:solidFill>
                <a:latin typeface="Geometria"/>
              </a:rPr>
              <a:t>ТЕХНИЧЕСКАЯ ПОДГОТОВКА</a:t>
            </a:r>
          </a:p>
        </p:txBody>
      </p:sp>
      <p:grpSp>
        <p:nvGrpSpPr>
          <p:cNvPr id="4" name="Группа 3"/>
          <p:cNvGrpSpPr/>
          <p:nvPr/>
        </p:nvGrpSpPr>
        <p:grpSpPr>
          <a:xfrm>
            <a:off x="7092279" y="5506606"/>
            <a:ext cx="1584176" cy="1268760"/>
            <a:chOff x="7092279" y="5506606"/>
            <a:chExt cx="1584176" cy="1268760"/>
          </a:xfrm>
        </p:grpSpPr>
        <p:sp>
          <p:nvSpPr>
            <p:cNvPr id="2" name="Овал 1"/>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4972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43608" y="1172705"/>
            <a:ext cx="6912768" cy="3937992"/>
          </a:xfrm>
        </p:spPr>
        <p:txBody>
          <a:bodyPr>
            <a:normAutofit fontScale="92500" lnSpcReduction="20000"/>
          </a:bodyPr>
          <a:lstStyle/>
          <a:p>
            <a:endParaRPr lang="ru-RU" b="1" dirty="0" smtClean="0">
              <a:solidFill>
                <a:schemeClr val="tx2">
                  <a:lumMod val="60000"/>
                  <a:lumOff val="40000"/>
                </a:schemeClr>
              </a:solidFill>
              <a:latin typeface="Geometria"/>
            </a:endParaRPr>
          </a:p>
          <a:p>
            <a:r>
              <a:rPr lang="ru-RU" b="1" smtClean="0">
                <a:solidFill>
                  <a:schemeClr val="tx2">
                    <a:lumMod val="60000"/>
                    <a:lumOff val="40000"/>
                  </a:schemeClr>
                </a:solidFill>
                <a:latin typeface="Geometria"/>
              </a:rPr>
              <a:t>Тема 2.1.2</a:t>
            </a:r>
            <a:endParaRPr lang="ru-RU" b="1" dirty="0" smtClean="0">
              <a:solidFill>
                <a:schemeClr val="tx2">
                  <a:lumMod val="60000"/>
                  <a:lumOff val="40000"/>
                </a:schemeClr>
              </a:solidFill>
              <a:latin typeface="Geometria"/>
            </a:endParaRPr>
          </a:p>
          <a:p>
            <a:r>
              <a:rPr lang="ru-RU" b="1" dirty="0" smtClean="0">
                <a:solidFill>
                  <a:schemeClr val="tx2">
                    <a:lumMod val="60000"/>
                    <a:lumOff val="40000"/>
                  </a:schemeClr>
                </a:solidFill>
                <a:latin typeface="Geometria"/>
              </a:rPr>
              <a:t>Назначение	и	основные	технико-эксплуатационные	</a:t>
            </a:r>
            <a:r>
              <a:rPr lang="ru-RU" b="1" dirty="0">
                <a:solidFill>
                  <a:schemeClr val="tx2">
                    <a:lumMod val="60000"/>
                    <a:lumOff val="40000"/>
                  </a:schemeClr>
                </a:solidFill>
                <a:latin typeface="Geometria"/>
              </a:rPr>
              <a:t>характеристики  подвижного состава автомобильного транспорта, погрузочно-разгрузочных механизмов и средств для контейнерных и пакетных перевозок</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5795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08520" y="260648"/>
            <a:ext cx="7560840" cy="1773386"/>
          </a:xfrm>
        </p:spPr>
        <p:txBody>
          <a:bodyPr>
            <a:noAutofit/>
          </a:bodyPr>
          <a:lstStyle/>
          <a:p>
            <a:pPr marL="0" indent="0" algn="ctr">
              <a:buNone/>
            </a:pPr>
            <a:r>
              <a:rPr lang="ru-RU" sz="2400" u="sng" dirty="0" smtClean="0">
                <a:solidFill>
                  <a:schemeClr val="accent1"/>
                </a:solidFill>
                <a:latin typeface="+mj-lt"/>
                <a:ea typeface="+mj-ea"/>
                <a:cs typeface="+mj-cs"/>
              </a:rPr>
              <a:t>Постановление </a:t>
            </a:r>
            <a:r>
              <a:rPr lang="ru-RU" sz="2400" u="sng" dirty="0">
                <a:solidFill>
                  <a:schemeClr val="accent1"/>
                </a:solidFill>
                <a:latin typeface="+mj-lt"/>
                <a:ea typeface="+mj-ea"/>
                <a:cs typeface="+mj-cs"/>
              </a:rPr>
              <a:t>Правительства РФ от 25 августа 2008 г. N 641 </a:t>
            </a:r>
            <a:r>
              <a:rPr lang="ru-RU" sz="2400" u="sng" dirty="0" smtClean="0">
                <a:solidFill>
                  <a:schemeClr val="accent1"/>
                </a:solidFill>
                <a:latin typeface="+mj-lt"/>
                <a:ea typeface="+mj-ea"/>
                <a:cs typeface="+mj-cs"/>
              </a:rPr>
              <a:t>«Об </a:t>
            </a:r>
            <a:r>
              <a:rPr lang="ru-RU" sz="2400" u="sng" dirty="0">
                <a:solidFill>
                  <a:schemeClr val="accent1"/>
                </a:solidFill>
                <a:latin typeface="+mj-lt"/>
                <a:ea typeface="+mj-ea"/>
                <a:cs typeface="+mj-cs"/>
              </a:rPr>
              <a:t>оснащении транспортных, технических средств и систем аппаратурой спутниковой навигации ГЛОНАСС или </a:t>
            </a:r>
            <a:r>
              <a:rPr lang="ru-RU" sz="2400" u="sng" dirty="0" smtClean="0">
                <a:solidFill>
                  <a:schemeClr val="accent1"/>
                </a:solidFill>
                <a:latin typeface="+mj-lt"/>
                <a:ea typeface="+mj-ea"/>
                <a:cs typeface="+mj-cs"/>
              </a:rPr>
              <a:t>ГЛОНАСС/GPS» </a:t>
            </a:r>
            <a:r>
              <a:rPr lang="ru-RU" sz="2400" u="sng" dirty="0" smtClean="0">
                <a:solidFill>
                  <a:schemeClr val="accent1"/>
                </a:solidFill>
                <a:latin typeface="+mj-lt"/>
                <a:ea typeface="+mj-ea"/>
                <a:cs typeface="+mj-cs"/>
              </a:rPr>
              <a:t>(</a:t>
            </a:r>
            <a:r>
              <a:rPr lang="ru-RU" sz="2400" u="sng" dirty="0">
                <a:solidFill>
                  <a:schemeClr val="accent1"/>
                </a:solidFill>
              </a:rPr>
              <a:t>ред. </a:t>
            </a:r>
            <a:r>
              <a:rPr lang="ru-RU" sz="2400" u="sng" dirty="0" smtClean="0">
                <a:solidFill>
                  <a:schemeClr val="accent1"/>
                </a:solidFill>
                <a:latin typeface="+mj-lt"/>
                <a:ea typeface="+mj-ea"/>
                <a:cs typeface="+mj-cs"/>
              </a:rPr>
              <a:t>12 </a:t>
            </a:r>
            <a:r>
              <a:rPr lang="ru-RU" sz="2400" u="sng" dirty="0">
                <a:solidFill>
                  <a:schemeClr val="accent1"/>
                </a:solidFill>
                <a:latin typeface="+mj-lt"/>
                <a:ea typeface="+mj-ea"/>
                <a:cs typeface="+mj-cs"/>
              </a:rPr>
              <a:t>ноября 2016 г.)</a:t>
            </a:r>
          </a:p>
        </p:txBody>
      </p:sp>
      <p:sp>
        <p:nvSpPr>
          <p:cNvPr id="2" name="Прямоугольник 1"/>
          <p:cNvSpPr/>
          <p:nvPr/>
        </p:nvSpPr>
        <p:spPr>
          <a:xfrm>
            <a:off x="179512" y="2708920"/>
            <a:ext cx="7776864" cy="3693319"/>
          </a:xfrm>
          <a:prstGeom prst="rect">
            <a:avLst/>
          </a:prstGeom>
        </p:spPr>
        <p:txBody>
          <a:bodyPr wrap="square">
            <a:spAutoFit/>
          </a:bodyPr>
          <a:lstStyle/>
          <a:p>
            <a:r>
              <a:rPr lang="ru-RU" dirty="0" smtClean="0"/>
              <a:t>1. Оснащению </a:t>
            </a:r>
            <a:r>
              <a:rPr lang="ru-RU" dirty="0"/>
              <a:t>аппаратурой спутниковой навигации ГЛОНАСС или ГЛОНАСС/GPS подлежат следующие транспортные, технические средства и системы</a:t>
            </a:r>
            <a:r>
              <a:rPr lang="ru-RU" dirty="0" smtClean="0"/>
              <a:t>:</a:t>
            </a:r>
          </a:p>
          <a:p>
            <a:endParaRPr lang="ru-RU" dirty="0"/>
          </a:p>
          <a:p>
            <a:r>
              <a:rPr lang="ru-RU" dirty="0" smtClean="0"/>
              <a:t>г) автомобильные </a:t>
            </a:r>
            <a:r>
              <a:rPr lang="ru-RU" dirty="0"/>
              <a:t>и железнодорожные транспортные средства, используемые </a:t>
            </a:r>
            <a:r>
              <a:rPr lang="ru-RU" b="1" dirty="0"/>
              <a:t>для перевозки пассажиров, специальных и опасных грузов, транспортирования твердых коммунальных </a:t>
            </a:r>
            <a:r>
              <a:rPr lang="ru-RU" b="1" dirty="0" smtClean="0"/>
              <a:t>отходов</a:t>
            </a:r>
            <a:r>
              <a:rPr lang="ru-RU" dirty="0" smtClean="0"/>
              <a:t>.</a:t>
            </a:r>
          </a:p>
          <a:p>
            <a:endParaRPr lang="ru-RU" dirty="0"/>
          </a:p>
          <a:p>
            <a:r>
              <a:rPr lang="ru-RU" dirty="0"/>
              <a:t>Виды транспортных, технических средств и систем, указанных в подпунктах "г" - "е" пункта 1 настоящего Постановления и подлежащих оснащению аппаратурой спутниковой навигации ГЛОНАСС или ГЛОНАСС/GPS, определяются федеральными органами исполнительной власти в установленной сфере деятельности.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438369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08520" y="260648"/>
            <a:ext cx="7560840" cy="1773386"/>
          </a:xfrm>
        </p:spPr>
        <p:txBody>
          <a:bodyPr>
            <a:noAutofit/>
          </a:bodyPr>
          <a:lstStyle/>
          <a:p>
            <a:pPr marL="0" indent="0" algn="ctr">
              <a:buNone/>
            </a:pPr>
            <a:r>
              <a:rPr lang="ru-RU" sz="2400" u="sng" dirty="0" smtClean="0">
                <a:solidFill>
                  <a:schemeClr val="accent1"/>
                </a:solidFill>
                <a:latin typeface="+mj-lt"/>
                <a:ea typeface="+mj-ea"/>
                <a:cs typeface="+mj-cs"/>
              </a:rPr>
              <a:t>Постановление </a:t>
            </a:r>
            <a:r>
              <a:rPr lang="ru-RU" sz="2400" u="sng" dirty="0">
                <a:solidFill>
                  <a:schemeClr val="accent1"/>
                </a:solidFill>
                <a:latin typeface="+mj-lt"/>
                <a:ea typeface="+mj-ea"/>
                <a:cs typeface="+mj-cs"/>
              </a:rPr>
              <a:t>Правительства РФ от 25 августа 2008 г. N 641 </a:t>
            </a:r>
            <a:r>
              <a:rPr lang="ru-RU" sz="2400" u="sng" dirty="0" smtClean="0">
                <a:solidFill>
                  <a:schemeClr val="accent1"/>
                </a:solidFill>
                <a:latin typeface="+mj-lt"/>
                <a:ea typeface="+mj-ea"/>
                <a:cs typeface="+mj-cs"/>
              </a:rPr>
              <a:t>«Об </a:t>
            </a:r>
            <a:r>
              <a:rPr lang="ru-RU" sz="2400" u="sng" dirty="0">
                <a:solidFill>
                  <a:schemeClr val="accent1"/>
                </a:solidFill>
                <a:latin typeface="+mj-lt"/>
                <a:ea typeface="+mj-ea"/>
                <a:cs typeface="+mj-cs"/>
              </a:rPr>
              <a:t>оснащении транспортных, технических средств и систем аппаратурой спутниковой навигации ГЛОНАСС или </a:t>
            </a:r>
            <a:r>
              <a:rPr lang="ru-RU" sz="2400" u="sng" dirty="0" smtClean="0">
                <a:solidFill>
                  <a:schemeClr val="accent1"/>
                </a:solidFill>
                <a:latin typeface="+mj-lt"/>
                <a:ea typeface="+mj-ea"/>
                <a:cs typeface="+mj-cs"/>
              </a:rPr>
              <a:t>ГЛОНАСС/GPS» </a:t>
            </a:r>
            <a:r>
              <a:rPr lang="ru-RU" sz="2400" u="sng" dirty="0" smtClean="0">
                <a:solidFill>
                  <a:schemeClr val="accent1"/>
                </a:solidFill>
                <a:latin typeface="+mj-lt"/>
                <a:ea typeface="+mj-ea"/>
                <a:cs typeface="+mj-cs"/>
              </a:rPr>
              <a:t>(</a:t>
            </a:r>
            <a:r>
              <a:rPr lang="ru-RU" sz="2400" u="sng" dirty="0">
                <a:solidFill>
                  <a:schemeClr val="accent1"/>
                </a:solidFill>
              </a:rPr>
              <a:t>ред. </a:t>
            </a:r>
            <a:r>
              <a:rPr lang="ru-RU" sz="2400" u="sng" dirty="0" smtClean="0">
                <a:solidFill>
                  <a:schemeClr val="accent1"/>
                </a:solidFill>
                <a:latin typeface="+mj-lt"/>
                <a:ea typeface="+mj-ea"/>
                <a:cs typeface="+mj-cs"/>
              </a:rPr>
              <a:t>12 </a:t>
            </a:r>
            <a:r>
              <a:rPr lang="ru-RU" sz="2400" u="sng" dirty="0">
                <a:solidFill>
                  <a:schemeClr val="accent1"/>
                </a:solidFill>
                <a:latin typeface="+mj-lt"/>
                <a:ea typeface="+mj-ea"/>
                <a:cs typeface="+mj-cs"/>
              </a:rPr>
              <a:t>ноября 2016 г.)</a:t>
            </a:r>
          </a:p>
        </p:txBody>
      </p:sp>
      <p:sp>
        <p:nvSpPr>
          <p:cNvPr id="2" name="Прямоугольник 1"/>
          <p:cNvSpPr/>
          <p:nvPr/>
        </p:nvSpPr>
        <p:spPr>
          <a:xfrm>
            <a:off x="179512" y="2708920"/>
            <a:ext cx="7704856" cy="3139321"/>
          </a:xfrm>
          <a:prstGeom prst="rect">
            <a:avLst/>
          </a:prstGeom>
        </p:spPr>
        <p:txBody>
          <a:bodyPr wrap="square">
            <a:spAutoFit/>
          </a:bodyPr>
          <a:lstStyle/>
          <a:p>
            <a:r>
              <a:rPr lang="ru-RU" dirty="0"/>
              <a:t>4. Федеральным органам исполнительной власти, в которых предусмотрена военная и приравненная к ней служба, утвердить в 2008 году порядок и </a:t>
            </a:r>
            <a:r>
              <a:rPr lang="ru-RU" dirty="0" err="1"/>
              <a:t>этапность</a:t>
            </a:r>
            <a:r>
              <a:rPr lang="ru-RU" dirty="0"/>
              <a:t> оснащения аппаратурой спутниковой навигации ГЛОНАСС или ГЛОНАСС/GPS транспортных, технических средств и систем, указанных в пунктах 1 и 3 настоящего Постановления</a:t>
            </a:r>
            <a:r>
              <a:rPr lang="ru-RU" dirty="0" smtClean="0"/>
              <a:t>.</a:t>
            </a:r>
          </a:p>
          <a:p>
            <a:r>
              <a:rPr lang="ru-RU" dirty="0"/>
              <a:t>5. Федеральным органам исполнительной власти обеспечить с 2010 года проведение работ по поэтапному оснащению аппаратурой спутниковой навигации ГЛОНАСС или ГЛОНАСС/GPS находящихся в эксплуатации (вводимых в эксплуатацию) транспортных, технических средств и систем, указанных в пункте 1 настоящего Постановления. </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73035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08520" y="260648"/>
            <a:ext cx="7560840" cy="1773386"/>
          </a:xfrm>
        </p:spPr>
        <p:txBody>
          <a:bodyPr>
            <a:noAutofit/>
          </a:bodyPr>
          <a:lstStyle/>
          <a:p>
            <a:pPr marL="0" indent="0" algn="ctr">
              <a:buNone/>
            </a:pPr>
            <a:r>
              <a:rPr lang="ru-RU" sz="2400" u="sng" dirty="0" smtClean="0">
                <a:solidFill>
                  <a:schemeClr val="accent1"/>
                </a:solidFill>
                <a:latin typeface="+mj-lt"/>
                <a:ea typeface="+mj-ea"/>
                <a:cs typeface="+mj-cs"/>
              </a:rPr>
              <a:t>Постановление </a:t>
            </a:r>
            <a:r>
              <a:rPr lang="ru-RU" sz="2400" u="sng" dirty="0">
                <a:solidFill>
                  <a:schemeClr val="accent1"/>
                </a:solidFill>
                <a:latin typeface="+mj-lt"/>
                <a:ea typeface="+mj-ea"/>
                <a:cs typeface="+mj-cs"/>
              </a:rPr>
              <a:t>Правительства РФ от 25 августа 2008 г. N 641 </a:t>
            </a:r>
            <a:r>
              <a:rPr lang="ru-RU" sz="2400" u="sng" dirty="0" smtClean="0">
                <a:solidFill>
                  <a:schemeClr val="accent1"/>
                </a:solidFill>
                <a:latin typeface="+mj-lt"/>
                <a:ea typeface="+mj-ea"/>
                <a:cs typeface="+mj-cs"/>
              </a:rPr>
              <a:t>«Об </a:t>
            </a:r>
            <a:r>
              <a:rPr lang="ru-RU" sz="2400" u="sng" dirty="0">
                <a:solidFill>
                  <a:schemeClr val="accent1"/>
                </a:solidFill>
                <a:latin typeface="+mj-lt"/>
                <a:ea typeface="+mj-ea"/>
                <a:cs typeface="+mj-cs"/>
              </a:rPr>
              <a:t>оснащении транспортных, технических средств и систем аппаратурой спутниковой навигации ГЛОНАСС или </a:t>
            </a:r>
            <a:r>
              <a:rPr lang="ru-RU" sz="2400" u="sng" dirty="0" smtClean="0">
                <a:solidFill>
                  <a:schemeClr val="accent1"/>
                </a:solidFill>
                <a:latin typeface="+mj-lt"/>
                <a:ea typeface="+mj-ea"/>
                <a:cs typeface="+mj-cs"/>
              </a:rPr>
              <a:t>ГЛОНАСС/GPS» </a:t>
            </a:r>
            <a:r>
              <a:rPr lang="ru-RU" sz="2400" u="sng" dirty="0" smtClean="0">
                <a:solidFill>
                  <a:schemeClr val="accent1"/>
                </a:solidFill>
                <a:latin typeface="+mj-lt"/>
                <a:ea typeface="+mj-ea"/>
                <a:cs typeface="+mj-cs"/>
              </a:rPr>
              <a:t>(</a:t>
            </a:r>
            <a:r>
              <a:rPr lang="ru-RU" sz="2400" u="sng" dirty="0" smtClean="0">
                <a:solidFill>
                  <a:schemeClr val="accent1"/>
                </a:solidFill>
                <a:latin typeface="+mj-lt"/>
                <a:ea typeface="+mj-ea"/>
                <a:cs typeface="+mj-cs"/>
              </a:rPr>
              <a:t>ред. </a:t>
            </a:r>
            <a:r>
              <a:rPr lang="ru-RU" sz="2400" u="sng" dirty="0" smtClean="0">
                <a:solidFill>
                  <a:schemeClr val="accent1"/>
                </a:solidFill>
                <a:latin typeface="+mj-lt"/>
                <a:ea typeface="+mj-ea"/>
                <a:cs typeface="+mj-cs"/>
              </a:rPr>
              <a:t>12 </a:t>
            </a:r>
            <a:r>
              <a:rPr lang="ru-RU" sz="2400" u="sng" dirty="0">
                <a:solidFill>
                  <a:schemeClr val="accent1"/>
                </a:solidFill>
                <a:latin typeface="+mj-lt"/>
                <a:ea typeface="+mj-ea"/>
                <a:cs typeface="+mj-cs"/>
              </a:rPr>
              <a:t>ноября 2016 г.)</a:t>
            </a:r>
          </a:p>
        </p:txBody>
      </p:sp>
      <p:sp>
        <p:nvSpPr>
          <p:cNvPr id="2" name="Прямоугольник 1"/>
          <p:cNvSpPr/>
          <p:nvPr/>
        </p:nvSpPr>
        <p:spPr>
          <a:xfrm>
            <a:off x="179512" y="2708920"/>
            <a:ext cx="7776864" cy="3970318"/>
          </a:xfrm>
          <a:prstGeom prst="rect">
            <a:avLst/>
          </a:prstGeom>
        </p:spPr>
        <p:txBody>
          <a:bodyPr wrap="square">
            <a:spAutoFit/>
          </a:bodyPr>
          <a:lstStyle/>
          <a:p>
            <a:r>
              <a:rPr lang="ru-RU" dirty="0"/>
              <a:t>8. Рекомендовать органам исполнительной власти субъектов Российской Федерации, органам местного самоуправления муниципальных образований и подведомственным им организациям принять меры по оснащению аппаратурой спутниковой навигации ГЛОНАСС или ГЛОНАСС/GPS транспортных, технических средств и систем, указанных в подпунктах "б" - "е" пункта 1 настоящего Постановления, закрепленных в установленном порядке за этими органами и организациями. </a:t>
            </a:r>
          </a:p>
          <a:p>
            <a:r>
              <a:rPr lang="ru-RU" dirty="0" smtClean="0"/>
              <a:t>9</a:t>
            </a:r>
            <a:r>
              <a:rPr lang="ru-RU" dirty="0"/>
              <a:t>. Установить, что руководители федеральных органов исполнительной власти несут персональную ответственность за организацию работ по оснащению аппаратурой спутниковой навигации ГЛОНАСС или ГЛОНАСС/GPS транспортных, технических средств и систем, указанных в пунктах 1 и 3 настоящего Постановления. </a:t>
            </a:r>
            <a:endParaRPr lang="ru-RU" dirty="0" smtClean="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1513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683568" y="1988840"/>
            <a:ext cx="7560840" cy="1773386"/>
          </a:xfrm>
        </p:spPr>
        <p:txBody>
          <a:bodyPr>
            <a:noAutofit/>
          </a:bodyPr>
          <a:lstStyle/>
          <a:p>
            <a:pPr marL="0" indent="0" algn="ctr">
              <a:buNone/>
            </a:pPr>
            <a:r>
              <a:rPr lang="ru-RU" sz="2400" u="sng" dirty="0" smtClean="0">
                <a:solidFill>
                  <a:schemeClr val="accent1"/>
                </a:solidFill>
                <a:latin typeface="+mj-lt"/>
                <a:ea typeface="+mj-ea"/>
                <a:cs typeface="+mj-cs"/>
              </a:rPr>
              <a:t>Решение </a:t>
            </a:r>
            <a:r>
              <a:rPr lang="ru-RU" sz="2400" u="sng" dirty="0">
                <a:solidFill>
                  <a:schemeClr val="accent1"/>
                </a:solidFill>
                <a:latin typeface="+mj-lt"/>
                <a:ea typeface="+mj-ea"/>
                <a:cs typeface="+mj-cs"/>
              </a:rPr>
              <a:t>Комиссии Таможенного союза от 09.12.2011 N 877 </a:t>
            </a:r>
            <a:r>
              <a:rPr lang="ru-RU" sz="2400" u="sng" dirty="0" smtClean="0">
                <a:solidFill>
                  <a:schemeClr val="accent1"/>
                </a:solidFill>
                <a:latin typeface="+mj-lt"/>
                <a:ea typeface="+mj-ea"/>
                <a:cs typeface="+mj-cs"/>
              </a:rPr>
              <a:t>(изм. от 05.12.2025) </a:t>
            </a:r>
            <a:r>
              <a:rPr lang="ru-RU" sz="2400" u="sng" dirty="0">
                <a:solidFill>
                  <a:schemeClr val="accent1"/>
                </a:solidFill>
                <a:latin typeface="+mj-lt"/>
                <a:ea typeface="+mj-ea"/>
                <a:cs typeface="+mj-cs"/>
              </a:rPr>
              <a:t>"О принятии технического регламента </a:t>
            </a:r>
            <a:r>
              <a:rPr lang="ru-RU" sz="2400" u="sng" dirty="0" smtClean="0">
                <a:solidFill>
                  <a:schemeClr val="accent1"/>
                </a:solidFill>
                <a:latin typeface="+mj-lt"/>
                <a:ea typeface="+mj-ea"/>
                <a:cs typeface="+mj-cs"/>
              </a:rPr>
              <a:t>Таможенного </a:t>
            </a:r>
            <a:r>
              <a:rPr lang="ru-RU" sz="2400" u="sng" dirty="0">
                <a:solidFill>
                  <a:schemeClr val="accent1"/>
                </a:solidFill>
                <a:latin typeface="+mj-lt"/>
                <a:ea typeface="+mj-ea"/>
                <a:cs typeface="+mj-cs"/>
              </a:rPr>
              <a:t>союза "О безопасности колесных транспортных средств" (вместе с "ТР ТС 018/2011. Технический регламент Таможенного союза. О безопасности колесных транспортных средств")</a:t>
            </a:r>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148718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67544" y="260648"/>
            <a:ext cx="7704856" cy="6463308"/>
          </a:xfrm>
          <a:prstGeom prst="rect">
            <a:avLst/>
          </a:prstGeom>
        </p:spPr>
        <p:txBody>
          <a:bodyPr wrap="square">
            <a:spAutoFit/>
          </a:bodyPr>
          <a:lstStyle/>
          <a:p>
            <a:r>
              <a:rPr lang="ru-RU" dirty="0"/>
              <a:t>II. Определения </a:t>
            </a:r>
            <a:endParaRPr lang="ru-RU" dirty="0" smtClean="0"/>
          </a:p>
          <a:p>
            <a:r>
              <a:rPr lang="ru-RU" dirty="0" smtClean="0"/>
              <a:t>6</a:t>
            </a:r>
            <a:r>
              <a:rPr lang="ru-RU" dirty="0"/>
              <a:t>. Для целей настоящего технического регламента используются понятия, установленные "Соглашением" о единых принципах и правилах технического регулирования в Республике Беларусь, Республике Казахстан и Российской Федерации от 18 ноября 2010 г., а также применяются термины, которые означают следующее: </a:t>
            </a:r>
            <a:endParaRPr lang="ru-RU" dirty="0" smtClean="0"/>
          </a:p>
          <a:p>
            <a:pPr marL="285750" indent="-285750">
              <a:buFont typeface="Wingdings" panose="05000000000000000000" pitchFamily="2" charset="2"/>
              <a:buChar char="Ø"/>
            </a:pPr>
            <a:r>
              <a:rPr lang="ru-RU" b="1" dirty="0" smtClean="0"/>
              <a:t>"</a:t>
            </a:r>
            <a:r>
              <a:rPr lang="ru-RU" b="1" dirty="0"/>
              <a:t>автоматическое (аварийное) торможение"</a:t>
            </a:r>
            <a:r>
              <a:rPr lang="ru-RU" dirty="0"/>
              <a:t> - торможение прицепа, выполняемое тормозной системой без управляющего воздействия водителя при разрыве тормозных магистралей тормозного привода; </a:t>
            </a:r>
            <a:endParaRPr lang="ru-RU" dirty="0" smtClean="0"/>
          </a:p>
          <a:p>
            <a:pPr marL="285750" indent="-285750">
              <a:buFont typeface="Wingdings" panose="05000000000000000000" pitchFamily="2" charset="2"/>
              <a:buChar char="Ø"/>
            </a:pPr>
            <a:r>
              <a:rPr lang="ru-RU" b="1" dirty="0" smtClean="0"/>
              <a:t>"</a:t>
            </a:r>
            <a:r>
              <a:rPr lang="ru-RU" b="1" dirty="0"/>
              <a:t>автопоезд" </a:t>
            </a:r>
            <a:r>
              <a:rPr lang="ru-RU" dirty="0"/>
              <a:t>- транспортное средство, образованное автомобилем и буксируемым им полуприцепом или прицепом (прицепами); </a:t>
            </a:r>
            <a:r>
              <a:rPr lang="ru-RU" b="1" dirty="0"/>
              <a:t>"антиблокировочная тормозная система" </a:t>
            </a:r>
            <a:r>
              <a:rPr lang="ru-RU" dirty="0"/>
              <a:t>- тормозная система транспортного средства с автоматическим регулированием в процессе торможения степени проскальзывания колес транспортного средства в направлении их вращения; </a:t>
            </a:r>
            <a:endParaRPr lang="ru-RU" dirty="0" smtClean="0"/>
          </a:p>
          <a:p>
            <a:pPr marL="285750" indent="-285750">
              <a:buFont typeface="Wingdings" panose="05000000000000000000" pitchFamily="2" charset="2"/>
              <a:buChar char="Ø"/>
            </a:pPr>
            <a:r>
              <a:rPr lang="ru-RU" dirty="0" smtClean="0"/>
              <a:t>"</a:t>
            </a:r>
            <a:r>
              <a:rPr lang="ru-RU" b="1" dirty="0"/>
              <a:t>аппаратура спутниковой навигации"</a:t>
            </a:r>
            <a:r>
              <a:rPr lang="ru-RU" dirty="0"/>
              <a:t> - аппаратно-программное устройство, устанавливаемое на транспортное средство для определения его текущего местоположения, направления и скорости движения по сигналам не менее двух действующих глобальных навигационных спутниковых систем, обмена данными с дополнительным бортовым оборудованием, а также для обмена информацией по сетям подвижной радиотелефонной связи;</a:t>
            </a:r>
          </a:p>
        </p:txBody>
      </p:sp>
    </p:spTree>
    <p:extLst>
      <p:ext uri="{BB962C8B-B14F-4D97-AF65-F5344CB8AC3E}">
        <p14:creationId xmlns:p14="http://schemas.microsoft.com/office/powerpoint/2010/main" val="1643568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260648"/>
            <a:ext cx="8136904" cy="6186309"/>
          </a:xfrm>
          <a:prstGeom prst="rect">
            <a:avLst/>
          </a:prstGeom>
        </p:spPr>
        <p:txBody>
          <a:bodyPr wrap="square">
            <a:spAutoFit/>
          </a:bodyPr>
          <a:lstStyle/>
          <a:p>
            <a:pPr marL="285750" indent="-285750">
              <a:buFont typeface="Wingdings" panose="05000000000000000000" pitchFamily="2" charset="2"/>
              <a:buChar char="Ø"/>
            </a:pPr>
            <a:r>
              <a:rPr lang="ru-RU" b="1" dirty="0"/>
              <a:t>"база транспортного средства"</a:t>
            </a:r>
            <a:r>
              <a:rPr lang="ru-RU" dirty="0"/>
              <a:t> - расстояние между центрами колес осей при максимальной массе транспортного средства (для полуприцепа - расстояние между осью шкворня и первой от шкворня осью); </a:t>
            </a:r>
            <a:endParaRPr lang="ru-RU" dirty="0" smtClean="0"/>
          </a:p>
          <a:p>
            <a:pPr marL="285750" indent="-285750">
              <a:buFont typeface="Wingdings" panose="05000000000000000000" pitchFamily="2" charset="2"/>
              <a:buChar char="Ø"/>
            </a:pPr>
            <a:r>
              <a:rPr lang="ru-RU" b="1" dirty="0" smtClean="0"/>
              <a:t>"</a:t>
            </a:r>
            <a:r>
              <a:rPr lang="ru-RU" b="1" dirty="0"/>
              <a:t>базовое транспортное средство"</a:t>
            </a:r>
            <a:r>
              <a:rPr lang="ru-RU" dirty="0"/>
              <a:t> - выпущенное в обращение транспортное средство, которое в целом или его основные компоненты в виде кузова или шасси были использованы для создания другого транспортного средства; </a:t>
            </a:r>
            <a:endParaRPr lang="ru-RU" dirty="0" smtClean="0"/>
          </a:p>
          <a:p>
            <a:pPr marL="285750" indent="-285750">
              <a:buFont typeface="Wingdings" panose="05000000000000000000" pitchFamily="2" charset="2"/>
              <a:buChar char="Ø"/>
            </a:pPr>
            <a:r>
              <a:rPr lang="ru-RU" b="1" dirty="0" smtClean="0"/>
              <a:t>"</a:t>
            </a:r>
            <a:r>
              <a:rPr lang="ru-RU" b="1" dirty="0"/>
              <a:t>безопасность транспортного средства" </a:t>
            </a:r>
            <a:r>
              <a:rPr lang="ru-RU" dirty="0"/>
              <a:t>- состояние, характеризуемое совокупностью параметров конструкции и технического состояния транспортного средства, обеспечивающих недопустимость или минимизацию риска причинения вреда жизни или здоровью граждан, имуществу физических и юридических лиц, государственному или муниципальному имуществу, окружающей среде; </a:t>
            </a:r>
            <a:endParaRPr lang="ru-RU" dirty="0" smtClean="0"/>
          </a:p>
          <a:p>
            <a:pPr marL="285750" indent="-285750">
              <a:buFont typeface="Wingdings" panose="05000000000000000000" pitchFamily="2" charset="2"/>
              <a:buChar char="Ø"/>
            </a:pPr>
            <a:r>
              <a:rPr lang="ru-RU" b="1" dirty="0" smtClean="0"/>
              <a:t>"</a:t>
            </a:r>
            <a:r>
              <a:rPr lang="ru-RU" b="1" dirty="0"/>
              <a:t>блокирование колеса" </a:t>
            </a:r>
            <a:r>
              <a:rPr lang="ru-RU" dirty="0"/>
              <a:t>- прекращение качения колеса при его перемещении по опорной поверхности; </a:t>
            </a:r>
            <a:endParaRPr lang="ru-RU" dirty="0" smtClean="0"/>
          </a:p>
          <a:p>
            <a:pPr marL="285750" indent="-285750">
              <a:buFont typeface="Wingdings" panose="05000000000000000000" pitchFamily="2" charset="2"/>
              <a:buChar char="Ø"/>
            </a:pPr>
            <a:r>
              <a:rPr lang="ru-RU" b="1" dirty="0" smtClean="0"/>
              <a:t>"</a:t>
            </a:r>
            <a:r>
              <a:rPr lang="ru-RU" b="1" dirty="0"/>
              <a:t>броневая защита" </a:t>
            </a:r>
            <a:r>
              <a:rPr lang="ru-RU" dirty="0"/>
              <a:t>- совокупность броневых преград, предназначенных для полной или частичной нейтрализации воздействия средств поражения; </a:t>
            </a:r>
            <a:endParaRPr lang="ru-RU" dirty="0" smtClean="0"/>
          </a:p>
          <a:p>
            <a:pPr marL="285750" indent="-285750">
              <a:buFont typeface="Wingdings" panose="05000000000000000000" pitchFamily="2" charset="2"/>
              <a:buChar char="Ø"/>
            </a:pPr>
            <a:r>
              <a:rPr lang="ru-RU" b="1" dirty="0" smtClean="0"/>
              <a:t>"</a:t>
            </a:r>
            <a:r>
              <a:rPr lang="ru-RU" b="1" dirty="0" err="1"/>
              <a:t>бронестойкость</a:t>
            </a:r>
            <a:r>
              <a:rPr lang="ru-RU" b="1" dirty="0"/>
              <a:t>" </a:t>
            </a:r>
            <a:r>
              <a:rPr lang="ru-RU" dirty="0"/>
              <a:t>- устойчивость броневой защиты к воздействию средств поражения заданного типа; </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07789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67544" y="260648"/>
            <a:ext cx="8136904" cy="6463308"/>
          </a:xfrm>
          <a:prstGeom prst="rect">
            <a:avLst/>
          </a:prstGeom>
        </p:spPr>
        <p:txBody>
          <a:bodyPr wrap="square">
            <a:spAutoFit/>
          </a:bodyPr>
          <a:lstStyle/>
          <a:p>
            <a:pPr marL="285750" indent="-285750">
              <a:buFont typeface="Wingdings" panose="05000000000000000000" pitchFamily="2" charset="2"/>
              <a:buChar char="Ø"/>
            </a:pPr>
            <a:r>
              <a:rPr lang="ru-RU" b="1" dirty="0"/>
              <a:t>"брызговик" </a:t>
            </a:r>
            <a:r>
              <a:rPr lang="ru-RU" dirty="0"/>
              <a:t>- гибкий компонент системы защиты от разбрызгивания, устанавливаемый позади колеса и предназначенный для отражения воды и уменьшения опасности от выброса мелких предметов, захватываемых шиной; </a:t>
            </a:r>
            <a:endParaRPr lang="ru-RU" dirty="0" smtClean="0"/>
          </a:p>
          <a:p>
            <a:pPr marL="285750" indent="-285750">
              <a:buFont typeface="Wingdings" panose="05000000000000000000" pitchFamily="2" charset="2"/>
              <a:buChar char="Ø"/>
            </a:pPr>
            <a:r>
              <a:rPr lang="ru-RU" b="1" dirty="0" smtClean="0"/>
              <a:t>"</a:t>
            </a:r>
            <a:r>
              <a:rPr lang="ru-RU" b="1" dirty="0"/>
              <a:t>вентиляция" </a:t>
            </a:r>
            <a:r>
              <a:rPr lang="ru-RU" dirty="0"/>
              <a:t>- обеспечение воздухообмена в кабине и пассажирском помещении транспортного средства; </a:t>
            </a:r>
            <a:endParaRPr lang="ru-RU" dirty="0" smtClean="0"/>
          </a:p>
          <a:p>
            <a:pPr marL="285750" indent="-285750">
              <a:buFont typeface="Wingdings" panose="05000000000000000000" pitchFamily="2" charset="2"/>
              <a:buChar char="Ø"/>
            </a:pPr>
            <a:r>
              <a:rPr lang="ru-RU" b="1" dirty="0" smtClean="0"/>
              <a:t>"</a:t>
            </a:r>
            <a:r>
              <a:rPr lang="ru-RU" b="1" dirty="0"/>
              <a:t>внедорожные большегрузные транспортные средства" </a:t>
            </a:r>
            <a:r>
              <a:rPr lang="ru-RU" dirty="0"/>
              <a:t>- механические транспортные средства, по конструкции и назначению специально предназначенные для перевозки крупногабаритных и (или) тяжеловесных грузов преимущественно вне автомобильных дорог общего пользования, у которых один из параметров превышает допустимые нормы, установленные законодательством для проезда по автомобильным дорогам общего пользования, а масса, приходящаяся хотя бы на одну ось, превышает 10 т; </a:t>
            </a:r>
            <a:endParaRPr lang="ru-RU" dirty="0" smtClean="0"/>
          </a:p>
          <a:p>
            <a:pPr marL="285750" indent="-285750">
              <a:buFont typeface="Wingdings" panose="05000000000000000000" pitchFamily="2" charset="2"/>
              <a:buChar char="Ø"/>
            </a:pPr>
            <a:r>
              <a:rPr lang="ru-RU" b="1" dirty="0" smtClean="0"/>
              <a:t>"</a:t>
            </a:r>
            <a:r>
              <a:rPr lang="ru-RU" b="1" dirty="0"/>
              <a:t>внесение изменений в конструкцию транспортного средства"</a:t>
            </a:r>
            <a:r>
              <a:rPr lang="ru-RU" dirty="0"/>
              <a:t> - исключение предусмотренных или установка не предусмотренных конструкцией конкретного транспортного средства составных частей и предметов оборудования, выполненные после выпуска транспортного средства в обращение и влияющие на безопасность дорожного движения; </a:t>
            </a:r>
            <a:endParaRPr lang="ru-RU" dirty="0" smtClean="0"/>
          </a:p>
          <a:p>
            <a:pPr marL="285750" indent="-285750">
              <a:buFont typeface="Wingdings" panose="05000000000000000000" pitchFamily="2" charset="2"/>
              <a:buChar char="Ø"/>
            </a:pPr>
            <a:r>
              <a:rPr lang="ru-RU" b="1" dirty="0" smtClean="0"/>
              <a:t>"</a:t>
            </a:r>
            <a:r>
              <a:rPr lang="ru-RU" b="1" dirty="0"/>
              <a:t>внешние световые приборы"</a:t>
            </a:r>
            <a:r>
              <a:rPr lang="ru-RU" dirty="0"/>
              <a:t> - устройства для освещения дороги, государственного регистрационного знака, а также устройства световой сигнализации; </a:t>
            </a:r>
          </a:p>
        </p:txBody>
      </p:sp>
    </p:spTree>
    <p:extLst>
      <p:ext uri="{BB962C8B-B14F-4D97-AF65-F5344CB8AC3E}">
        <p14:creationId xmlns:p14="http://schemas.microsoft.com/office/powerpoint/2010/main" val="3717144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67544" y="260648"/>
            <a:ext cx="8136904" cy="6463308"/>
          </a:xfrm>
          <a:prstGeom prst="rect">
            <a:avLst/>
          </a:prstGeom>
        </p:spPr>
        <p:txBody>
          <a:bodyPr wrap="square">
            <a:spAutoFit/>
          </a:bodyPr>
          <a:lstStyle/>
          <a:p>
            <a:pPr marL="285750" indent="-285750">
              <a:buFont typeface="Wingdings" panose="05000000000000000000" pitchFamily="2" charset="2"/>
              <a:buChar char="Ø"/>
            </a:pPr>
            <a:r>
              <a:rPr lang="ru-RU" b="1" dirty="0"/>
              <a:t>"восстановление соответствия" </a:t>
            </a:r>
            <a:r>
              <a:rPr lang="ru-RU" dirty="0"/>
              <a:t>- комплекс мер, принимаемых на производстве в том случае, когда допущен выпуск продукции, не соответствующей требованиям настоящего технического регламента</a:t>
            </a:r>
            <a:r>
              <a:rPr lang="ru-RU" dirty="0" smtClean="0"/>
              <a:t>;</a:t>
            </a:r>
          </a:p>
          <a:p>
            <a:pPr marL="285750" indent="-285750">
              <a:buFont typeface="Wingdings" panose="05000000000000000000" pitchFamily="2" charset="2"/>
              <a:buChar char="Ø"/>
            </a:pPr>
            <a:r>
              <a:rPr lang="ru-RU" b="1" dirty="0" smtClean="0"/>
              <a:t> </a:t>
            </a:r>
            <a:r>
              <a:rPr lang="ru-RU" b="1" dirty="0"/>
              <a:t>"вредные вещества" </a:t>
            </a:r>
            <a:r>
              <a:rPr lang="ru-RU" dirty="0"/>
              <a:t>- содержащиеся в воздухе примеси, оказывающие неблагоприятное действие на здоровье человека, - оксид углерода, диоксид азота, оксид азота, углеводороды алифатические предельные, формальдегид и дисперсные частицы</a:t>
            </a:r>
            <a:r>
              <a:rPr lang="ru-RU" dirty="0" smtClean="0"/>
              <a:t>;</a:t>
            </a:r>
          </a:p>
          <a:p>
            <a:pPr marL="285750" indent="-285750">
              <a:buFont typeface="Wingdings" panose="05000000000000000000" pitchFamily="2" charset="2"/>
              <a:buChar char="Ø"/>
            </a:pPr>
            <a:r>
              <a:rPr lang="ru-RU" b="1" dirty="0" smtClean="0"/>
              <a:t> </a:t>
            </a:r>
            <a:r>
              <a:rPr lang="ru-RU" b="1" dirty="0"/>
              <a:t>"время срабатывания тормозной системы" </a:t>
            </a:r>
            <a:r>
              <a:rPr lang="ru-RU" dirty="0"/>
              <a:t>- интервал времени от начала торможения до момента, в который замедление транспортного средства принимает установившееся значение при проверках в дорожных условиях, либо до момента, в который тормозная сила при проверках на стендах принимает максимальное значение или происходит блокировка колеса транспортного средства на роликах стенда; </a:t>
            </a:r>
            <a:endParaRPr lang="ru-RU" dirty="0" smtClean="0"/>
          </a:p>
          <a:p>
            <a:pPr marL="285750" indent="-285750">
              <a:buFont typeface="Wingdings" panose="05000000000000000000" pitchFamily="2" charset="2"/>
              <a:buChar char="Ø"/>
            </a:pPr>
            <a:r>
              <a:rPr lang="ru-RU" b="1" dirty="0" smtClean="0"/>
              <a:t>"</a:t>
            </a:r>
            <a:r>
              <a:rPr lang="ru-RU" b="1" dirty="0"/>
              <a:t>вспомогательная тормозная система" -</a:t>
            </a:r>
            <a:r>
              <a:rPr lang="ru-RU" dirty="0"/>
              <a:t> износостойкая (бесконтактная) тормозная система, предназначенная для уменьшения </a:t>
            </a:r>
            <a:r>
              <a:rPr lang="ru-RU" dirty="0" err="1"/>
              <a:t>энергонагруженности</a:t>
            </a:r>
            <a:r>
              <a:rPr lang="ru-RU" dirty="0"/>
              <a:t> тормозных механизмов рабочей тормозной системы транспортного средства</a:t>
            </a:r>
            <a:r>
              <a:rPr lang="ru-RU" dirty="0" smtClean="0"/>
              <a:t>;</a:t>
            </a:r>
          </a:p>
          <a:p>
            <a:pPr marL="285750" indent="-285750">
              <a:buFont typeface="Wingdings" panose="05000000000000000000" pitchFamily="2" charset="2"/>
              <a:buChar char="Ø"/>
            </a:pPr>
            <a:r>
              <a:rPr lang="ru-RU" b="1" dirty="0"/>
              <a:t>"выбросы" </a:t>
            </a:r>
            <a:r>
              <a:rPr lang="ru-RU" dirty="0"/>
              <a:t>- выбрасываемые в атмосферный воздух вредные вещества, содержащиеся в отработавших газах двигателей внутреннего сгорания и испарениях топлива транспортных средств, которыми являются оксид углерода (CO), углеводороды (HC), оксиды азота (</a:t>
            </a:r>
            <a:r>
              <a:rPr lang="ru-RU" dirty="0" err="1"/>
              <a:t>NOx</a:t>
            </a:r>
            <a:r>
              <a:rPr lang="ru-RU" dirty="0"/>
              <a:t>), дисперсные частицы;</a:t>
            </a:r>
          </a:p>
        </p:txBody>
      </p:sp>
    </p:spTree>
    <p:extLst>
      <p:ext uri="{BB962C8B-B14F-4D97-AF65-F5344CB8AC3E}">
        <p14:creationId xmlns:p14="http://schemas.microsoft.com/office/powerpoint/2010/main" val="3153502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67544" y="260648"/>
            <a:ext cx="8136904" cy="6463308"/>
          </a:xfrm>
          <a:prstGeom prst="rect">
            <a:avLst/>
          </a:prstGeom>
        </p:spPr>
        <p:txBody>
          <a:bodyPr wrap="square">
            <a:spAutoFit/>
          </a:bodyPr>
          <a:lstStyle/>
          <a:p>
            <a:pPr marL="285750" indent="-285750">
              <a:buFont typeface="Wingdings" panose="05000000000000000000" pitchFamily="2" charset="2"/>
              <a:buChar char="Ø"/>
            </a:pPr>
            <a:r>
              <a:rPr lang="ru-RU" b="1" dirty="0"/>
              <a:t>"выдвижная ось" </a:t>
            </a:r>
            <a:r>
              <a:rPr lang="ru-RU" dirty="0"/>
              <a:t>- ось, которая может быть с помощью устройства разгрузки оси поднята над опорной поверхностью во время обычных условий эксплуатации транспортного средства; </a:t>
            </a:r>
            <a:endParaRPr lang="ru-RU" dirty="0" smtClean="0"/>
          </a:p>
          <a:p>
            <a:pPr marL="285750" indent="-285750">
              <a:buFont typeface="Wingdings" panose="05000000000000000000" pitchFamily="2" charset="2"/>
              <a:buChar char="Ø"/>
            </a:pPr>
            <a:r>
              <a:rPr lang="ru-RU" b="1" dirty="0" smtClean="0"/>
              <a:t>"</a:t>
            </a:r>
            <a:r>
              <a:rPr lang="ru-RU" b="1" dirty="0"/>
              <a:t>выпуск в обращение" </a:t>
            </a:r>
            <a:r>
              <a:rPr lang="ru-RU" dirty="0"/>
              <a:t>- разрешение заинтересованным лицам без ограничений использовать и распоряжаться транспортным средством (шасси) или партией компонентов на единой таможенной территории Таможенного союза</a:t>
            </a:r>
            <a:r>
              <a:rPr lang="ru-RU" dirty="0" smtClean="0"/>
              <a:t>;</a:t>
            </a:r>
          </a:p>
          <a:p>
            <a:pPr marL="285750" indent="-285750">
              <a:buFont typeface="Wingdings" panose="05000000000000000000" pitchFamily="2" charset="2"/>
              <a:buChar char="Ø"/>
            </a:pPr>
            <a:r>
              <a:rPr lang="ru-RU" dirty="0" smtClean="0"/>
              <a:t> </a:t>
            </a:r>
            <a:r>
              <a:rPr lang="ru-RU" b="1" dirty="0"/>
              <a:t>"гибридное транспортное средство" </a:t>
            </a:r>
            <a:r>
              <a:rPr lang="ru-RU" dirty="0"/>
              <a:t>- транспортное средство, имеющее не менее двух различных преобразователей энергии (двигателей) и двух различных (бортовых) систем аккумулирования энергии для целей приведения в движение транспортного средства</a:t>
            </a:r>
            <a:r>
              <a:rPr lang="ru-RU" dirty="0" smtClean="0"/>
              <a:t>;</a:t>
            </a:r>
          </a:p>
          <a:p>
            <a:pPr marL="285750" indent="-285750">
              <a:buFont typeface="Wingdings" panose="05000000000000000000" pitchFamily="2" charset="2"/>
              <a:buChar char="Ø"/>
            </a:pPr>
            <a:r>
              <a:rPr lang="ru-RU" dirty="0" smtClean="0"/>
              <a:t> </a:t>
            </a:r>
            <a:r>
              <a:rPr lang="ru-RU" b="1" dirty="0"/>
              <a:t>"грязезащитный кожух"</a:t>
            </a:r>
            <a:r>
              <a:rPr lang="ru-RU" dirty="0"/>
              <a:t> - жесткий или полужесткий компонент системы защиты от разбрызгивания, предназначенный для отражения воды, выбрасываемой шинами при движении, выполненный полностью или частично как одно целое с кузовом либо другими частями транспортного средства (кабина, нижняя часть погрузочной платформы и т.д</a:t>
            </a:r>
            <a:r>
              <a:rPr lang="ru-RU" dirty="0" smtClean="0"/>
              <a:t>.);</a:t>
            </a:r>
          </a:p>
          <a:p>
            <a:pPr marL="285750" indent="-285750">
              <a:buFont typeface="Wingdings" panose="05000000000000000000" pitchFamily="2" charset="2"/>
              <a:buChar char="Ø"/>
            </a:pPr>
            <a:r>
              <a:rPr lang="ru-RU" b="1" dirty="0"/>
              <a:t>"двигатель внутреннего сгорания"</a:t>
            </a:r>
            <a:r>
              <a:rPr lang="ru-RU" dirty="0"/>
              <a:t> - тепловой двигатель, в котором химическая энергия топлива, сгорающего в рабочей полости, преобразуется в механическую работу</a:t>
            </a:r>
            <a:r>
              <a:rPr lang="ru-RU" dirty="0" smtClean="0"/>
              <a:t>;</a:t>
            </a:r>
          </a:p>
          <a:p>
            <a:pPr marL="285750" indent="-285750">
              <a:buFont typeface="Wingdings" panose="05000000000000000000" pitchFamily="2" charset="2"/>
              <a:buChar char="Ø"/>
            </a:pPr>
            <a:r>
              <a:rPr lang="ru-RU" dirty="0" smtClean="0"/>
              <a:t> </a:t>
            </a:r>
            <a:r>
              <a:rPr lang="ru-RU" b="1" dirty="0"/>
              <a:t>"двигатель с принудительным зажиганием" </a:t>
            </a:r>
            <a:r>
              <a:rPr lang="ru-RU" dirty="0"/>
              <a:t>- двигатель внутреннего сгорания, в котором воспламенение рабочей смеси инициируется электрической искрой;</a:t>
            </a:r>
          </a:p>
        </p:txBody>
      </p:sp>
    </p:spTree>
    <p:extLst>
      <p:ext uri="{BB962C8B-B14F-4D97-AF65-F5344CB8AC3E}">
        <p14:creationId xmlns:p14="http://schemas.microsoft.com/office/powerpoint/2010/main" val="669981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67544" y="260648"/>
            <a:ext cx="8136904" cy="6463308"/>
          </a:xfrm>
          <a:prstGeom prst="rect">
            <a:avLst/>
          </a:prstGeom>
        </p:spPr>
        <p:txBody>
          <a:bodyPr wrap="square">
            <a:spAutoFit/>
          </a:bodyPr>
          <a:lstStyle/>
          <a:p>
            <a:pPr marL="285750" indent="-285750">
              <a:buFont typeface="Wingdings" panose="05000000000000000000" pitchFamily="2" charset="2"/>
              <a:buChar char="Ø"/>
            </a:pPr>
            <a:r>
              <a:rPr lang="ru-RU" b="1" dirty="0"/>
              <a:t>"дефект" </a:t>
            </a:r>
            <a:r>
              <a:rPr lang="ru-RU" dirty="0"/>
              <a:t>- каждое отдельное несоответствие продукции установленным требованиям; </a:t>
            </a:r>
            <a:endParaRPr lang="ru-RU" dirty="0" smtClean="0"/>
          </a:p>
          <a:p>
            <a:pPr marL="285750" indent="-285750">
              <a:buFont typeface="Wingdings" panose="05000000000000000000" pitchFamily="2" charset="2"/>
              <a:buChar char="Ø"/>
            </a:pPr>
            <a:r>
              <a:rPr lang="ru-RU" b="1" dirty="0" smtClean="0"/>
              <a:t>"</a:t>
            </a:r>
            <a:r>
              <a:rPr lang="ru-RU" b="1" dirty="0"/>
              <a:t>дизель" </a:t>
            </a:r>
            <a:r>
              <a:rPr lang="ru-RU" dirty="0"/>
              <a:t>- двигатель внутреннего сгорания, работающий по принципу воспламенения от сжатия</a:t>
            </a:r>
            <a:r>
              <a:rPr lang="ru-RU" dirty="0" smtClean="0"/>
              <a:t>;</a:t>
            </a:r>
          </a:p>
          <a:p>
            <a:pPr marL="285750" indent="-285750">
              <a:buFont typeface="Wingdings" panose="05000000000000000000" pitchFamily="2" charset="2"/>
              <a:buChar char="Ø"/>
            </a:pPr>
            <a:r>
              <a:rPr lang="ru-RU" b="1" dirty="0"/>
              <a:t>"дисперсные частицы" </a:t>
            </a:r>
            <a:r>
              <a:rPr lang="ru-RU" dirty="0"/>
              <a:t>- любая субстанция, собранная на специальном фильтрующем материале после разбавления отработавших газов чистым фильтрованным воздухом при температуре не более 52 °C; </a:t>
            </a:r>
            <a:endParaRPr lang="ru-RU" dirty="0" smtClean="0"/>
          </a:p>
          <a:p>
            <a:pPr marL="285750" indent="-285750">
              <a:buFont typeface="Wingdings" panose="05000000000000000000" pitchFamily="2" charset="2"/>
              <a:buChar char="Ø"/>
            </a:pPr>
            <a:r>
              <a:rPr lang="ru-RU" b="1" dirty="0" smtClean="0"/>
              <a:t>"</a:t>
            </a:r>
            <a:r>
              <a:rPr lang="ru-RU" b="1" dirty="0"/>
              <a:t>документ, идентифицирующий транспортное средство (шасси)" </a:t>
            </a:r>
            <a:r>
              <a:rPr lang="ru-RU" dirty="0"/>
              <a:t>- документ, выпускаемый уполномоченным органом государства - члена Таможенного союза на каждое транспортное средство (шасси) и содержащий сведения о собственнике (владельце) транспортного средства (шасси), экологическом классе транспортного средства (шасси) и о документе, удостоверяющем соответствие транспортного средства (шасси) требованиям настоящего технического регламента</a:t>
            </a:r>
            <a:r>
              <a:rPr lang="ru-RU" dirty="0" smtClean="0"/>
              <a:t>;</a:t>
            </a:r>
          </a:p>
          <a:p>
            <a:pPr marL="285750" indent="-285750">
              <a:buFont typeface="Wingdings" panose="05000000000000000000" pitchFamily="2" charset="2"/>
              <a:buChar char="Ø"/>
            </a:pPr>
            <a:r>
              <a:rPr lang="ru-RU" b="1" dirty="0"/>
              <a:t>"единичное транспортное средство" </a:t>
            </a:r>
            <a:r>
              <a:rPr lang="ru-RU" dirty="0"/>
              <a:t>- транспортное средство: - изготовленное в государствах - членах Таможенного союза: в условиях серийного производства, в конструкцию которого в индивидуальном порядке были внесены изменения до выпуска в обращение; или вне серийного производства в индивидуальном порядке из сборочного комплекта; или являющееся результатом индивидуального технического творчества; или выпускаемое в обращение из числа ранее поставленных по государственному оборонному заказу;</a:t>
            </a:r>
          </a:p>
        </p:txBody>
      </p:sp>
    </p:spTree>
    <p:extLst>
      <p:ext uri="{BB962C8B-B14F-4D97-AF65-F5344CB8AC3E}">
        <p14:creationId xmlns:p14="http://schemas.microsoft.com/office/powerpoint/2010/main" val="909326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67544" y="260648"/>
            <a:ext cx="8136904" cy="6463308"/>
          </a:xfrm>
          <a:prstGeom prst="rect">
            <a:avLst/>
          </a:prstGeom>
        </p:spPr>
        <p:txBody>
          <a:bodyPr wrap="square">
            <a:spAutoFit/>
          </a:bodyPr>
          <a:lstStyle/>
          <a:p>
            <a:pPr marL="285750" indent="-285750">
              <a:buFont typeface="Wingdings" panose="05000000000000000000" pitchFamily="2" charset="2"/>
              <a:buChar char="Ø"/>
            </a:pPr>
            <a:r>
              <a:rPr lang="ru-RU" b="1" dirty="0" smtClean="0"/>
              <a:t>"</a:t>
            </a:r>
            <a:r>
              <a:rPr lang="ru-RU" b="1" dirty="0"/>
              <a:t>запасная (аварийная) тормозная система" </a:t>
            </a:r>
            <a:r>
              <a:rPr lang="ru-RU" dirty="0"/>
              <a:t>- тормозная система, предназначенная для снижения скорости транспортного средства при выходе из строя рабочей тормозной системы</a:t>
            </a:r>
            <a:r>
              <a:rPr lang="ru-RU" dirty="0" smtClean="0"/>
              <a:t>;</a:t>
            </a:r>
          </a:p>
          <a:p>
            <a:pPr marL="285750" indent="-285750">
              <a:buFont typeface="Wingdings" panose="05000000000000000000" pitchFamily="2" charset="2"/>
              <a:buChar char="Ø"/>
            </a:pPr>
            <a:r>
              <a:rPr lang="ru-RU" b="1" dirty="0"/>
              <a:t>"зона, очищенная от обледенения</a:t>
            </a:r>
            <a:r>
              <a:rPr lang="ru-RU" dirty="0"/>
              <a:t>" - зона наружной поверхности ветрового или заднего стекла, имеющая сухую поверхность или поверхность, покрытую растаявшим или частично растаявшим инеем, который может быть удален с наружной поверхности стеклоочистителем (эта зона не включает поверхность стекла, покрытую сухим нерастаявшим инеем); </a:t>
            </a:r>
            <a:endParaRPr lang="ru-RU" dirty="0" smtClean="0"/>
          </a:p>
          <a:p>
            <a:pPr marL="285750" indent="-285750">
              <a:buFont typeface="Wingdings" panose="05000000000000000000" pitchFamily="2" charset="2"/>
              <a:buChar char="Ø"/>
            </a:pPr>
            <a:r>
              <a:rPr lang="ru-RU" b="1" dirty="0" smtClean="0"/>
              <a:t>"</a:t>
            </a:r>
            <a:r>
              <a:rPr lang="ru-RU" b="1" dirty="0"/>
              <a:t>идентификация" </a:t>
            </a:r>
            <a:r>
              <a:rPr lang="ru-RU" dirty="0"/>
              <a:t>- установление тождественности заводской маркировки, имеющейся на транспортном средстве (шасси) и его компонентах, и данных, содержащихся в представленной заявителем документации либо в удостоверяющих соответствие документах, проводимое без разборки транспортного средства (шасси) или его компонентов; </a:t>
            </a:r>
            <a:endParaRPr lang="ru-RU" dirty="0" smtClean="0"/>
          </a:p>
          <a:p>
            <a:pPr marL="285750" indent="-285750">
              <a:buFont typeface="Wingdings" panose="05000000000000000000" pitchFamily="2" charset="2"/>
              <a:buChar char="Ø"/>
            </a:pPr>
            <a:r>
              <a:rPr lang="ru-RU" b="1" dirty="0" smtClean="0"/>
              <a:t>"</a:t>
            </a:r>
            <a:r>
              <a:rPr lang="ru-RU" b="1" dirty="0"/>
              <a:t>изготовитель" </a:t>
            </a:r>
            <a:r>
              <a:rPr lang="ru-RU" dirty="0"/>
              <a:t>- лицо, осуществляющее изготовление транспортного средства (шасси) или его компонентов с намерением выпуска их в обращение для реализации либо собственного пользования</a:t>
            </a:r>
            <a:r>
              <a:rPr lang="ru-RU" dirty="0" smtClean="0"/>
              <a:t>;</a:t>
            </a:r>
          </a:p>
          <a:p>
            <a:pPr marL="285750" indent="-285750">
              <a:buFont typeface="Wingdings" panose="05000000000000000000" pitchFamily="2" charset="2"/>
              <a:buChar char="Ø"/>
            </a:pPr>
            <a:r>
              <a:rPr lang="ru-RU" b="1" dirty="0"/>
              <a:t>"инновационное транспортное средство" </a:t>
            </a:r>
            <a:r>
              <a:rPr lang="ru-RU" dirty="0"/>
              <a:t>- транспортное средство, в котором применены новые конструктивные решения, качественно изменяющие его основные эксплуатационные показатели, и которое не может быть оценено в соответствии с настоящим техническим регламентом;</a:t>
            </a:r>
          </a:p>
        </p:txBody>
      </p:sp>
    </p:spTree>
    <p:extLst>
      <p:ext uri="{BB962C8B-B14F-4D97-AF65-F5344CB8AC3E}">
        <p14:creationId xmlns:p14="http://schemas.microsoft.com/office/powerpoint/2010/main" val="893544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67544" y="260648"/>
            <a:ext cx="8136904" cy="6463308"/>
          </a:xfrm>
          <a:prstGeom prst="rect">
            <a:avLst/>
          </a:prstGeom>
        </p:spPr>
        <p:txBody>
          <a:bodyPr wrap="square">
            <a:spAutoFit/>
          </a:bodyPr>
          <a:lstStyle/>
          <a:p>
            <a:pPr marL="285750" indent="-285750">
              <a:buFont typeface="Wingdings" panose="05000000000000000000" pitchFamily="2" charset="2"/>
              <a:buChar char="Ø"/>
            </a:pPr>
            <a:r>
              <a:rPr lang="ru-RU" b="1" dirty="0"/>
              <a:t>"источник света" </a:t>
            </a:r>
            <a:r>
              <a:rPr lang="ru-RU" dirty="0"/>
              <a:t>- один или более элементов для генерирования электромагнитного излучения в оптической области спектра, которые могут использоваться в сборе с одной или более прозрачными оболочками и цоколем для механического крепежа и электрического соединения. Источником света также является крайний элемент </a:t>
            </a:r>
            <a:r>
              <a:rPr lang="ru-RU" dirty="0" err="1"/>
              <a:t>световода</a:t>
            </a:r>
            <a:r>
              <a:rPr lang="ru-RU" dirty="0"/>
              <a:t>; </a:t>
            </a:r>
            <a:endParaRPr lang="ru-RU" dirty="0" smtClean="0"/>
          </a:p>
          <a:p>
            <a:pPr marL="285750" indent="-285750">
              <a:buFont typeface="Wingdings" panose="05000000000000000000" pitchFamily="2" charset="2"/>
              <a:buChar char="Ø"/>
            </a:pPr>
            <a:r>
              <a:rPr lang="ru-RU" b="1" dirty="0" smtClean="0"/>
              <a:t>"</a:t>
            </a:r>
            <a:r>
              <a:rPr lang="ru-RU" b="1" dirty="0"/>
              <a:t>исходная ось" </a:t>
            </a:r>
            <a:r>
              <a:rPr lang="ru-RU" dirty="0"/>
              <a:t>- линия, проходящая через ось симметрии лампы накаливания светового прибора, или линия, перпендикулярная плоскости, касающейся поверхности светового прибора в его геометрическом центре, определяющая ориентацию направления </a:t>
            </a:r>
            <a:r>
              <a:rPr lang="ru-RU" dirty="0" err="1"/>
              <a:t>светоиспускания</a:t>
            </a:r>
            <a:r>
              <a:rPr lang="ru-RU" dirty="0"/>
              <a:t>; </a:t>
            </a:r>
            <a:endParaRPr lang="ru-RU" dirty="0" smtClean="0"/>
          </a:p>
          <a:p>
            <a:pPr marL="285750" indent="-285750">
              <a:buFont typeface="Wingdings" panose="05000000000000000000" pitchFamily="2" charset="2"/>
              <a:buChar char="Ø"/>
            </a:pPr>
            <a:r>
              <a:rPr lang="ru-RU" b="1" dirty="0" smtClean="0"/>
              <a:t>"</a:t>
            </a:r>
            <a:r>
              <a:rPr lang="ru-RU" b="1" dirty="0"/>
              <a:t>категория транспортного средства"</a:t>
            </a:r>
            <a:r>
              <a:rPr lang="ru-RU" dirty="0"/>
              <a:t> - классификационная характеристика транспортного средства, применяемая в целях установления в настоящем техническом регламенте требований</a:t>
            </a:r>
            <a:r>
              <a:rPr lang="ru-RU" dirty="0" smtClean="0"/>
              <a:t>;</a:t>
            </a:r>
          </a:p>
          <a:p>
            <a:pPr marL="285750" indent="-285750">
              <a:buFont typeface="Wingdings" panose="05000000000000000000" pitchFamily="2" charset="2"/>
              <a:buChar char="Ø"/>
            </a:pPr>
            <a:r>
              <a:rPr lang="ru-RU" b="1" dirty="0" smtClean="0"/>
              <a:t> </a:t>
            </a:r>
            <a:r>
              <a:rPr lang="ru-RU" b="1" dirty="0"/>
              <a:t>"класс защиты" </a:t>
            </a:r>
            <a:r>
              <a:rPr lang="ru-RU" dirty="0"/>
              <a:t>- показатель </a:t>
            </a:r>
            <a:r>
              <a:rPr lang="ru-RU" dirty="0" err="1"/>
              <a:t>бронестойкости</a:t>
            </a:r>
            <a:r>
              <a:rPr lang="ru-RU" dirty="0" smtClean="0"/>
              <a:t>;</a:t>
            </a:r>
          </a:p>
          <a:p>
            <a:pPr marL="285750" indent="-285750">
              <a:buFont typeface="Wingdings" panose="05000000000000000000" pitchFamily="2" charset="2"/>
              <a:buChar char="Ø"/>
            </a:pPr>
            <a:r>
              <a:rPr lang="ru-RU" b="1" dirty="0"/>
              <a:t>"класс источника света"</a:t>
            </a:r>
            <a:r>
              <a:rPr lang="ru-RU" dirty="0"/>
              <a:t> - характеристика физического принципа излучения света: лампа накаливания (класс 0); лампа накаливания с наполнением колбы галогеносодержащими газами (класс H), газоразрядная лампа (класс D), светоизлучающий диод (класс LED</a:t>
            </a:r>
            <a:r>
              <a:rPr lang="ru-RU" dirty="0" smtClean="0"/>
              <a:t>);</a:t>
            </a:r>
          </a:p>
          <a:p>
            <a:pPr marL="285750" indent="-285750">
              <a:buFont typeface="Wingdings" panose="05000000000000000000" pitchFamily="2" charset="2"/>
              <a:buChar char="Ø"/>
            </a:pPr>
            <a:r>
              <a:rPr lang="ru-RU" b="1" dirty="0" smtClean="0"/>
              <a:t> </a:t>
            </a:r>
            <a:r>
              <a:rPr lang="ru-RU" b="1" dirty="0"/>
              <a:t>"коммерческие перевозки" </a:t>
            </a:r>
            <a:r>
              <a:rPr lang="ru-RU" dirty="0"/>
              <a:t>- перевозки пассажиров или грузов колесными транспортными средствами, связанные с осуществлением предпринимательской деятельности, в соответствии с законодательством государств - членов Таможенного союза; </a:t>
            </a:r>
          </a:p>
        </p:txBody>
      </p:sp>
    </p:spTree>
    <p:extLst>
      <p:ext uri="{BB962C8B-B14F-4D97-AF65-F5344CB8AC3E}">
        <p14:creationId xmlns:p14="http://schemas.microsoft.com/office/powerpoint/2010/main" val="2678071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67544" y="260648"/>
            <a:ext cx="8136904" cy="6463308"/>
          </a:xfrm>
          <a:prstGeom prst="rect">
            <a:avLst/>
          </a:prstGeom>
        </p:spPr>
        <p:txBody>
          <a:bodyPr wrap="square">
            <a:spAutoFit/>
          </a:bodyPr>
          <a:lstStyle/>
          <a:p>
            <a:pPr marL="285750" indent="-285750">
              <a:buFont typeface="Wingdings" panose="05000000000000000000" pitchFamily="2" charset="2"/>
              <a:buChar char="Ø"/>
            </a:pPr>
            <a:r>
              <a:rPr lang="ru-RU" b="1" dirty="0"/>
              <a:t>"комплектное транспортное средство" </a:t>
            </a:r>
            <a:r>
              <a:rPr lang="ru-RU" dirty="0"/>
              <a:t>- транспортное средство, пригодное для эксплуатации в соответствии с его назначением; </a:t>
            </a:r>
            <a:endParaRPr lang="ru-RU" dirty="0" smtClean="0"/>
          </a:p>
          <a:p>
            <a:pPr marL="285750" indent="-285750">
              <a:buFont typeface="Wingdings" panose="05000000000000000000" pitchFamily="2" charset="2"/>
              <a:buChar char="Ø"/>
            </a:pPr>
            <a:r>
              <a:rPr lang="ru-RU" b="1" dirty="0" smtClean="0"/>
              <a:t>"</a:t>
            </a:r>
            <a:r>
              <a:rPr lang="ru-RU" b="1" dirty="0"/>
              <a:t>компоненты транспортного средства" </a:t>
            </a:r>
            <a:r>
              <a:rPr lang="ru-RU" dirty="0"/>
              <a:t>- составные части конструкции транспортного средства, поставляемые на сборочное производство транспортных средств и (или) в качестве сменных (запасных) частей для транспортных средств, находящихся в эксплуатации; </a:t>
            </a:r>
            <a:endParaRPr lang="ru-RU" dirty="0" smtClean="0"/>
          </a:p>
          <a:p>
            <a:pPr marL="285750" indent="-285750">
              <a:buFont typeface="Wingdings" panose="05000000000000000000" pitchFamily="2" charset="2"/>
              <a:buChar char="Ø"/>
            </a:pPr>
            <a:r>
              <a:rPr lang="ru-RU" b="1" dirty="0" smtClean="0"/>
              <a:t>"</a:t>
            </a:r>
            <a:r>
              <a:rPr lang="ru-RU" b="1" dirty="0"/>
              <a:t>кондиционирование" </a:t>
            </a:r>
            <a:r>
              <a:rPr lang="ru-RU" dirty="0"/>
              <a:t>- обеспечение регулируемого охлаждения воздуха в обитаемом помещении транспортного средства до уровня или ниже температуры внешней среды; </a:t>
            </a:r>
            <a:endParaRPr lang="ru-RU" dirty="0" smtClean="0"/>
          </a:p>
          <a:p>
            <a:pPr marL="285750" indent="-285750">
              <a:buFont typeface="Wingdings" panose="05000000000000000000" pitchFamily="2" charset="2"/>
              <a:buChar char="Ø"/>
            </a:pPr>
            <a:r>
              <a:rPr lang="ru-RU" b="1" dirty="0" smtClean="0"/>
              <a:t>"</a:t>
            </a:r>
            <a:r>
              <a:rPr lang="ru-RU" b="1" dirty="0"/>
              <a:t>контрольные испытания" </a:t>
            </a:r>
            <a:r>
              <a:rPr lang="ru-RU" dirty="0"/>
              <a:t>- периодические испытания в целях подтверждения стабильности характеристик изготавливаемых транспортных средств и компонентов транспортных средств, в отношении типов которых была проведена оценка соответствия требованиям настоящего технического регламента</a:t>
            </a:r>
            <a:r>
              <a:rPr lang="ru-RU" dirty="0" smtClean="0"/>
              <a:t>;</a:t>
            </a:r>
          </a:p>
          <a:p>
            <a:pPr marL="285750" indent="-285750">
              <a:buFont typeface="Wingdings" panose="05000000000000000000" pitchFamily="2" charset="2"/>
              <a:buChar char="Ø"/>
            </a:pPr>
            <a:r>
              <a:rPr lang="ru-RU" b="1" dirty="0"/>
              <a:t>"контурная маркировка" </a:t>
            </a:r>
            <a:r>
              <a:rPr lang="ru-RU" dirty="0"/>
              <a:t>- серия светоотражающих полос, предназначенная для нанесения таким образом, чтобы они указывали очертания транспортного средства сбоку и сзади; </a:t>
            </a:r>
            <a:endParaRPr lang="ru-RU" dirty="0" smtClean="0"/>
          </a:p>
          <a:p>
            <a:pPr marL="285750" indent="-285750">
              <a:buFont typeface="Wingdings" panose="05000000000000000000" pitchFamily="2" charset="2"/>
              <a:buChar char="Ø"/>
            </a:pPr>
            <a:r>
              <a:rPr lang="ru-RU" b="1" dirty="0" smtClean="0"/>
              <a:t>"</a:t>
            </a:r>
            <a:r>
              <a:rPr lang="ru-RU" b="1" dirty="0"/>
              <a:t>корректор света фар" </a:t>
            </a:r>
            <a:r>
              <a:rPr lang="ru-RU" dirty="0"/>
              <a:t>- устройство для регулирования вручную с места водителя или в автоматическом режиме угла наклона светового пучка фары ближнего и (или) дальнего света в зависимости от загрузки транспортного средства, и (или) профиля дороги, и (или) условий видимости;</a:t>
            </a:r>
          </a:p>
        </p:txBody>
      </p:sp>
    </p:spTree>
    <p:extLst>
      <p:ext uri="{BB962C8B-B14F-4D97-AF65-F5344CB8AC3E}">
        <p14:creationId xmlns:p14="http://schemas.microsoft.com/office/powerpoint/2010/main" val="983830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67544" y="260648"/>
            <a:ext cx="8136904" cy="6186309"/>
          </a:xfrm>
          <a:prstGeom prst="rect">
            <a:avLst/>
          </a:prstGeom>
        </p:spPr>
        <p:txBody>
          <a:bodyPr wrap="square">
            <a:spAutoFit/>
          </a:bodyPr>
          <a:lstStyle/>
          <a:p>
            <a:pPr marL="285750" indent="-285750">
              <a:buFont typeface="Wingdings" panose="05000000000000000000" pitchFamily="2" charset="2"/>
              <a:buChar char="Ø"/>
            </a:pPr>
            <a:r>
              <a:rPr lang="ru-RU" b="1" dirty="0"/>
              <a:t>"малая партия транспортных средств (шасси)" </a:t>
            </a:r>
            <a:r>
              <a:rPr lang="ru-RU" dirty="0"/>
              <a:t>- установленное в зависимости от категории транспортного средства (шасси) количество транспортных средств (шасси) одного типа, включая все модификации. Предельный объем малой партии для категорий L1 - L7, M1, O1 - O2 составляет 150 штук, для категорий M2, N1 - N3, O3 - O4 - 100 штук, для категории M3 - 50 штук; </a:t>
            </a:r>
            <a:endParaRPr lang="ru-RU" dirty="0" smtClean="0"/>
          </a:p>
          <a:p>
            <a:pPr marL="285750" indent="-285750">
              <a:buFont typeface="Wingdings" panose="05000000000000000000" pitchFamily="2" charset="2"/>
              <a:buChar char="Ø"/>
            </a:pPr>
            <a:r>
              <a:rPr lang="ru-RU" b="1" dirty="0" smtClean="0"/>
              <a:t>"</a:t>
            </a:r>
            <a:r>
              <a:rPr lang="ru-RU" b="1" dirty="0"/>
              <a:t>марка" </a:t>
            </a:r>
            <a:r>
              <a:rPr lang="ru-RU" dirty="0"/>
              <a:t>- используемое изготовителем продукции обозначение, помещаемое на изделии или его упаковке; </a:t>
            </a:r>
            <a:endParaRPr lang="ru-RU" dirty="0" smtClean="0"/>
          </a:p>
          <a:p>
            <a:pPr marL="285750" indent="-285750">
              <a:buFont typeface="Wingdings" panose="05000000000000000000" pitchFamily="2" charset="2"/>
              <a:buChar char="Ø"/>
            </a:pPr>
            <a:r>
              <a:rPr lang="ru-RU" b="1" dirty="0" smtClean="0"/>
              <a:t>"</a:t>
            </a:r>
            <a:r>
              <a:rPr lang="ru-RU" b="1" dirty="0"/>
              <a:t>масса транспортного средства в снаряженном состоянии"</a:t>
            </a:r>
            <a:r>
              <a:rPr lang="ru-RU" dirty="0"/>
              <a:t> - определенная изготовителем масса комплектного транспортного средства с водителем без нагрузки. Масса включает не менее 90% топлива; </a:t>
            </a:r>
            <a:endParaRPr lang="ru-RU" dirty="0" smtClean="0"/>
          </a:p>
          <a:p>
            <a:pPr marL="285750" indent="-285750">
              <a:buFont typeface="Wingdings" panose="05000000000000000000" pitchFamily="2" charset="2"/>
              <a:buChar char="Ø"/>
            </a:pPr>
            <a:r>
              <a:rPr lang="ru-RU" b="1" dirty="0" smtClean="0"/>
              <a:t>"</a:t>
            </a:r>
            <a:r>
              <a:rPr lang="ru-RU" b="1" dirty="0"/>
              <a:t>междугородное сообщение"</a:t>
            </a:r>
            <a:r>
              <a:rPr lang="ru-RU" dirty="0"/>
              <a:t> - перевозка пассажиров автобусами, осуществляемая за пределы границы населенного пункта на расстояние более 50 км; </a:t>
            </a:r>
            <a:endParaRPr lang="ru-RU" dirty="0" smtClean="0"/>
          </a:p>
          <a:p>
            <a:pPr marL="285750" indent="-285750">
              <a:buFont typeface="Wingdings" panose="05000000000000000000" pitchFamily="2" charset="2"/>
              <a:buChar char="Ø"/>
            </a:pPr>
            <a:r>
              <a:rPr lang="ru-RU" b="1" dirty="0" smtClean="0"/>
              <a:t>"</a:t>
            </a:r>
            <a:r>
              <a:rPr lang="ru-RU" b="1" dirty="0"/>
              <a:t>модельный год"</a:t>
            </a:r>
            <a:r>
              <a:rPr lang="ru-RU" dirty="0"/>
              <a:t> - определяемый изготовителем период времени, в течение которого он не вносит существенных изменений в конструкцию производимых транспортных средств и который может не совпадать с календарным годом по началу, окончанию и продолжительности, но не может превышать 730 дней</a:t>
            </a:r>
            <a:r>
              <a:rPr lang="ru-RU" dirty="0" smtClean="0"/>
              <a:t>;</a:t>
            </a:r>
          </a:p>
          <a:p>
            <a:pPr marL="285750" indent="-285750">
              <a:buFont typeface="Wingdings" panose="05000000000000000000" pitchFamily="2" charset="2"/>
              <a:buChar char="Ø"/>
            </a:pPr>
            <a:r>
              <a:rPr lang="ru-RU" b="1" dirty="0"/>
              <a:t>"модификация" </a:t>
            </a:r>
            <a:r>
              <a:rPr lang="ru-RU" dirty="0"/>
              <a:t>- вариант конструкции, отличающийся от других вариантов, относящихся к тому же типу;</a:t>
            </a:r>
          </a:p>
        </p:txBody>
      </p:sp>
    </p:spTree>
    <p:extLst>
      <p:ext uri="{BB962C8B-B14F-4D97-AF65-F5344CB8AC3E}">
        <p14:creationId xmlns:p14="http://schemas.microsoft.com/office/powerpoint/2010/main" val="3671517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67544" y="260648"/>
            <a:ext cx="8424936" cy="5909310"/>
          </a:xfrm>
          <a:prstGeom prst="rect">
            <a:avLst/>
          </a:prstGeom>
        </p:spPr>
        <p:txBody>
          <a:bodyPr wrap="square">
            <a:spAutoFit/>
          </a:bodyPr>
          <a:lstStyle/>
          <a:p>
            <a:pPr marL="285750" indent="-285750">
              <a:buFont typeface="Wingdings" panose="05000000000000000000" pitchFamily="2" charset="2"/>
              <a:buChar char="Ø"/>
            </a:pPr>
            <a:r>
              <a:rPr lang="ru-RU" b="1" dirty="0"/>
              <a:t>"не завершенное изготовлением транспортное средство"</a:t>
            </a:r>
            <a:r>
              <a:rPr lang="ru-RU" dirty="0"/>
              <a:t> - транспортное средство, которому требуется достройка для его эксплуатации; </a:t>
            </a:r>
            <a:endParaRPr lang="ru-RU" dirty="0" smtClean="0"/>
          </a:p>
          <a:p>
            <a:pPr marL="285750" indent="-285750">
              <a:buFont typeface="Wingdings" panose="05000000000000000000" pitchFamily="2" charset="2"/>
              <a:buChar char="Ø"/>
            </a:pPr>
            <a:r>
              <a:rPr lang="ru-RU" b="1" dirty="0" smtClean="0"/>
              <a:t>"</a:t>
            </a:r>
            <a:r>
              <a:rPr lang="ru-RU" b="1" dirty="0"/>
              <a:t>нейтральное положение рулевого колеса (управляемых колес)</a:t>
            </a:r>
            <a:r>
              <a:rPr lang="ru-RU" dirty="0"/>
              <a:t>" - положение рулевого колеса (управляемых колес), соответствующее прямолинейному движению транспортного средства при отсутствии возмущающих воздействий; </a:t>
            </a:r>
            <a:endParaRPr lang="ru-RU" dirty="0" smtClean="0"/>
          </a:p>
          <a:p>
            <a:pPr marL="285750" indent="-285750">
              <a:buFont typeface="Wingdings" panose="05000000000000000000" pitchFamily="2" charset="2"/>
              <a:buChar char="Ø"/>
            </a:pPr>
            <a:r>
              <a:rPr lang="ru-RU" b="1" dirty="0" smtClean="0"/>
              <a:t>"</a:t>
            </a:r>
            <a:r>
              <a:rPr lang="ru-RU" b="1" dirty="0" err="1"/>
              <a:t>непросматриваемые</a:t>
            </a:r>
            <a:r>
              <a:rPr lang="ru-RU" b="1" dirty="0"/>
              <a:t> зоны" </a:t>
            </a:r>
            <a:r>
              <a:rPr lang="ru-RU" dirty="0"/>
              <a:t>- ограничивающие переднюю обзорность невидимые зоны, создаваемые непрозрачными элементами конструкции кабины, внутреннего и наружного оборудования</a:t>
            </a:r>
            <a:r>
              <a:rPr lang="ru-RU" dirty="0" smtClean="0"/>
              <a:t>;</a:t>
            </a:r>
          </a:p>
          <a:p>
            <a:pPr marL="285750" indent="-285750">
              <a:buFont typeface="Wingdings" panose="05000000000000000000" pitchFamily="2" charset="2"/>
              <a:buChar char="Ø"/>
            </a:pPr>
            <a:r>
              <a:rPr lang="ru-RU" b="1" dirty="0"/>
              <a:t>"несоответствие" </a:t>
            </a:r>
            <a:r>
              <a:rPr lang="ru-RU" dirty="0"/>
              <a:t>- невыполнение установленного требования; </a:t>
            </a:r>
            <a:endParaRPr lang="ru-RU" dirty="0" smtClean="0"/>
          </a:p>
          <a:p>
            <a:pPr marL="285750" indent="-285750">
              <a:buFont typeface="Wingdings" panose="05000000000000000000" pitchFamily="2" charset="2"/>
              <a:buChar char="Ø"/>
            </a:pPr>
            <a:r>
              <a:rPr lang="ru-RU" b="1" dirty="0" smtClean="0"/>
              <a:t>"</a:t>
            </a:r>
            <a:r>
              <a:rPr lang="ru-RU" b="1" dirty="0"/>
              <a:t>обзорность" </a:t>
            </a:r>
            <a:r>
              <a:rPr lang="ru-RU" dirty="0"/>
              <a:t>- свойство конструкции транспортного средства, характеризующее объективную возможность и условия восприятия водителем визуальной информации, необходимой для безопасного и эффективного управления транспортным средством; </a:t>
            </a:r>
            <a:endParaRPr lang="ru-RU" dirty="0" smtClean="0"/>
          </a:p>
          <a:p>
            <a:pPr marL="285750" indent="-285750">
              <a:buFont typeface="Wingdings" panose="05000000000000000000" pitchFamily="2" charset="2"/>
              <a:buChar char="Ø"/>
            </a:pPr>
            <a:r>
              <a:rPr lang="ru-RU" b="1" dirty="0" smtClean="0"/>
              <a:t>"</a:t>
            </a:r>
            <a:r>
              <a:rPr lang="ru-RU" b="1" dirty="0"/>
              <a:t>обитаемое помещение" </a:t>
            </a:r>
            <a:r>
              <a:rPr lang="ru-RU" dirty="0"/>
              <a:t>- внутренняя часть транспортного средства, используемая для размещения водителя (экипажа) и пассажиров; </a:t>
            </a:r>
            <a:endParaRPr lang="ru-RU" dirty="0" smtClean="0"/>
          </a:p>
          <a:p>
            <a:pPr marL="285750" indent="-285750">
              <a:buFont typeface="Wingdings" panose="05000000000000000000" pitchFamily="2" charset="2"/>
              <a:buChar char="Ø"/>
            </a:pPr>
            <a:r>
              <a:rPr lang="ru-RU" b="1" dirty="0" smtClean="0"/>
              <a:t>"</a:t>
            </a:r>
            <a:r>
              <a:rPr lang="ru-RU" b="1" dirty="0"/>
              <a:t>одобрение типа" </a:t>
            </a:r>
            <a:r>
              <a:rPr lang="ru-RU" dirty="0"/>
              <a:t>- форма оценки соответствия транспортного средства (шасси) требованиям настоящего технического регламента, установленным в отношении типа транспортного средства (шасси); </a:t>
            </a:r>
            <a:endParaRPr lang="ru-RU" dirty="0" smtClean="0"/>
          </a:p>
          <a:p>
            <a:pPr marL="285750" indent="-285750">
              <a:buFont typeface="Wingdings" panose="05000000000000000000" pitchFamily="2" charset="2"/>
              <a:buChar char="Ø"/>
            </a:pPr>
            <a:r>
              <a:rPr lang="ru-RU" b="1" dirty="0"/>
              <a:t>"одобрение типа транспортного средства" </a:t>
            </a:r>
            <a:r>
              <a:rPr lang="ru-RU" dirty="0"/>
              <a:t>- документ, удостоверяющий соответствие выпускаемых в обращение транспортных средств, отнесенных к одному типу, требованиям настоящего технического регламента;</a:t>
            </a:r>
          </a:p>
        </p:txBody>
      </p:sp>
    </p:spTree>
    <p:extLst>
      <p:ext uri="{BB962C8B-B14F-4D97-AF65-F5344CB8AC3E}">
        <p14:creationId xmlns:p14="http://schemas.microsoft.com/office/powerpoint/2010/main" val="3250514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107504" y="260648"/>
            <a:ext cx="8856984" cy="5909310"/>
          </a:xfrm>
          <a:prstGeom prst="rect">
            <a:avLst/>
          </a:prstGeom>
        </p:spPr>
        <p:txBody>
          <a:bodyPr wrap="square">
            <a:spAutoFit/>
          </a:bodyPr>
          <a:lstStyle/>
          <a:p>
            <a:pPr marL="285750" indent="-285750">
              <a:buFont typeface="Wingdings" panose="05000000000000000000" pitchFamily="2" charset="2"/>
              <a:buChar char="Ø"/>
            </a:pPr>
            <a:r>
              <a:rPr lang="ru-RU" b="1" dirty="0"/>
              <a:t>"одобрение типа шасси" </a:t>
            </a:r>
            <a:r>
              <a:rPr lang="ru-RU" dirty="0"/>
              <a:t>- документ, удостоверяющий соответствие выпускаемых в обращение шасси, отнесенных к одному типу, требованиям настоящего технического регламента; </a:t>
            </a:r>
            <a:endParaRPr lang="ru-RU" dirty="0" smtClean="0"/>
          </a:p>
          <a:p>
            <a:pPr marL="285750" indent="-285750">
              <a:buFont typeface="Wingdings" panose="05000000000000000000" pitchFamily="2" charset="2"/>
              <a:buChar char="Ø"/>
            </a:pPr>
            <a:r>
              <a:rPr lang="ru-RU" b="1" dirty="0" smtClean="0"/>
              <a:t>"</a:t>
            </a:r>
            <a:r>
              <a:rPr lang="ru-RU" b="1" dirty="0"/>
              <a:t>опознавательные знаки"</a:t>
            </a:r>
            <a:r>
              <a:rPr lang="ru-RU" dirty="0"/>
              <a:t> - графическое изображение информации о ведомственной принадлежности и (или) функциональном назначении транспортного средства (гербы, эмблемы, логотипы и т.д</a:t>
            </a:r>
            <a:r>
              <a:rPr lang="ru-RU" dirty="0" smtClean="0"/>
              <a:t>.);</a:t>
            </a:r>
          </a:p>
          <a:p>
            <a:pPr marL="285750" indent="-285750">
              <a:buFont typeface="Wingdings" panose="05000000000000000000" pitchFamily="2" charset="2"/>
              <a:buChar char="Ø"/>
            </a:pPr>
            <a:r>
              <a:rPr lang="ru-RU" b="1" dirty="0" smtClean="0"/>
              <a:t> </a:t>
            </a:r>
            <a:r>
              <a:rPr lang="ru-RU" b="1" dirty="0"/>
              <a:t>"оптическая ось прибора для проверки и регулировки фар"</a:t>
            </a:r>
            <a:r>
              <a:rPr lang="ru-RU" dirty="0"/>
              <a:t> - линия, проходящая через центр объектива на экране, встроенном в прибор для проверки и регулировки фар; </a:t>
            </a:r>
            <a:endParaRPr lang="ru-RU" dirty="0" smtClean="0"/>
          </a:p>
          <a:p>
            <a:pPr marL="285750" indent="-285750">
              <a:buFont typeface="Wingdings" panose="05000000000000000000" pitchFamily="2" charset="2"/>
              <a:buChar char="Ø"/>
            </a:pPr>
            <a:r>
              <a:rPr lang="ru-RU" b="1" dirty="0" smtClean="0"/>
              <a:t>"</a:t>
            </a:r>
            <a:r>
              <a:rPr lang="ru-RU" b="1" dirty="0"/>
              <a:t>оптический центр (центр отсчета)"</a:t>
            </a:r>
            <a:r>
              <a:rPr lang="ru-RU" dirty="0"/>
              <a:t> - обозначение на </a:t>
            </a:r>
            <a:r>
              <a:rPr lang="ru-RU" dirty="0" err="1"/>
              <a:t>рассеивателе</a:t>
            </a:r>
            <a:r>
              <a:rPr lang="ru-RU" dirty="0"/>
              <a:t> точки пересечения его наружной поверхности осью отсчета светового прибора; </a:t>
            </a:r>
            <a:endParaRPr lang="ru-RU" dirty="0" smtClean="0"/>
          </a:p>
          <a:p>
            <a:pPr marL="285750" indent="-285750">
              <a:buFont typeface="Wingdings" panose="05000000000000000000" pitchFamily="2" charset="2"/>
              <a:buChar char="Ø"/>
            </a:pPr>
            <a:r>
              <a:rPr lang="ru-RU" b="1" dirty="0" smtClean="0"/>
              <a:t>"</a:t>
            </a:r>
            <a:r>
              <a:rPr lang="ru-RU" b="1" dirty="0"/>
              <a:t>орган управления"</a:t>
            </a:r>
            <a:r>
              <a:rPr lang="ru-RU" dirty="0"/>
              <a:t> - конструктивный элемент транспортного средства, на который воздействует водитель для изменения функционирования транспортного средства или его частей; </a:t>
            </a:r>
            <a:endParaRPr lang="ru-RU" dirty="0" smtClean="0"/>
          </a:p>
          <a:p>
            <a:pPr marL="285750" indent="-285750">
              <a:buFont typeface="Wingdings" panose="05000000000000000000" pitchFamily="2" charset="2"/>
              <a:buChar char="Ø"/>
            </a:pPr>
            <a:r>
              <a:rPr lang="ru-RU" b="1" dirty="0" smtClean="0"/>
              <a:t>"</a:t>
            </a:r>
            <a:r>
              <a:rPr lang="ru-RU" b="1" dirty="0"/>
              <a:t>оригинальные компоненты" </a:t>
            </a:r>
            <a:r>
              <a:rPr lang="ru-RU" dirty="0"/>
              <a:t>- компоненты, поставляемые на сборочное производство транспортных средств</a:t>
            </a:r>
            <a:r>
              <a:rPr lang="ru-RU" dirty="0" smtClean="0"/>
              <a:t>;</a:t>
            </a:r>
          </a:p>
          <a:p>
            <a:pPr marL="285750" indent="-285750">
              <a:buFont typeface="Wingdings" panose="05000000000000000000" pitchFamily="2" charset="2"/>
              <a:buChar char="Ø"/>
            </a:pPr>
            <a:r>
              <a:rPr lang="ru-RU" b="1" dirty="0"/>
              <a:t>"ось отсчета" </a:t>
            </a:r>
            <a:r>
              <a:rPr lang="ru-RU" dirty="0"/>
              <a:t>- линия пересечения плоскостей, проходящих через оптический центр светового прибора параллельно продольной центральной плоскости транспортного средства и опорной поверхности; </a:t>
            </a:r>
            <a:endParaRPr lang="ru-RU" dirty="0" smtClean="0"/>
          </a:p>
          <a:p>
            <a:pPr marL="285750" indent="-285750">
              <a:buFont typeface="Wingdings" panose="05000000000000000000" pitchFamily="2" charset="2"/>
              <a:buChar char="Ø"/>
            </a:pPr>
            <a:r>
              <a:rPr lang="ru-RU" dirty="0" smtClean="0"/>
              <a:t>"</a:t>
            </a:r>
            <a:r>
              <a:rPr lang="ru-RU" b="1" dirty="0"/>
              <a:t>откидное сиденье" </a:t>
            </a:r>
            <a:r>
              <a:rPr lang="ru-RU" dirty="0"/>
              <a:t>- дополнительное сиденье, которое предназначено для нерегулярного использования и обычно находится в сложенном состоянии; </a:t>
            </a:r>
          </a:p>
        </p:txBody>
      </p:sp>
    </p:spTree>
    <p:extLst>
      <p:ext uri="{BB962C8B-B14F-4D97-AF65-F5344CB8AC3E}">
        <p14:creationId xmlns:p14="http://schemas.microsoft.com/office/powerpoint/2010/main" val="3070752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67544" y="260648"/>
            <a:ext cx="8136904" cy="6740307"/>
          </a:xfrm>
          <a:prstGeom prst="rect">
            <a:avLst/>
          </a:prstGeom>
        </p:spPr>
        <p:txBody>
          <a:bodyPr wrap="square">
            <a:spAutoFit/>
          </a:bodyPr>
          <a:lstStyle/>
          <a:p>
            <a:pPr marL="285750" indent="-285750">
              <a:buFont typeface="Wingdings" panose="05000000000000000000" pitchFamily="2" charset="2"/>
              <a:buChar char="Ø"/>
            </a:pPr>
            <a:r>
              <a:rPr lang="ru-RU" b="1" dirty="0"/>
              <a:t>"отопление" </a:t>
            </a:r>
            <a:r>
              <a:rPr lang="ru-RU" dirty="0"/>
              <a:t>- регулируемое повышение и поддержание на заданном уровне температуры в обитаемом помещении; </a:t>
            </a:r>
            <a:endParaRPr lang="ru-RU" dirty="0" smtClean="0"/>
          </a:p>
          <a:p>
            <a:pPr marL="285750" indent="-285750">
              <a:buFont typeface="Wingdings" panose="05000000000000000000" pitchFamily="2" charset="2"/>
              <a:buChar char="Ø"/>
            </a:pPr>
            <a:r>
              <a:rPr lang="ru-RU" b="1" dirty="0" smtClean="0"/>
              <a:t>"</a:t>
            </a:r>
            <a:r>
              <a:rPr lang="ru-RU" b="1" dirty="0"/>
              <a:t>передаточное число рулевого управления" </a:t>
            </a:r>
            <a:r>
              <a:rPr lang="ru-RU" dirty="0"/>
              <a:t>- отношение угла поворота рулевого колеса к среднему углу поворота управляемых колес; </a:t>
            </a:r>
            <a:endParaRPr lang="ru-RU" dirty="0" smtClean="0"/>
          </a:p>
          <a:p>
            <a:pPr marL="285750" indent="-285750">
              <a:buFont typeface="Wingdings" panose="05000000000000000000" pitchFamily="2" charset="2"/>
              <a:buChar char="Ø"/>
            </a:pPr>
            <a:r>
              <a:rPr lang="ru-RU" b="1" dirty="0" smtClean="0"/>
              <a:t>"</a:t>
            </a:r>
            <a:r>
              <a:rPr lang="ru-RU" b="1" dirty="0" err="1"/>
              <a:t>подтекание</a:t>
            </a:r>
            <a:r>
              <a:rPr lang="ru-RU" b="1" dirty="0"/>
              <a:t>" </a:t>
            </a:r>
            <a:r>
              <a:rPr lang="ru-RU" dirty="0"/>
              <a:t>- появление жидкости на поверхности и в соединениях деталей герметичных систем транспортного средства, воспринимаемое на ощупь; </a:t>
            </a:r>
            <a:endParaRPr lang="ru-RU" dirty="0" smtClean="0"/>
          </a:p>
          <a:p>
            <a:pPr marL="285750" indent="-285750">
              <a:buFont typeface="Wingdings" panose="05000000000000000000" pitchFamily="2" charset="2"/>
              <a:buChar char="Ø"/>
            </a:pPr>
            <a:r>
              <a:rPr lang="ru-RU" b="1" dirty="0" smtClean="0"/>
              <a:t>"</a:t>
            </a:r>
            <a:r>
              <a:rPr lang="ru-RU" b="1" dirty="0"/>
              <a:t>подушка безопасности" </a:t>
            </a:r>
            <a:r>
              <a:rPr lang="ru-RU" dirty="0"/>
              <a:t>- мешок из эластичного материала, наполняемый газом при срабатывании пиротехнического газогенератора, предназначенный для повышения пассивной безопасности транспортного средства путем фиксации положения водителя и пассажиров относительно кузова; </a:t>
            </a:r>
            <a:endParaRPr lang="ru-RU" dirty="0" smtClean="0"/>
          </a:p>
          <a:p>
            <a:pPr marL="285750" indent="-285750">
              <a:buFont typeface="Wingdings" panose="05000000000000000000" pitchFamily="2" charset="2"/>
              <a:buChar char="Ø"/>
            </a:pPr>
            <a:r>
              <a:rPr lang="ru-RU" b="1" dirty="0" smtClean="0"/>
              <a:t>"</a:t>
            </a:r>
            <a:r>
              <a:rPr lang="ru-RU" b="1" dirty="0"/>
              <a:t>представитель изготовителя" </a:t>
            </a:r>
            <a:r>
              <a:rPr lang="ru-RU" dirty="0"/>
              <a:t>- юридическое лицо, зарегистрированное в установленном порядке в государстве - члене Таможенного союза, которое определено изготовителем на основании соглашения с ним для осуществления действий от его имени при оценке соответствия и размещении продукции на единой таможенной территории Таможенного союза, а также для возложения солидарной с изготовителем ответственности за несоответствие продукции требованиям настоящего технического регламента; </a:t>
            </a:r>
            <a:endParaRPr lang="ru-RU" dirty="0" smtClean="0"/>
          </a:p>
          <a:p>
            <a:pPr marL="285750" indent="-285750">
              <a:buFont typeface="Wingdings" panose="05000000000000000000" pitchFamily="2" charset="2"/>
              <a:buChar char="Ø"/>
            </a:pPr>
            <a:r>
              <a:rPr lang="ru-RU" b="1" dirty="0" smtClean="0"/>
              <a:t>"</a:t>
            </a:r>
            <a:r>
              <a:rPr lang="ru-RU" b="1" dirty="0"/>
              <a:t>продолжительность свечения" </a:t>
            </a:r>
            <a:r>
              <a:rPr lang="ru-RU" dirty="0"/>
              <a:t>- период времени, в течение которого сила света вспышки специального светового сигнала превышает 10% максимальной силы света;</a:t>
            </a:r>
          </a:p>
        </p:txBody>
      </p:sp>
    </p:spTree>
    <p:extLst>
      <p:ext uri="{BB962C8B-B14F-4D97-AF65-F5344CB8AC3E}">
        <p14:creationId xmlns:p14="http://schemas.microsoft.com/office/powerpoint/2010/main" val="3805577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260648"/>
            <a:ext cx="8136904" cy="6186309"/>
          </a:xfrm>
          <a:prstGeom prst="rect">
            <a:avLst/>
          </a:prstGeom>
        </p:spPr>
        <p:txBody>
          <a:bodyPr wrap="square">
            <a:spAutoFit/>
          </a:bodyPr>
          <a:lstStyle/>
          <a:p>
            <a:pPr marL="285750" indent="-285750">
              <a:buFont typeface="Wingdings" panose="05000000000000000000" pitchFamily="2" charset="2"/>
              <a:buChar char="Ø"/>
            </a:pPr>
            <a:r>
              <a:rPr lang="ru-RU" b="1" dirty="0"/>
              <a:t>"продольная центральная (средняя) плоскость транспортного средства" </a:t>
            </a:r>
            <a:r>
              <a:rPr lang="ru-RU" dirty="0"/>
              <a:t>- плоскость, перпендикулярная плоскости опорной поверхности и проходящая через середину колеи транспортного средства; </a:t>
            </a:r>
            <a:endParaRPr lang="ru-RU" dirty="0" smtClean="0"/>
          </a:p>
          <a:p>
            <a:pPr marL="285750" indent="-285750">
              <a:buFont typeface="Wingdings" panose="05000000000000000000" pitchFamily="2" charset="2"/>
              <a:buChar char="Ø"/>
            </a:pPr>
            <a:r>
              <a:rPr lang="ru-RU" b="1" dirty="0" smtClean="0"/>
              <a:t>"</a:t>
            </a:r>
            <a:r>
              <a:rPr lang="ru-RU" b="1" dirty="0"/>
              <a:t>прозрачная часть переднего и боковых окон" </a:t>
            </a:r>
            <a:r>
              <a:rPr lang="ru-RU" dirty="0"/>
              <a:t>- часть стекла переднего и боковых окон, свободная от непрозрачных элементов конструкции, имеющая светопропускание не менее 70%; </a:t>
            </a:r>
            <a:endParaRPr lang="ru-RU" dirty="0" smtClean="0"/>
          </a:p>
          <a:p>
            <a:pPr marL="285750" indent="-285750">
              <a:buFont typeface="Wingdings" panose="05000000000000000000" pitchFamily="2" charset="2"/>
              <a:buChar char="Ø"/>
            </a:pPr>
            <a:r>
              <a:rPr lang="ru-RU" b="1" dirty="0" smtClean="0"/>
              <a:t>"</a:t>
            </a:r>
            <a:r>
              <a:rPr lang="ru-RU" b="1" dirty="0"/>
              <a:t>работоспособность" </a:t>
            </a:r>
            <a:r>
              <a:rPr lang="ru-RU" dirty="0"/>
              <a:t>- состояние, при котором транспортное средство или его компоненты могут выполнять свои функции в соответствии с эксплуатационной документацией; </a:t>
            </a:r>
            <a:endParaRPr lang="ru-RU" dirty="0" smtClean="0"/>
          </a:p>
          <a:p>
            <a:pPr marL="285750" indent="-285750">
              <a:buFont typeface="Wingdings" panose="05000000000000000000" pitchFamily="2" charset="2"/>
              <a:buChar char="Ø"/>
            </a:pPr>
            <a:r>
              <a:rPr lang="ru-RU" b="1" dirty="0" smtClean="0"/>
              <a:t>"</a:t>
            </a:r>
            <a:r>
              <a:rPr lang="ru-RU" b="1" dirty="0"/>
              <a:t>рабочая тормозная система"</a:t>
            </a:r>
            <a:r>
              <a:rPr lang="ru-RU" dirty="0"/>
              <a:t> - тормозная система, предназначенная для снижения скорости и (или) остановки транспортного средства</a:t>
            </a:r>
            <a:r>
              <a:rPr lang="ru-RU" dirty="0" smtClean="0"/>
              <a:t>;</a:t>
            </a:r>
          </a:p>
          <a:p>
            <a:pPr marL="285750" indent="-285750">
              <a:buFont typeface="Wingdings" panose="05000000000000000000" pitchFamily="2" charset="2"/>
              <a:buChar char="Ø"/>
            </a:pPr>
            <a:r>
              <a:rPr lang="ru-RU" b="1" dirty="0" smtClean="0"/>
              <a:t> </a:t>
            </a:r>
            <a:r>
              <a:rPr lang="ru-RU" b="1" dirty="0"/>
              <a:t>"разгружаемая ось" </a:t>
            </a:r>
            <a:r>
              <a:rPr lang="ru-RU" dirty="0"/>
              <a:t>- ось, нагрузка на которую может изменяться без отрыва оси от опорной поверхности с помощью устройства разгрузки оси; </a:t>
            </a:r>
            <a:endParaRPr lang="ru-RU" dirty="0" smtClean="0"/>
          </a:p>
          <a:p>
            <a:pPr marL="285750" indent="-285750">
              <a:buFont typeface="Wingdings" panose="05000000000000000000" pitchFamily="2" charset="2"/>
              <a:buChar char="Ø"/>
            </a:pPr>
            <a:r>
              <a:rPr lang="ru-RU" b="1" dirty="0" smtClean="0"/>
              <a:t>"</a:t>
            </a:r>
            <a:r>
              <a:rPr lang="ru-RU" b="1" dirty="0"/>
              <a:t>разрешенная максимальная масса" </a:t>
            </a:r>
            <a:r>
              <a:rPr lang="ru-RU" dirty="0"/>
              <a:t>- установленная настоящим техническим регламентом или иными нормативными правовыми актами в зависимости от конструктивных особенностей максимальная масса транспортного средства; </a:t>
            </a:r>
            <a:endParaRPr lang="ru-RU" dirty="0" smtClean="0"/>
          </a:p>
          <a:p>
            <a:pPr marL="285750" indent="-285750">
              <a:buFont typeface="Wingdings" panose="05000000000000000000" pitchFamily="2" charset="2"/>
              <a:buChar char="Ø"/>
            </a:pPr>
            <a:r>
              <a:rPr lang="ru-RU" b="1" dirty="0" smtClean="0"/>
              <a:t>"</a:t>
            </a:r>
            <a:r>
              <a:rPr lang="ru-RU" b="1" dirty="0" err="1"/>
              <a:t>рассеиватель</a:t>
            </a:r>
            <a:r>
              <a:rPr lang="ru-RU" b="1" dirty="0"/>
              <a:t>" </a:t>
            </a:r>
            <a:r>
              <a:rPr lang="ru-RU" dirty="0"/>
              <a:t>- наиболее удаленный элемент светового прибора, который пропускает свет через освещающую поверхность; </a:t>
            </a:r>
            <a:endParaRPr lang="ru-RU" dirty="0" smtClean="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259943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67544" y="260648"/>
            <a:ext cx="8136904" cy="6186309"/>
          </a:xfrm>
          <a:prstGeom prst="rect">
            <a:avLst/>
          </a:prstGeom>
        </p:spPr>
        <p:txBody>
          <a:bodyPr wrap="square">
            <a:spAutoFit/>
          </a:bodyPr>
          <a:lstStyle/>
          <a:p>
            <a:pPr marL="285750" indent="-285750">
              <a:buFont typeface="Wingdings" panose="05000000000000000000" pitchFamily="2" charset="2"/>
              <a:buChar char="Ø"/>
            </a:pPr>
            <a:r>
              <a:rPr lang="ru-RU" b="1" dirty="0" smtClean="0"/>
              <a:t>"</a:t>
            </a:r>
            <a:r>
              <a:rPr lang="ru-RU" b="1" dirty="0"/>
              <a:t>режим промышленной сборки" </a:t>
            </a:r>
            <a:r>
              <a:rPr lang="ru-RU" dirty="0"/>
              <a:t>- способ организации производства, создаваемого с участием изготовителя комплектных транспортных средств или их компонентов, основанный на инвестиционном соглашении, утвержденном уполномоченным органом государственного управления в установленном порядке; </a:t>
            </a:r>
            <a:endParaRPr lang="ru-RU" dirty="0" smtClean="0"/>
          </a:p>
          <a:p>
            <a:pPr marL="285750" indent="-285750">
              <a:buFont typeface="Wingdings" panose="05000000000000000000" pitchFamily="2" charset="2"/>
              <a:buChar char="Ø"/>
            </a:pPr>
            <a:r>
              <a:rPr lang="ru-RU" b="1" dirty="0" smtClean="0"/>
              <a:t>"</a:t>
            </a:r>
            <a:r>
              <a:rPr lang="ru-RU" b="1" dirty="0"/>
              <a:t>рулевой механизм" </a:t>
            </a:r>
            <a:r>
              <a:rPr lang="ru-RU" dirty="0"/>
              <a:t>- механизм, преобразующий вращение рулевого колеса в поступательное перемещение рулевого привода, вызывающее поворот управляемых колес; </a:t>
            </a:r>
            <a:endParaRPr lang="ru-RU" dirty="0" smtClean="0"/>
          </a:p>
          <a:p>
            <a:pPr marL="285750" indent="-285750">
              <a:buFont typeface="Wingdings" panose="05000000000000000000" pitchFamily="2" charset="2"/>
              <a:buChar char="Ø"/>
            </a:pPr>
            <a:r>
              <a:rPr lang="ru-RU" b="1" dirty="0" smtClean="0"/>
              <a:t>"</a:t>
            </a:r>
            <a:r>
              <a:rPr lang="ru-RU" b="1" dirty="0"/>
              <a:t>рулевой привод" </a:t>
            </a:r>
            <a:r>
              <a:rPr lang="ru-RU" dirty="0"/>
              <a:t>- система тяг и рычагов, осуществляющая связь управляемых колес автомобиля с рулевым механизмом</a:t>
            </a:r>
            <a:r>
              <a:rPr lang="ru-RU" dirty="0" smtClean="0"/>
              <a:t>;</a:t>
            </a:r>
          </a:p>
          <a:p>
            <a:pPr marL="285750" indent="-285750">
              <a:buFont typeface="Wingdings" panose="05000000000000000000" pitchFamily="2" charset="2"/>
              <a:buChar char="Ø"/>
            </a:pPr>
            <a:r>
              <a:rPr lang="ru-RU" b="1" dirty="0"/>
              <a:t>"самоуправляемая ось" </a:t>
            </a:r>
            <a:r>
              <a:rPr lang="ru-RU" dirty="0"/>
              <a:t>- ось, шарнирно закрепленная в своей центральной части таким образом, что она может описывать дугу в горизонтальной плоскости (для целей настоящего технического регламента ось, оснащенная управляемыми колесами, также является самоуправляемой осью); </a:t>
            </a:r>
            <a:endParaRPr lang="ru-RU" dirty="0" smtClean="0"/>
          </a:p>
          <a:p>
            <a:pPr marL="285750" indent="-285750">
              <a:buFont typeface="Wingdings" panose="05000000000000000000" pitchFamily="2" charset="2"/>
              <a:buChar char="Ø"/>
            </a:pPr>
            <a:r>
              <a:rPr lang="ru-RU" b="1" dirty="0" smtClean="0"/>
              <a:t>"</a:t>
            </a:r>
            <a:r>
              <a:rPr lang="ru-RU" b="1" dirty="0"/>
              <a:t>самоустанавливающиеся колеса" </a:t>
            </a:r>
            <a:r>
              <a:rPr lang="ru-RU" dirty="0"/>
              <a:t>- колеса, не приводимые в действие системой рулевого управления транспортного средства, но которые могут поворачиваться за счет трения в зоне контакта шины с опорной поверхностью; </a:t>
            </a:r>
            <a:endParaRPr lang="ru-RU" dirty="0" smtClean="0"/>
          </a:p>
          <a:p>
            <a:pPr marL="285750" indent="-285750">
              <a:buFont typeface="Wingdings" panose="05000000000000000000" pitchFamily="2" charset="2"/>
              <a:buChar char="Ø"/>
            </a:pPr>
            <a:r>
              <a:rPr lang="ru-RU" b="1" dirty="0" smtClean="0"/>
              <a:t>"</a:t>
            </a:r>
            <a:r>
              <a:rPr lang="ru-RU" b="1" dirty="0"/>
              <a:t>самоходное шасси" </a:t>
            </a:r>
            <a:r>
              <a:rPr lang="ru-RU" dirty="0"/>
              <a:t>- шасси транспортного средства категории N, оснащенное кабиной и двигателем, которое может с ограничениями временно участвовать в дорожном движении; </a:t>
            </a:r>
            <a:endParaRPr lang="ru-RU" dirty="0" smtClean="0"/>
          </a:p>
        </p:txBody>
      </p:sp>
    </p:spTree>
    <p:extLst>
      <p:ext uri="{BB962C8B-B14F-4D97-AF65-F5344CB8AC3E}">
        <p14:creationId xmlns:p14="http://schemas.microsoft.com/office/powerpoint/2010/main" val="3610419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67544" y="260648"/>
            <a:ext cx="8136904" cy="6463308"/>
          </a:xfrm>
          <a:prstGeom prst="rect">
            <a:avLst/>
          </a:prstGeom>
        </p:spPr>
        <p:txBody>
          <a:bodyPr wrap="square">
            <a:spAutoFit/>
          </a:bodyPr>
          <a:lstStyle/>
          <a:p>
            <a:pPr marL="285750" indent="-285750">
              <a:buFont typeface="Wingdings" panose="05000000000000000000" pitchFamily="2" charset="2"/>
              <a:buChar char="Ø"/>
            </a:pPr>
            <a:r>
              <a:rPr lang="ru-RU" b="1" dirty="0"/>
              <a:t>"сборочный комплект" </a:t>
            </a:r>
            <a:r>
              <a:rPr lang="ru-RU" dirty="0"/>
              <a:t>- группа составных частей, поставляемых изготовителем транспортного средства другому изготовителю для окончательной сборки транспортных средств; </a:t>
            </a:r>
            <a:endParaRPr lang="ru-RU" dirty="0" smtClean="0"/>
          </a:p>
          <a:p>
            <a:pPr marL="285750" indent="-285750">
              <a:buFont typeface="Wingdings" panose="05000000000000000000" pitchFamily="2" charset="2"/>
              <a:buChar char="Ø"/>
            </a:pPr>
            <a:r>
              <a:rPr lang="ru-RU" b="1" dirty="0" smtClean="0"/>
              <a:t>"</a:t>
            </a:r>
            <a:r>
              <a:rPr lang="ru-RU" b="1" dirty="0"/>
              <a:t>световой модуль</a:t>
            </a:r>
            <a:r>
              <a:rPr lang="ru-RU" dirty="0"/>
              <a:t>" - светоизлучающая часть устройства освещения и световой сигнализации транспортного средства, состоящая из оптических, механических и электрических элементов, предназначенная для формирования или усиления светового пучка от источника света; </a:t>
            </a:r>
            <a:endParaRPr lang="ru-RU" dirty="0" smtClean="0"/>
          </a:p>
          <a:p>
            <a:pPr marL="285750" indent="-285750">
              <a:buFont typeface="Wingdings" panose="05000000000000000000" pitchFamily="2" charset="2"/>
              <a:buChar char="Ø"/>
            </a:pPr>
            <a:r>
              <a:rPr lang="ru-RU" b="1" dirty="0" smtClean="0"/>
              <a:t>"</a:t>
            </a:r>
            <a:r>
              <a:rPr lang="ru-RU" b="1" dirty="0"/>
              <a:t>свидетельство о безопасности конструкции транспортного средства" </a:t>
            </a:r>
            <a:r>
              <a:rPr lang="ru-RU" dirty="0"/>
              <a:t>- документ, удостоверяющий соответствие единичного транспортного средства, выпускаемого в обращение, требованиям настоящего технического регламента; </a:t>
            </a:r>
            <a:endParaRPr lang="ru-RU" dirty="0" smtClean="0"/>
          </a:p>
          <a:p>
            <a:pPr marL="285750" indent="-285750">
              <a:buFont typeface="Wingdings" panose="05000000000000000000" pitchFamily="2" charset="2"/>
              <a:buChar char="Ø"/>
            </a:pPr>
            <a:r>
              <a:rPr lang="ru-RU" b="1" dirty="0" smtClean="0"/>
              <a:t>"</a:t>
            </a:r>
            <a:r>
              <a:rPr lang="ru-RU" b="1" dirty="0"/>
              <a:t>сепаратор "воздух - вода" </a:t>
            </a:r>
            <a:r>
              <a:rPr lang="ru-RU" dirty="0"/>
              <a:t>- компонент, образующий часть наружной боковины и (или) брызговика, который может пропускать воздух, одновременно уменьшая разбрызгивание воды; </a:t>
            </a:r>
            <a:endParaRPr lang="ru-RU" dirty="0" smtClean="0"/>
          </a:p>
          <a:p>
            <a:pPr marL="285750" indent="-285750">
              <a:buFont typeface="Wingdings" panose="05000000000000000000" pitchFamily="2" charset="2"/>
              <a:buChar char="Ø"/>
            </a:pPr>
            <a:r>
              <a:rPr lang="ru-RU" b="1" dirty="0" smtClean="0"/>
              <a:t>"</a:t>
            </a:r>
            <a:r>
              <a:rPr lang="ru-RU" b="1" dirty="0"/>
              <a:t>сертификационные испытания" </a:t>
            </a:r>
            <a:r>
              <a:rPr lang="ru-RU" dirty="0"/>
              <a:t>- испытания репрезентативного образца (образцов) транспортного средства или компонента транспортного средства, на основании результатов которых делается заключение о соответствии требованиям настоящего технического регламента типа транспортного средства или типа компонента транспортного средства, объединяющего модификации, включенные в техническое описание, представляемое заявителем при проведении сертификационных испытаний; </a:t>
            </a:r>
            <a:endParaRPr lang="ru-RU" dirty="0" smtClean="0"/>
          </a:p>
        </p:txBody>
      </p:sp>
    </p:spTree>
    <p:extLst>
      <p:ext uri="{BB962C8B-B14F-4D97-AF65-F5344CB8AC3E}">
        <p14:creationId xmlns:p14="http://schemas.microsoft.com/office/powerpoint/2010/main" val="2003551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67544" y="260648"/>
            <a:ext cx="8424936" cy="6740307"/>
          </a:xfrm>
          <a:prstGeom prst="rect">
            <a:avLst/>
          </a:prstGeom>
        </p:spPr>
        <p:txBody>
          <a:bodyPr wrap="square">
            <a:spAutoFit/>
          </a:bodyPr>
          <a:lstStyle/>
          <a:p>
            <a:pPr marL="285750" indent="-285750">
              <a:buFont typeface="Wingdings" panose="05000000000000000000" pitchFamily="2" charset="2"/>
              <a:buChar char="Ø"/>
            </a:pPr>
            <a:r>
              <a:rPr lang="ru-RU" b="1" dirty="0"/>
              <a:t>"система вызова экстренных оперативных служб" </a:t>
            </a:r>
            <a:r>
              <a:rPr lang="ru-RU" dirty="0"/>
              <a:t>- система, выполняющая функции устройства вызова экстренных оперативных служб, обеспечивающая передачу сообщения о транспортном средстве при </a:t>
            </a:r>
            <a:r>
              <a:rPr lang="ru-RU" dirty="0" err="1"/>
              <a:t>дорожнотранспортном</a:t>
            </a:r>
            <a:r>
              <a:rPr lang="ru-RU" dirty="0"/>
              <a:t> и ином происшествиях в автоматическом режиме; </a:t>
            </a:r>
            <a:endParaRPr lang="ru-RU" dirty="0" smtClean="0"/>
          </a:p>
          <a:p>
            <a:pPr marL="285750" indent="-285750">
              <a:buFont typeface="Wingdings" panose="05000000000000000000" pitchFamily="2" charset="2"/>
              <a:buChar char="Ø"/>
            </a:pPr>
            <a:r>
              <a:rPr lang="ru-RU" b="1" dirty="0" smtClean="0"/>
              <a:t>"</a:t>
            </a:r>
            <a:r>
              <a:rPr lang="ru-RU" b="1" dirty="0"/>
              <a:t>система защиты от разбрызгивания" </a:t>
            </a:r>
            <a:r>
              <a:rPr lang="ru-RU" dirty="0"/>
              <a:t>- устройства, предназначенные для защиты от разбрызгивания воды, выбрасываемой шинами движущегося транспортного средства; </a:t>
            </a:r>
            <a:endParaRPr lang="ru-RU" dirty="0" smtClean="0"/>
          </a:p>
          <a:p>
            <a:pPr marL="285750" indent="-285750">
              <a:buFont typeface="Wingdings" panose="05000000000000000000" pitchFamily="2" charset="2"/>
              <a:buChar char="Ø"/>
            </a:pPr>
            <a:r>
              <a:rPr lang="ru-RU" b="1" dirty="0" smtClean="0"/>
              <a:t>"</a:t>
            </a:r>
            <a:r>
              <a:rPr lang="ru-RU" b="1" dirty="0"/>
              <a:t>система нейтрализации отработавших газов" </a:t>
            </a:r>
            <a:r>
              <a:rPr lang="ru-RU" dirty="0"/>
              <a:t>- совокупность компонентов, обеспечивающих снижение выбросов загрязняющих веществ с отработавшими газами при работе двигателя; </a:t>
            </a:r>
            <a:endParaRPr lang="ru-RU" dirty="0" smtClean="0"/>
          </a:p>
          <a:p>
            <a:pPr marL="285750" indent="-285750">
              <a:buFont typeface="Wingdings" panose="05000000000000000000" pitchFamily="2" charset="2"/>
              <a:buChar char="Ø"/>
            </a:pPr>
            <a:r>
              <a:rPr lang="ru-RU" b="1" dirty="0" smtClean="0"/>
              <a:t>"</a:t>
            </a:r>
            <a:r>
              <a:rPr lang="ru-RU" b="1" dirty="0"/>
              <a:t>система </a:t>
            </a:r>
            <a:r>
              <a:rPr lang="ru-RU" b="1" dirty="0" err="1"/>
              <a:t>омывания</a:t>
            </a:r>
            <a:r>
              <a:rPr lang="ru-RU" b="1" dirty="0"/>
              <a:t>" </a:t>
            </a:r>
            <a:r>
              <a:rPr lang="ru-RU" dirty="0"/>
              <a:t>- система, состоящая из устройства для хранения жидкости и подачи ее на наружную поверхность стекла, а также органов управления для приведения в действие и остановки устройства; </a:t>
            </a:r>
            <a:endParaRPr lang="ru-RU" dirty="0" smtClean="0"/>
          </a:p>
          <a:p>
            <a:pPr marL="285750" indent="-285750">
              <a:buFont typeface="Wingdings" panose="05000000000000000000" pitchFamily="2" charset="2"/>
              <a:buChar char="Ø"/>
            </a:pPr>
            <a:r>
              <a:rPr lang="ru-RU" b="1" dirty="0" smtClean="0"/>
              <a:t>"</a:t>
            </a:r>
            <a:r>
              <a:rPr lang="ru-RU" b="1" dirty="0"/>
              <a:t>система очистки" </a:t>
            </a:r>
            <a:r>
              <a:rPr lang="ru-RU" dirty="0"/>
              <a:t>- система, состоящая из устройства для очистки наружной поверхности стекла, а также дополнительных приспособлений и органов управления для приведения в действие и остановки устройства; </a:t>
            </a:r>
            <a:endParaRPr lang="ru-RU" dirty="0" smtClean="0"/>
          </a:p>
          <a:p>
            <a:pPr marL="285750" indent="-285750">
              <a:buFont typeface="Wingdings" panose="05000000000000000000" pitchFamily="2" charset="2"/>
              <a:buChar char="Ø"/>
            </a:pPr>
            <a:r>
              <a:rPr lang="ru-RU" b="1" dirty="0" smtClean="0"/>
              <a:t>"</a:t>
            </a:r>
            <a:r>
              <a:rPr lang="ru-RU" b="1" dirty="0"/>
              <a:t>скорость транспортного средства"</a:t>
            </a:r>
            <a:r>
              <a:rPr lang="ru-RU" dirty="0"/>
              <a:t> - линейная скорость центра масс транспортного средства</a:t>
            </a:r>
            <a:r>
              <a:rPr lang="ru-RU" dirty="0" smtClean="0"/>
              <a:t>;</a:t>
            </a:r>
          </a:p>
          <a:p>
            <a:pPr marL="285750" indent="-285750">
              <a:buFont typeface="Wingdings" panose="05000000000000000000" pitchFamily="2" charset="2"/>
              <a:buChar char="Ø"/>
            </a:pPr>
            <a:r>
              <a:rPr lang="ru-RU" b="1" dirty="0"/>
              <a:t>"сообщение об официальном утверждении типа" </a:t>
            </a:r>
            <a:r>
              <a:rPr lang="ru-RU" dirty="0"/>
              <a:t>- документ, выдаваемый на основании Соглашения 1958 года, удостоверяющий соответствие транспортного средства или его компонента требованиям Правил ООН; </a:t>
            </a:r>
            <a:endParaRPr lang="ru-RU" dirty="0" smtClean="0"/>
          </a:p>
        </p:txBody>
      </p:sp>
    </p:spTree>
    <p:extLst>
      <p:ext uri="{BB962C8B-B14F-4D97-AF65-F5344CB8AC3E}">
        <p14:creationId xmlns:p14="http://schemas.microsoft.com/office/powerpoint/2010/main" val="1532177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260648"/>
            <a:ext cx="8424936" cy="6186309"/>
          </a:xfrm>
          <a:prstGeom prst="rect">
            <a:avLst/>
          </a:prstGeom>
        </p:spPr>
        <p:txBody>
          <a:bodyPr wrap="square">
            <a:spAutoFit/>
          </a:bodyPr>
          <a:lstStyle/>
          <a:p>
            <a:pPr marL="285750" indent="-285750">
              <a:buFont typeface="Wingdings" panose="05000000000000000000" pitchFamily="2" charset="2"/>
              <a:buChar char="Ø"/>
            </a:pPr>
            <a:r>
              <a:rPr lang="ru-RU" dirty="0"/>
              <a:t>"</a:t>
            </a:r>
            <a:r>
              <a:rPr lang="ru-RU" b="1" dirty="0"/>
              <a:t>сочлененное транспортное средство"</a:t>
            </a:r>
            <a:r>
              <a:rPr lang="ru-RU" dirty="0"/>
              <a:t> - транспортное средство, которое состоит из двух или более жестких секций, шарнирно сочлененных друг с другом, разделение которых выполнимо только с помощью специального оборудования</a:t>
            </a:r>
            <a:r>
              <a:rPr lang="ru-RU" dirty="0" smtClean="0"/>
              <a:t>;</a:t>
            </a:r>
          </a:p>
          <a:p>
            <a:pPr marL="285750" indent="-285750">
              <a:buFont typeface="Wingdings" panose="05000000000000000000" pitchFamily="2" charset="2"/>
              <a:buChar char="Ø"/>
            </a:pPr>
            <a:r>
              <a:rPr lang="ru-RU" b="1" dirty="0"/>
              <a:t>"специализированное пассажирское транспортное средство"</a:t>
            </a:r>
            <a:r>
              <a:rPr lang="ru-RU" dirty="0"/>
              <a:t> - транспортное средство категории M2G или M3G, изготовленное на шасси транспортного средства повышенной проходимости категории N1G, N2G или N3G; </a:t>
            </a:r>
            <a:endParaRPr lang="ru-RU" dirty="0" smtClean="0"/>
          </a:p>
          <a:p>
            <a:pPr marL="285750" indent="-285750">
              <a:buFont typeface="Wingdings" panose="05000000000000000000" pitchFamily="2" charset="2"/>
              <a:buChar char="Ø"/>
            </a:pPr>
            <a:r>
              <a:rPr lang="ru-RU" b="1" dirty="0" smtClean="0"/>
              <a:t>"</a:t>
            </a:r>
            <a:r>
              <a:rPr lang="ru-RU" b="1" dirty="0"/>
              <a:t>специализированное транспортное средство"</a:t>
            </a:r>
            <a:r>
              <a:rPr lang="ru-RU" dirty="0"/>
              <a:t> - транспортное средство, предназначенное для перевозки определенных видов грузов (нефтепродукты, пищевые жидкости, сжиженные углеводородные газы, пищевые продукты и т.д.); </a:t>
            </a:r>
            <a:endParaRPr lang="ru-RU" dirty="0" smtClean="0"/>
          </a:p>
          <a:p>
            <a:pPr marL="285750" indent="-285750">
              <a:buFont typeface="Wingdings" panose="05000000000000000000" pitchFamily="2" charset="2"/>
              <a:buChar char="Ø"/>
            </a:pPr>
            <a:r>
              <a:rPr lang="ru-RU" b="1" dirty="0" smtClean="0"/>
              <a:t>"</a:t>
            </a:r>
            <a:r>
              <a:rPr lang="ru-RU" b="1" dirty="0"/>
              <a:t>специальное транспортное средство" </a:t>
            </a:r>
            <a:r>
              <a:rPr lang="ru-RU" dirty="0"/>
              <a:t>- транспортное средство, предназначенное для выполнения специальных функций, для которых требуется специальное оборудование (автокраны, пожарные автомобили, автомобили, оснащенные подъемниками с рабочими платформами, </a:t>
            </a:r>
            <a:r>
              <a:rPr lang="ru-RU" dirty="0" err="1"/>
              <a:t>автоэвакуаторы</a:t>
            </a:r>
            <a:r>
              <a:rPr lang="ru-RU" dirty="0"/>
              <a:t> и т.д.); </a:t>
            </a:r>
            <a:endParaRPr lang="ru-RU" dirty="0" smtClean="0"/>
          </a:p>
          <a:p>
            <a:pPr marL="285750" indent="-285750">
              <a:buFont typeface="Wingdings" panose="05000000000000000000" pitchFamily="2" charset="2"/>
              <a:buChar char="Ø"/>
            </a:pPr>
            <a:r>
              <a:rPr lang="ru-RU" b="1" dirty="0" smtClean="0"/>
              <a:t>"</a:t>
            </a:r>
            <a:r>
              <a:rPr lang="ru-RU" b="1" dirty="0"/>
              <a:t>стабилизация рулевого управления" </a:t>
            </a:r>
            <a:r>
              <a:rPr lang="ru-RU" dirty="0"/>
              <a:t>- свойство рулевого управления, заключающееся в самостоятельном возвращении выведенных из нейтрального положения управляемых колес и рулевого колеса в это положение после снятия усилия с рулевого колеса при движении транспортного </a:t>
            </a:r>
            <a:r>
              <a:rPr lang="ru-RU" dirty="0" smtClean="0"/>
              <a:t>средства;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008668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67544" y="260648"/>
            <a:ext cx="8424936" cy="6186309"/>
          </a:xfrm>
          <a:prstGeom prst="rect">
            <a:avLst/>
          </a:prstGeom>
        </p:spPr>
        <p:txBody>
          <a:bodyPr wrap="square">
            <a:spAutoFit/>
          </a:bodyPr>
          <a:lstStyle/>
          <a:p>
            <a:pPr marL="285750" indent="-285750">
              <a:buFont typeface="Wingdings" panose="05000000000000000000" pitchFamily="2" charset="2"/>
              <a:buChar char="Ø"/>
            </a:pPr>
            <a:r>
              <a:rPr lang="ru-RU" b="1" dirty="0"/>
              <a:t>"степень очистки нормативной зоны" </a:t>
            </a:r>
            <a:r>
              <a:rPr lang="ru-RU" dirty="0"/>
              <a:t>- отношение площади поверхности нормативной зоны, очищаемой щетками стеклоочистителей, к общей площади поверхности соответствующей нормативной зоны, выраженное в процентах; </a:t>
            </a:r>
            <a:endParaRPr lang="ru-RU" dirty="0" smtClean="0"/>
          </a:p>
          <a:p>
            <a:pPr marL="285750" indent="-285750">
              <a:buFont typeface="Wingdings" panose="05000000000000000000" pitchFamily="2" charset="2"/>
              <a:buChar char="Ø"/>
            </a:pPr>
            <a:r>
              <a:rPr lang="ru-RU" b="1" dirty="0" smtClean="0"/>
              <a:t>"</a:t>
            </a:r>
            <a:r>
              <a:rPr lang="ru-RU" b="1" dirty="0"/>
              <a:t>стойки переднего окна" </a:t>
            </a:r>
            <a:r>
              <a:rPr lang="ru-RU" dirty="0"/>
              <a:t>- опоры крыши кабины с примыкающими непрозрачными элементами дверей, уплотнителей или непрозрачной полосой по краям вклеиваемых стекол (средняя стойка переднего окна может не являться опорой крыши кабины); </a:t>
            </a:r>
            <a:endParaRPr lang="ru-RU" dirty="0" smtClean="0"/>
          </a:p>
          <a:p>
            <a:pPr marL="285750" indent="-285750">
              <a:buFont typeface="Wingdings" panose="05000000000000000000" pitchFamily="2" charset="2"/>
              <a:buChar char="Ø"/>
            </a:pPr>
            <a:r>
              <a:rPr lang="ru-RU" b="1" dirty="0" smtClean="0"/>
              <a:t>"</a:t>
            </a:r>
            <a:r>
              <a:rPr lang="ru-RU" b="1" dirty="0"/>
              <a:t>стояночная тормозная система"</a:t>
            </a:r>
            <a:r>
              <a:rPr lang="ru-RU" dirty="0"/>
              <a:t> - тормозная система, предназначенная для удержания транспортного средства неподвижным; </a:t>
            </a:r>
            <a:endParaRPr lang="ru-RU" dirty="0" smtClean="0"/>
          </a:p>
          <a:p>
            <a:pPr marL="285750" indent="-285750">
              <a:buFont typeface="Wingdings" panose="05000000000000000000" pitchFamily="2" charset="2"/>
              <a:buChar char="Ø"/>
            </a:pPr>
            <a:r>
              <a:rPr lang="ru-RU" b="1" dirty="0" smtClean="0"/>
              <a:t>"</a:t>
            </a:r>
            <a:r>
              <a:rPr lang="ru-RU" b="1" dirty="0"/>
              <a:t>суммарный люфт в рулевом управлении"</a:t>
            </a:r>
            <a:r>
              <a:rPr lang="ru-RU" dirty="0"/>
              <a:t> - угол поворота рулевого колеса от положения, соответствующего началу поворота управляемых колес в одну сторону, до положения, соответствующего началу их поворота в противоположную сторону от положения, соответствующего прямолинейному движению транспортного средства; </a:t>
            </a:r>
            <a:endParaRPr lang="ru-RU" dirty="0" smtClean="0"/>
          </a:p>
          <a:p>
            <a:pPr marL="285750" indent="-285750">
              <a:buFont typeface="Wingdings" panose="05000000000000000000" pitchFamily="2" charset="2"/>
              <a:buChar char="Ø"/>
            </a:pPr>
            <a:r>
              <a:rPr lang="ru-RU" b="1" dirty="0" smtClean="0"/>
              <a:t>"</a:t>
            </a:r>
            <a:r>
              <a:rPr lang="ru-RU" b="1" dirty="0"/>
              <a:t>техническая служба"</a:t>
            </a:r>
            <a:r>
              <a:rPr lang="ru-RU" dirty="0"/>
              <a:t> - уполномоченная организация по проведению испытаний для официального утверждения типа транспортного средства в рамках Соглашения 1958 года; </a:t>
            </a:r>
            <a:endParaRPr lang="ru-RU" dirty="0" smtClean="0"/>
          </a:p>
          <a:p>
            <a:pPr marL="285750" indent="-285750">
              <a:buFont typeface="Wingdings" panose="05000000000000000000" pitchFamily="2" charset="2"/>
              <a:buChar char="Ø"/>
            </a:pPr>
            <a:r>
              <a:rPr lang="ru-RU" b="1" dirty="0" smtClean="0"/>
              <a:t>"</a:t>
            </a:r>
            <a:r>
              <a:rPr lang="ru-RU" b="1" dirty="0"/>
              <a:t>техническая экспертиза конструкции транспортного средства" </a:t>
            </a:r>
            <a:r>
              <a:rPr lang="ru-RU" dirty="0"/>
              <a:t>- анализ конструкции транспортного средства и технической документации на него без проведения испытаний; </a:t>
            </a:r>
            <a:endParaRPr lang="ru-RU" dirty="0" smtClean="0"/>
          </a:p>
          <a:p>
            <a:pPr marL="285750" indent="-285750">
              <a:buFont typeface="Wingdings" panose="05000000000000000000" pitchFamily="2" charset="2"/>
              <a:buChar char="Ø"/>
            </a:pPr>
            <a:endParaRPr lang="ru-RU" dirty="0" smtClean="0"/>
          </a:p>
        </p:txBody>
      </p:sp>
    </p:spTree>
    <p:extLst>
      <p:ext uri="{BB962C8B-B14F-4D97-AF65-F5344CB8AC3E}">
        <p14:creationId xmlns:p14="http://schemas.microsoft.com/office/powerpoint/2010/main" val="12938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107504" y="116632"/>
            <a:ext cx="8856984" cy="6186309"/>
          </a:xfrm>
          <a:prstGeom prst="rect">
            <a:avLst/>
          </a:prstGeom>
        </p:spPr>
        <p:txBody>
          <a:bodyPr wrap="square">
            <a:spAutoFit/>
          </a:bodyPr>
          <a:lstStyle/>
          <a:p>
            <a:pPr marL="285750" indent="-285750">
              <a:buFont typeface="Wingdings" panose="05000000000000000000" pitchFamily="2" charset="2"/>
              <a:buChar char="Ø"/>
            </a:pPr>
            <a:r>
              <a:rPr lang="ru-RU" b="1" dirty="0"/>
              <a:t>"технически допустимая максимальная масса" </a:t>
            </a:r>
            <a:r>
              <a:rPr lang="ru-RU" dirty="0"/>
              <a:t>- установленная изготовителем максимальная масса транспортного средства со снаряжением, пассажирами и грузом, обусловленная его конструкцией и заданными характеристиками; </a:t>
            </a:r>
            <a:endParaRPr lang="ru-RU" dirty="0" smtClean="0"/>
          </a:p>
          <a:p>
            <a:pPr marL="285750" indent="-285750">
              <a:buFont typeface="Wingdings" panose="05000000000000000000" pitchFamily="2" charset="2"/>
              <a:buChar char="Ø"/>
            </a:pPr>
            <a:r>
              <a:rPr lang="ru-RU" b="1" dirty="0"/>
              <a:t>"технически допустимая максимальная масса автопоезда" </a:t>
            </a:r>
            <a:r>
              <a:rPr lang="ru-RU" dirty="0"/>
              <a:t>- установленная изготовителем максимальная суммарная масса тягача и буксируемого им полуприцепа или прицепа (прицепов) со снаряжением, пассажирами и грузом</a:t>
            </a:r>
            <a:r>
              <a:rPr lang="ru-RU" dirty="0" smtClean="0"/>
              <a:t>;</a:t>
            </a:r>
          </a:p>
          <a:p>
            <a:pPr marL="285750" indent="-285750">
              <a:buFont typeface="Wingdings" panose="05000000000000000000" pitchFamily="2" charset="2"/>
              <a:buChar char="Ø"/>
            </a:pPr>
            <a:r>
              <a:rPr lang="ru-RU" b="1" dirty="0" smtClean="0"/>
              <a:t> </a:t>
            </a:r>
            <a:r>
              <a:rPr lang="ru-RU" b="1" dirty="0"/>
              <a:t>"технически допустимая максимальная масса, приходящаяся на ось (группу осей)"</a:t>
            </a:r>
            <a:r>
              <a:rPr lang="ru-RU" dirty="0"/>
              <a:t> - масса, соответствующая максимально допустимой статической вертикальной нагрузке, передаваемой осью (группой осей) на опорную поверхность, обусловленная конструкцией оси (группы осей) и транспортного средства, установленная его изготовителем</a:t>
            </a:r>
            <a:r>
              <a:rPr lang="ru-RU" dirty="0" smtClean="0"/>
              <a:t>;</a:t>
            </a:r>
          </a:p>
          <a:p>
            <a:pPr marL="285750" indent="-285750">
              <a:buFont typeface="Wingdings" panose="05000000000000000000" pitchFamily="2" charset="2"/>
              <a:buChar char="Ø"/>
            </a:pPr>
            <a:r>
              <a:rPr lang="ru-RU" b="1" dirty="0" smtClean="0"/>
              <a:t> </a:t>
            </a:r>
            <a:r>
              <a:rPr lang="ru-RU" b="1" dirty="0"/>
              <a:t>"технически допустимая максимальная нагрузка на опорно-сцепное устройство" </a:t>
            </a:r>
            <a:r>
              <a:rPr lang="ru-RU" dirty="0"/>
              <a:t>- величина, соответствующая максимально допустимой статической вертикальной нагрузке, передаваемой полуприцепом на тягач через опорно-сцепное устройство, установленная изготовителем тягача для тягача, а изготовителем полуприцепа - для полуприцепа</a:t>
            </a:r>
            <a:r>
              <a:rPr lang="ru-RU" dirty="0" smtClean="0"/>
              <a:t>;</a:t>
            </a:r>
          </a:p>
          <a:p>
            <a:pPr marL="285750" indent="-285750">
              <a:buFont typeface="Wingdings" panose="05000000000000000000" pitchFamily="2" charset="2"/>
              <a:buChar char="Ø"/>
            </a:pPr>
            <a:r>
              <a:rPr lang="ru-RU" dirty="0"/>
              <a:t>"</a:t>
            </a:r>
            <a:r>
              <a:rPr lang="ru-RU" b="1" dirty="0"/>
              <a:t>технически допустимая максимальная нагрузка на тягово-сцепное устройство"</a:t>
            </a:r>
            <a:r>
              <a:rPr lang="ru-RU" dirty="0"/>
              <a:t> - величина, соответствующая максимально допустимой статической вертикальной нагрузке на сцепное устройство (без учета нагрузки от массы сцепного устройства транспортного средства категорий M и N), обусловленная конструкцией транспортного средства и (или) сцепного устройства, установленная изготовителем транспортного средства;</a:t>
            </a:r>
            <a:endParaRPr lang="ru-RU" dirty="0" smtClean="0"/>
          </a:p>
        </p:txBody>
      </p:sp>
    </p:spTree>
    <p:extLst>
      <p:ext uri="{BB962C8B-B14F-4D97-AF65-F5344CB8AC3E}">
        <p14:creationId xmlns:p14="http://schemas.microsoft.com/office/powerpoint/2010/main" val="37345744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0" y="116632"/>
            <a:ext cx="8964488" cy="6186309"/>
          </a:xfrm>
          <a:prstGeom prst="rect">
            <a:avLst/>
          </a:prstGeom>
        </p:spPr>
        <p:txBody>
          <a:bodyPr wrap="square">
            <a:spAutoFit/>
          </a:bodyPr>
          <a:lstStyle/>
          <a:p>
            <a:pPr marL="285750" indent="-285750">
              <a:buFont typeface="Wingdings" panose="05000000000000000000" pitchFamily="2" charset="2"/>
              <a:buChar char="Ø"/>
            </a:pPr>
            <a:r>
              <a:rPr lang="ru-RU" b="1" dirty="0"/>
              <a:t>"технический осмотр" </a:t>
            </a:r>
            <a:r>
              <a:rPr lang="ru-RU" dirty="0"/>
              <a:t>- проверка технического состояния находящегося в эксплуатации транспортного средства; </a:t>
            </a:r>
            <a:endParaRPr lang="ru-RU" dirty="0" smtClean="0"/>
          </a:p>
          <a:p>
            <a:pPr marL="285750" indent="-285750">
              <a:buFont typeface="Wingdings" panose="05000000000000000000" pitchFamily="2" charset="2"/>
              <a:buChar char="Ø"/>
            </a:pPr>
            <a:r>
              <a:rPr lang="ru-RU" b="1" dirty="0" smtClean="0"/>
              <a:t>"</a:t>
            </a:r>
            <a:r>
              <a:rPr lang="ru-RU" b="1" dirty="0"/>
              <a:t>техническое обслуживание транспортного средства" </a:t>
            </a:r>
            <a:r>
              <a:rPr lang="ru-RU" dirty="0"/>
              <a:t>- совокупность регламентированных изготовителем работ, осуществляемых с установленной периодичностью для поддержания работоспособности транспортного средства или его компонентов при эксплуатации, с целью снижения риска возникновения отказов и неисправностей; </a:t>
            </a:r>
            <a:endParaRPr lang="ru-RU" dirty="0" smtClean="0"/>
          </a:p>
          <a:p>
            <a:pPr marL="285750" indent="-285750">
              <a:buFont typeface="Wingdings" panose="05000000000000000000" pitchFamily="2" charset="2"/>
              <a:buChar char="Ø"/>
            </a:pPr>
            <a:r>
              <a:rPr lang="ru-RU" b="1" dirty="0" smtClean="0"/>
              <a:t>"</a:t>
            </a:r>
            <a:r>
              <a:rPr lang="ru-RU" b="1" dirty="0"/>
              <a:t>техническое описание" </a:t>
            </a:r>
            <a:r>
              <a:rPr lang="ru-RU" dirty="0"/>
              <a:t>- подготовленное изготовителем (заявителем) описание технических характеристик и основных параметров, идентифицирующее конструкцию транспортного средства (компонента), заявленного для оценки соответствия требованиям настоящего технического регламента; </a:t>
            </a:r>
            <a:endParaRPr lang="ru-RU" dirty="0" smtClean="0"/>
          </a:p>
          <a:p>
            <a:pPr marL="285750" indent="-285750">
              <a:buFont typeface="Wingdings" panose="05000000000000000000" pitchFamily="2" charset="2"/>
              <a:buChar char="Ø"/>
            </a:pPr>
            <a:r>
              <a:rPr lang="ru-RU" b="1" dirty="0" smtClean="0"/>
              <a:t>"</a:t>
            </a:r>
            <a:r>
              <a:rPr lang="ru-RU" b="1" dirty="0"/>
              <a:t>техническое состояние" </a:t>
            </a:r>
            <a:r>
              <a:rPr lang="ru-RU" dirty="0"/>
              <a:t>- совокупность подверженных изменению в процессе эксплуатации свойств и установленных нормативными документами параметров транспортного средства, определяющая возможность его применения по назначению</a:t>
            </a:r>
            <a:r>
              <a:rPr lang="ru-RU" dirty="0" smtClean="0"/>
              <a:t>;</a:t>
            </a:r>
          </a:p>
          <a:p>
            <a:pPr marL="285750" indent="-285750">
              <a:buFont typeface="Wingdings" panose="05000000000000000000" pitchFamily="2" charset="2"/>
              <a:buChar char="Ø"/>
            </a:pPr>
            <a:r>
              <a:rPr lang="ru-RU" b="1" dirty="0"/>
              <a:t>"тип транспортного средства (шасси, компонента)" </a:t>
            </a:r>
            <a:r>
              <a:rPr lang="ru-RU" dirty="0"/>
              <a:t>- транспортные средства (шасси, компоненты) с общими конструктивными признаками, зафиксированными в техническом описании, изготовленные одним изготовителем; </a:t>
            </a:r>
            <a:endParaRPr lang="ru-RU" dirty="0" smtClean="0"/>
          </a:p>
          <a:p>
            <a:pPr marL="285750" indent="-285750">
              <a:buFont typeface="Wingdings" panose="05000000000000000000" pitchFamily="2" charset="2"/>
              <a:buChar char="Ø"/>
            </a:pPr>
            <a:r>
              <a:rPr lang="ru-RU" b="1" dirty="0" smtClean="0"/>
              <a:t>"</a:t>
            </a:r>
            <a:r>
              <a:rPr lang="ru-RU" b="1" dirty="0"/>
              <a:t>торможение" </a:t>
            </a:r>
            <a:r>
              <a:rPr lang="ru-RU" dirty="0"/>
              <a:t>- процесс создания и изменения искусственного сопротивления движению транспортного средства; </a:t>
            </a:r>
            <a:endParaRPr lang="ru-RU" dirty="0" smtClean="0"/>
          </a:p>
          <a:p>
            <a:pPr marL="285750" indent="-285750">
              <a:buFont typeface="Wingdings" panose="05000000000000000000" pitchFamily="2" charset="2"/>
              <a:buChar char="Ø"/>
            </a:pPr>
            <a:r>
              <a:rPr lang="ru-RU" b="1" dirty="0"/>
              <a:t>"тормозная сила"</a:t>
            </a:r>
            <a:r>
              <a:rPr lang="ru-RU" dirty="0"/>
              <a:t> - реакция опорной поверхности на колесо транспортного средства, вызывающая замедление колеса и (или) транспортного средства;</a:t>
            </a:r>
            <a:endParaRPr lang="ru-RU" dirty="0" smtClean="0"/>
          </a:p>
        </p:txBody>
      </p:sp>
    </p:spTree>
    <p:extLst>
      <p:ext uri="{BB962C8B-B14F-4D97-AF65-F5344CB8AC3E}">
        <p14:creationId xmlns:p14="http://schemas.microsoft.com/office/powerpoint/2010/main" val="10500464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33745" y="130661"/>
            <a:ext cx="9001000" cy="6286336"/>
          </a:xfrm>
          <a:prstGeom prst="rect">
            <a:avLst/>
          </a:prstGeom>
        </p:spPr>
        <p:txBody>
          <a:bodyPr wrap="square">
            <a:spAutoFit/>
          </a:bodyPr>
          <a:lstStyle/>
          <a:p>
            <a:pPr marL="285750" indent="-285750">
              <a:buFont typeface="Wingdings" panose="05000000000000000000" pitchFamily="2" charset="2"/>
              <a:buChar char="Ø"/>
            </a:pPr>
            <a:r>
              <a:rPr lang="ru-RU" sz="1750" b="1" dirty="0"/>
              <a:t>"тормозная система" </a:t>
            </a:r>
            <a:r>
              <a:rPr lang="ru-RU" sz="1750" dirty="0"/>
              <a:t>- совокупность частей транспортного средства, предназначенных для его торможения при воздействии на орган управления тормозной системы; </a:t>
            </a:r>
            <a:endParaRPr lang="ru-RU" sz="1750" dirty="0" smtClean="0"/>
          </a:p>
          <a:p>
            <a:pPr marL="285750" indent="-285750">
              <a:buFont typeface="Wingdings" panose="05000000000000000000" pitchFamily="2" charset="2"/>
              <a:buChar char="Ø"/>
            </a:pPr>
            <a:r>
              <a:rPr lang="ru-RU" sz="1750" b="1" dirty="0" smtClean="0"/>
              <a:t>"</a:t>
            </a:r>
            <a:r>
              <a:rPr lang="ru-RU" sz="1750" b="1" dirty="0"/>
              <a:t>тормозной привод" </a:t>
            </a:r>
            <a:r>
              <a:rPr lang="ru-RU" sz="1750" dirty="0"/>
              <a:t>- совокупность частей тормозного управления, предназначенных для управляемой передачи энергии от ее источника к тормозным механизмам с целью осуществления торможения; </a:t>
            </a:r>
            <a:endParaRPr lang="ru-RU" sz="1750" dirty="0" smtClean="0"/>
          </a:p>
          <a:p>
            <a:pPr marL="285750" indent="-285750">
              <a:buFont typeface="Wingdings" panose="05000000000000000000" pitchFamily="2" charset="2"/>
              <a:buChar char="Ø"/>
            </a:pPr>
            <a:r>
              <a:rPr lang="ru-RU" sz="1750" b="1" dirty="0" smtClean="0"/>
              <a:t>"</a:t>
            </a:r>
            <a:r>
              <a:rPr lang="ru-RU" sz="1750" b="1" dirty="0"/>
              <a:t>тормозной путь" </a:t>
            </a:r>
            <a:r>
              <a:rPr lang="ru-RU" sz="1750" dirty="0"/>
              <a:t>- расстояние, пройденное транспортным средством от начала до конца торможения; </a:t>
            </a:r>
            <a:endParaRPr lang="ru-RU" sz="1750" dirty="0" smtClean="0"/>
          </a:p>
          <a:p>
            <a:pPr marL="285750" indent="-285750">
              <a:buFont typeface="Wingdings" panose="05000000000000000000" pitchFamily="2" charset="2"/>
              <a:buChar char="Ø"/>
            </a:pPr>
            <a:r>
              <a:rPr lang="ru-RU" sz="1750" b="1" dirty="0" smtClean="0"/>
              <a:t>"</a:t>
            </a:r>
            <a:r>
              <a:rPr lang="ru-RU" sz="1750" b="1" dirty="0"/>
              <a:t>транспортное средство" </a:t>
            </a:r>
            <a:r>
              <a:rPr lang="ru-RU" sz="1750" dirty="0"/>
              <a:t>- устройство на колесном ходу категорий L, M, N, O, предназначенное для перевозки людей, грузов или оборудования, установленного на нем; </a:t>
            </a:r>
            <a:endParaRPr lang="ru-RU" sz="1750" dirty="0" smtClean="0"/>
          </a:p>
          <a:p>
            <a:pPr marL="285750" indent="-285750">
              <a:buFont typeface="Wingdings" panose="05000000000000000000" pitchFamily="2" charset="2"/>
              <a:buChar char="Ø"/>
            </a:pPr>
            <a:r>
              <a:rPr lang="ru-RU" sz="1750" b="1" dirty="0" smtClean="0"/>
              <a:t>"</a:t>
            </a:r>
            <a:r>
              <a:rPr lang="ru-RU" sz="1750" b="1" dirty="0"/>
              <a:t>угол регулировки светового пучка фар ближнего света или противотуманных фар транспортного средства"</a:t>
            </a:r>
            <a:r>
              <a:rPr lang="ru-RU" sz="1750" dirty="0"/>
              <a:t> - угол между наклонной плоскостью, содержащей плоскую верхнюю (левую) границу светового пучка фары ближнего света или противотуманной фары, и горизонтальной плоскостью, проходящей через оптический центр фары; </a:t>
            </a:r>
            <a:endParaRPr lang="ru-RU" sz="1750" dirty="0" smtClean="0"/>
          </a:p>
          <a:p>
            <a:pPr marL="285750" indent="-285750">
              <a:buFont typeface="Wingdings" panose="05000000000000000000" pitchFamily="2" charset="2"/>
              <a:buChar char="Ø"/>
            </a:pPr>
            <a:r>
              <a:rPr lang="ru-RU" sz="1750" b="1" dirty="0" smtClean="0"/>
              <a:t>"</a:t>
            </a:r>
            <a:r>
              <a:rPr lang="ru-RU" sz="1750" b="1" dirty="0"/>
              <a:t>удельная мощность на единицу массы"</a:t>
            </a:r>
            <a:r>
              <a:rPr lang="ru-RU" sz="1750" dirty="0"/>
              <a:t> - отношение максимальной полезной мощности двигателя к технически допустимой максимальной массе транспортного средства, в кВт/т; </a:t>
            </a:r>
            <a:endParaRPr lang="ru-RU" sz="1750" dirty="0" smtClean="0"/>
          </a:p>
          <a:p>
            <a:pPr marL="285750" indent="-285750">
              <a:buFont typeface="Wingdings" panose="05000000000000000000" pitchFamily="2" charset="2"/>
              <a:buChar char="Ø"/>
            </a:pPr>
            <a:r>
              <a:rPr lang="ru-RU" sz="1750" b="1" dirty="0" smtClean="0"/>
              <a:t>"</a:t>
            </a:r>
            <a:r>
              <a:rPr lang="ru-RU" sz="1750" b="1" dirty="0"/>
              <a:t>управляемые колеса" </a:t>
            </a:r>
            <a:r>
              <a:rPr lang="ru-RU" sz="1750" dirty="0"/>
              <a:t>- колеса, приводимые в действие рулевым управлением транспортного средства; </a:t>
            </a:r>
            <a:endParaRPr lang="ru-RU" sz="1750" dirty="0" smtClean="0"/>
          </a:p>
          <a:p>
            <a:pPr marL="285750" indent="-285750">
              <a:buFont typeface="Wingdings" panose="05000000000000000000" pitchFamily="2" charset="2"/>
              <a:buChar char="Ø"/>
            </a:pPr>
            <a:r>
              <a:rPr lang="ru-RU" sz="1750" b="1" dirty="0"/>
              <a:t>"уровень выбросов" </a:t>
            </a:r>
            <a:r>
              <a:rPr lang="ru-RU" sz="1750" dirty="0"/>
              <a:t>- предельные значения выбросов, которые отражают максимально допустимую массу выбросов в атмосферу в расчете </a:t>
            </a:r>
            <a:endParaRPr lang="ru-RU" sz="1750" dirty="0" smtClean="0"/>
          </a:p>
          <a:p>
            <a:r>
              <a:rPr lang="ru-RU" sz="1750" dirty="0" smtClean="0"/>
              <a:t>на </a:t>
            </a:r>
            <a:r>
              <a:rPr lang="ru-RU" sz="1750" dirty="0"/>
              <a:t>единицу произведенной транспортным средством и двигателем </a:t>
            </a:r>
            <a:endParaRPr lang="ru-RU" sz="1750" dirty="0" smtClean="0"/>
          </a:p>
          <a:p>
            <a:r>
              <a:rPr lang="ru-RU" sz="1750" dirty="0" smtClean="0"/>
              <a:t>внутреннего </a:t>
            </a:r>
            <a:r>
              <a:rPr lang="ru-RU" sz="1750" dirty="0"/>
              <a:t>сгорания работы или пробега;</a:t>
            </a:r>
            <a:endParaRPr lang="ru-RU" sz="1750" dirty="0" smtClean="0"/>
          </a:p>
        </p:txBody>
      </p:sp>
    </p:spTree>
    <p:extLst>
      <p:ext uri="{BB962C8B-B14F-4D97-AF65-F5344CB8AC3E}">
        <p14:creationId xmlns:p14="http://schemas.microsoft.com/office/powerpoint/2010/main" val="42673332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179512" y="0"/>
            <a:ext cx="8712968" cy="6740307"/>
          </a:xfrm>
          <a:prstGeom prst="rect">
            <a:avLst/>
          </a:prstGeom>
        </p:spPr>
        <p:txBody>
          <a:bodyPr wrap="square">
            <a:spAutoFit/>
          </a:bodyPr>
          <a:lstStyle/>
          <a:p>
            <a:pPr marL="285750" indent="-285750">
              <a:buFont typeface="Wingdings" panose="05000000000000000000" pitchFamily="2" charset="2"/>
              <a:buChar char="Ø"/>
            </a:pPr>
            <a:r>
              <a:rPr lang="ru-RU" b="1" dirty="0"/>
              <a:t>"установившееся замедление" </a:t>
            </a:r>
            <a:r>
              <a:rPr lang="ru-RU" dirty="0"/>
              <a:t>- среднее значение замедления за время торможения от момента окончания периода нарастания замедления до начала его спада в конце торможения</a:t>
            </a:r>
            <a:r>
              <a:rPr lang="ru-RU" dirty="0" smtClean="0"/>
              <a:t>;</a:t>
            </a:r>
          </a:p>
          <a:p>
            <a:pPr marL="285750" indent="-285750">
              <a:buFont typeface="Wingdings" panose="05000000000000000000" pitchFamily="2" charset="2"/>
              <a:buChar char="Ø"/>
            </a:pPr>
            <a:r>
              <a:rPr lang="ru-RU" b="1" dirty="0"/>
              <a:t>"устойчивость транспортного средства при торможении"</a:t>
            </a:r>
            <a:r>
              <a:rPr lang="ru-RU" dirty="0"/>
              <a:t> - способность транспортного средства двигаться при торможениях в пределах установленного коридора движения; </a:t>
            </a:r>
            <a:endParaRPr lang="ru-RU" dirty="0" smtClean="0"/>
          </a:p>
          <a:p>
            <a:pPr marL="285750" indent="-285750">
              <a:buFont typeface="Wingdings" panose="05000000000000000000" pitchFamily="2" charset="2"/>
              <a:buChar char="Ø"/>
            </a:pPr>
            <a:r>
              <a:rPr lang="ru-RU" b="1" dirty="0" smtClean="0"/>
              <a:t>"</a:t>
            </a:r>
            <a:r>
              <a:rPr lang="ru-RU" b="1" dirty="0"/>
              <a:t>устройство вызова экстренных оперативных служб"</a:t>
            </a:r>
            <a:r>
              <a:rPr lang="ru-RU" dirty="0"/>
              <a:t> - устройство, осуществляющее и обеспечивающее определение координат, скорости и направления движения транспортного средства с помощью сигналов не менее двух действующих глобальных навигационных спутниковых систем, передачу сообщения о транспортном средстве при дорожно-транспортном и ином происшествиях в ручном режиме и двустороннюю голосовую связь с экстренными оперативными службами по сетям подвижной радиотелефонной связи; </a:t>
            </a:r>
            <a:endParaRPr lang="ru-RU" dirty="0" smtClean="0"/>
          </a:p>
          <a:p>
            <a:pPr marL="285750" indent="-285750">
              <a:buFont typeface="Wingdings" panose="05000000000000000000" pitchFamily="2" charset="2"/>
              <a:buChar char="Ø"/>
            </a:pPr>
            <a:r>
              <a:rPr lang="ru-RU" b="1" dirty="0" smtClean="0"/>
              <a:t>"</a:t>
            </a:r>
            <a:r>
              <a:rPr lang="ru-RU" b="1" dirty="0"/>
              <a:t>устройство для уменьшения разбрызгивания"</a:t>
            </a:r>
            <a:r>
              <a:rPr lang="ru-RU" dirty="0"/>
              <a:t> - компонент системы защиты от разбрызгивания, который может быть выполнен как </a:t>
            </a:r>
            <a:r>
              <a:rPr lang="ru-RU" dirty="0" err="1"/>
              <a:t>энергопоглощающее</a:t>
            </a:r>
            <a:r>
              <a:rPr lang="ru-RU" dirty="0"/>
              <a:t> устройство или как сепаратор "воздух - вода"; </a:t>
            </a:r>
            <a:endParaRPr lang="ru-RU" dirty="0" smtClean="0"/>
          </a:p>
          <a:p>
            <a:pPr marL="285750" indent="-285750">
              <a:buFont typeface="Wingdings" panose="05000000000000000000" pitchFamily="2" charset="2"/>
              <a:buChar char="Ø"/>
            </a:pPr>
            <a:r>
              <a:rPr lang="ru-RU" b="1" dirty="0" smtClean="0"/>
              <a:t>"</a:t>
            </a:r>
            <a:r>
              <a:rPr lang="ru-RU" b="1" dirty="0"/>
              <a:t>устройство разгрузки оси" </a:t>
            </a:r>
            <a:r>
              <a:rPr lang="ru-RU" dirty="0"/>
              <a:t>- устройство, предназначенное для уменьшения или увеличения нагрузки на ось (оси) в зависимости от дорожных условий движения транспортного средства с целью уменьшения износа шин в случае, когда транспортное средство загружено частично, и (или) для улучшения условий </a:t>
            </a:r>
            <a:r>
              <a:rPr lang="ru-RU" dirty="0" err="1"/>
              <a:t>трогания</a:t>
            </a:r>
            <a:r>
              <a:rPr lang="ru-RU" dirty="0"/>
              <a:t> транспортного средства (состава транспортных средств) на скользкой дороге путем увеличения нагрузки на ведущую ось;</a:t>
            </a:r>
            <a:endParaRPr lang="ru-RU" dirty="0" smtClean="0"/>
          </a:p>
        </p:txBody>
      </p:sp>
    </p:spTree>
    <p:extLst>
      <p:ext uri="{BB962C8B-B14F-4D97-AF65-F5344CB8AC3E}">
        <p14:creationId xmlns:p14="http://schemas.microsoft.com/office/powerpoint/2010/main" val="37887763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179512" y="0"/>
            <a:ext cx="8712968" cy="6286336"/>
          </a:xfrm>
          <a:prstGeom prst="rect">
            <a:avLst/>
          </a:prstGeom>
        </p:spPr>
        <p:txBody>
          <a:bodyPr wrap="square">
            <a:spAutoFit/>
          </a:bodyPr>
          <a:lstStyle/>
          <a:p>
            <a:pPr marL="285750" indent="-285750">
              <a:buFont typeface="Wingdings" panose="05000000000000000000" pitchFamily="2" charset="2"/>
              <a:buChar char="Ø"/>
            </a:pPr>
            <a:r>
              <a:rPr lang="ru-RU" sz="1750" dirty="0"/>
              <a:t>"</a:t>
            </a:r>
            <a:r>
              <a:rPr lang="ru-RU" sz="1750" b="1" dirty="0"/>
              <a:t>фары типа DR, DC, DCR" </a:t>
            </a:r>
            <a:r>
              <a:rPr lang="ru-RU" sz="1750" dirty="0"/>
              <a:t>- фары с газоразрядными источниками света класса D дальнего DR-света и ближнего DC-света и двухрежимные (ближнего и дальнего) DCR-света; </a:t>
            </a:r>
            <a:endParaRPr lang="ru-RU" sz="1750" dirty="0" smtClean="0"/>
          </a:p>
          <a:p>
            <a:pPr marL="285750" indent="-285750">
              <a:buFont typeface="Wingdings" panose="05000000000000000000" pitchFamily="2" charset="2"/>
              <a:buChar char="Ø"/>
            </a:pPr>
            <a:r>
              <a:rPr lang="ru-RU" sz="1750" b="1" dirty="0" smtClean="0"/>
              <a:t>"</a:t>
            </a:r>
            <a:r>
              <a:rPr lang="ru-RU" sz="1750" b="1" dirty="0"/>
              <a:t>фары типа HR, HC, HCR" </a:t>
            </a:r>
            <a:r>
              <a:rPr lang="ru-RU" sz="1750" dirty="0"/>
              <a:t>- фары с галогенными источниками света класса H дальнего HR-света и ближнего HC-света и двухрежимные (ближнего и дальнего) HCR-света; </a:t>
            </a:r>
            <a:endParaRPr lang="ru-RU" sz="1750" dirty="0" smtClean="0"/>
          </a:p>
          <a:p>
            <a:pPr marL="285750" indent="-285750">
              <a:buFont typeface="Wingdings" panose="05000000000000000000" pitchFamily="2" charset="2"/>
              <a:buChar char="Ø"/>
            </a:pPr>
            <a:r>
              <a:rPr lang="ru-RU" sz="1750" b="1" dirty="0" smtClean="0"/>
              <a:t>"</a:t>
            </a:r>
            <a:r>
              <a:rPr lang="ru-RU" sz="1750" b="1" dirty="0"/>
              <a:t>фары типа R, C, CR"</a:t>
            </a:r>
            <a:r>
              <a:rPr lang="ru-RU" sz="1750" dirty="0"/>
              <a:t> - фары с источниками света в виде ламп накаливания класса 0 дальнего R-света и ближнего C-света и двухрежимные (ближнего и дальнего) CR-света</a:t>
            </a:r>
            <a:r>
              <a:rPr lang="ru-RU" sz="1750" dirty="0" smtClean="0"/>
              <a:t>;</a:t>
            </a:r>
          </a:p>
          <a:p>
            <a:pPr marL="285750" indent="-285750">
              <a:buFont typeface="Wingdings" panose="05000000000000000000" pitchFamily="2" charset="2"/>
              <a:buChar char="Ø"/>
            </a:pPr>
            <a:r>
              <a:rPr lang="ru-RU" sz="1750" b="1" dirty="0"/>
              <a:t>"фары типа B и типа F3"</a:t>
            </a:r>
            <a:r>
              <a:rPr lang="ru-RU" sz="1750" dirty="0"/>
              <a:t> - фары противотуманные, отличающиеся фотометрическими характеристиками и маркировкой, нанесенной на фару</a:t>
            </a:r>
            <a:r>
              <a:rPr lang="ru-RU" sz="1750" dirty="0" smtClean="0"/>
              <a:t>;</a:t>
            </a:r>
          </a:p>
          <a:p>
            <a:pPr marL="285750" indent="-285750">
              <a:buFont typeface="Wingdings" panose="05000000000000000000" pitchFamily="2" charset="2"/>
              <a:buChar char="Ø"/>
            </a:pPr>
            <a:r>
              <a:rPr lang="ru-RU" sz="1750" dirty="0" smtClean="0"/>
              <a:t> </a:t>
            </a:r>
            <a:r>
              <a:rPr lang="ru-RU" sz="1750" b="1" dirty="0"/>
              <a:t>"форсунка стеклоомывателя" </a:t>
            </a:r>
            <a:r>
              <a:rPr lang="ru-RU" sz="1750" dirty="0"/>
              <a:t>- устройство, которое направляет омывающую жидкость на ветровое стекло; </a:t>
            </a:r>
            <a:endParaRPr lang="ru-RU" sz="1750" dirty="0" smtClean="0"/>
          </a:p>
          <a:p>
            <a:pPr marL="285750" indent="-285750">
              <a:buFont typeface="Wingdings" panose="05000000000000000000" pitchFamily="2" charset="2"/>
              <a:buChar char="Ø"/>
            </a:pPr>
            <a:r>
              <a:rPr lang="ru-RU" sz="1750" b="1" dirty="0" smtClean="0"/>
              <a:t>"</a:t>
            </a:r>
            <a:r>
              <a:rPr lang="ru-RU" sz="1750" b="1" dirty="0"/>
              <a:t>холодный тормозной механизм" </a:t>
            </a:r>
            <a:r>
              <a:rPr lang="ru-RU" sz="1750" dirty="0"/>
              <a:t>- тормозной механизм, температура которого, измеренная на поверхности трения тормозного барабана или тормозного диска, составляет менее 100 °C; </a:t>
            </a:r>
            <a:endParaRPr lang="ru-RU" sz="1750" dirty="0" smtClean="0"/>
          </a:p>
          <a:p>
            <a:pPr marL="285750" indent="-285750">
              <a:buFont typeface="Wingdings" panose="05000000000000000000" pitchFamily="2" charset="2"/>
              <a:buChar char="Ø"/>
            </a:pPr>
            <a:r>
              <a:rPr lang="ru-RU" sz="1750" b="1" dirty="0" smtClean="0"/>
              <a:t>"</a:t>
            </a:r>
            <a:r>
              <a:rPr lang="ru-RU" sz="1750" b="1" dirty="0" err="1"/>
              <a:t>цветографическая</a:t>
            </a:r>
            <a:r>
              <a:rPr lang="ru-RU" sz="1750" b="1" dirty="0"/>
              <a:t> схема"</a:t>
            </a:r>
            <a:r>
              <a:rPr lang="ru-RU" sz="1750" dirty="0"/>
              <a:t> - графическое изображение компоновки, конфигурации и композиционной взаимосвязи основного цвета, декоративных полос, опознавательных знаков и информационных надписей, нанесенных на наружную поверхность транспортного средства</a:t>
            </a:r>
            <a:r>
              <a:rPr lang="ru-RU" sz="1750" dirty="0" smtClean="0"/>
              <a:t>;</a:t>
            </a:r>
          </a:p>
          <a:p>
            <a:pPr marL="285750" indent="-285750">
              <a:buFont typeface="Wingdings" panose="05000000000000000000" pitchFamily="2" charset="2"/>
              <a:buChar char="Ø"/>
            </a:pPr>
            <a:r>
              <a:rPr lang="ru-RU" sz="1750" b="1" dirty="0"/>
              <a:t>"цикл стеклоочистителя" </a:t>
            </a:r>
            <a:r>
              <a:rPr lang="ru-RU" sz="1750" dirty="0"/>
              <a:t>- один прямой и обратный ход щетки стеклоочистителя; </a:t>
            </a:r>
            <a:endParaRPr lang="ru-RU" sz="1750" dirty="0" smtClean="0"/>
          </a:p>
          <a:p>
            <a:pPr marL="285750" indent="-285750">
              <a:buFont typeface="Wingdings" panose="05000000000000000000" pitchFamily="2" charset="2"/>
              <a:buChar char="Ø"/>
            </a:pPr>
            <a:r>
              <a:rPr lang="ru-RU" sz="1750" b="1" dirty="0" smtClean="0"/>
              <a:t>"</a:t>
            </a:r>
            <a:r>
              <a:rPr lang="ru-RU" sz="1750" b="1" dirty="0"/>
              <a:t>шасси" </a:t>
            </a:r>
            <a:r>
              <a:rPr lang="ru-RU" sz="1750" dirty="0"/>
              <a:t>- устройство на колесном ходу, не оснащенное и (или) кабиной, и (или) двигателем, и (или) кузовом, не предназначенное для эксплуатации в качестве транспортного средства;</a:t>
            </a:r>
            <a:endParaRPr lang="ru-RU" sz="1750" dirty="0" smtClean="0"/>
          </a:p>
        </p:txBody>
      </p:sp>
    </p:spTree>
    <p:extLst>
      <p:ext uri="{BB962C8B-B14F-4D97-AF65-F5344CB8AC3E}">
        <p14:creationId xmlns:p14="http://schemas.microsoft.com/office/powerpoint/2010/main" val="21160626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332656"/>
            <a:ext cx="8712968" cy="6186309"/>
          </a:xfrm>
          <a:prstGeom prst="rect">
            <a:avLst/>
          </a:prstGeom>
        </p:spPr>
        <p:txBody>
          <a:bodyPr wrap="square">
            <a:spAutoFit/>
          </a:bodyPr>
          <a:lstStyle/>
          <a:p>
            <a:pPr marL="285750" indent="-285750">
              <a:buFont typeface="Wingdings" panose="05000000000000000000" pitchFamily="2" charset="2"/>
              <a:buChar char="Ø"/>
            </a:pPr>
            <a:r>
              <a:rPr lang="ru-RU" b="1" dirty="0"/>
              <a:t>"шип противоскольжения" </a:t>
            </a:r>
            <a:r>
              <a:rPr lang="ru-RU" dirty="0"/>
              <a:t>- твердый профилированный стержень, состоящий из корпуса и износостойкого элемента и устанавливаемый в выступе протектора зимней шины для повышения сцепления шины с обледенелым или заснеженным дорожным покрытием; </a:t>
            </a:r>
            <a:endParaRPr lang="ru-RU" dirty="0" smtClean="0"/>
          </a:p>
          <a:p>
            <a:pPr marL="285750" indent="-285750">
              <a:buFont typeface="Wingdings" panose="05000000000000000000" pitchFamily="2" charset="2"/>
              <a:buChar char="Ø"/>
            </a:pPr>
            <a:r>
              <a:rPr lang="ru-RU" b="1" dirty="0" smtClean="0"/>
              <a:t>"</a:t>
            </a:r>
            <a:r>
              <a:rPr lang="ru-RU" b="1" dirty="0"/>
              <a:t>экологический класс" </a:t>
            </a:r>
            <a:r>
              <a:rPr lang="ru-RU" dirty="0"/>
              <a:t>- классификационный код, характеризующий конструкцию транспортного средства или двигателя внутреннего сгорания в зависимости от уровня выбросов, а также уровня требований к системам бортовой диагностики; </a:t>
            </a:r>
            <a:endParaRPr lang="ru-RU" dirty="0" smtClean="0"/>
          </a:p>
          <a:p>
            <a:pPr marL="285750" indent="-285750">
              <a:buFont typeface="Wingdings" panose="05000000000000000000" pitchFamily="2" charset="2"/>
              <a:buChar char="Ø"/>
            </a:pPr>
            <a:r>
              <a:rPr lang="ru-RU" b="1" dirty="0" smtClean="0"/>
              <a:t>"</a:t>
            </a:r>
            <a:r>
              <a:rPr lang="ru-RU" b="1" dirty="0"/>
              <a:t>эксплуатация" </a:t>
            </a:r>
            <a:r>
              <a:rPr lang="ru-RU" dirty="0"/>
              <a:t>- стадия жизненного цикла транспортного средства, на которой осуществляется его использование по назначению, с момента его государственной регистрации до утилизации; </a:t>
            </a:r>
            <a:endParaRPr lang="ru-RU" dirty="0" smtClean="0"/>
          </a:p>
          <a:p>
            <a:pPr marL="285750" indent="-285750">
              <a:buFont typeface="Wingdings" panose="05000000000000000000" pitchFamily="2" charset="2"/>
              <a:buChar char="Ø"/>
            </a:pPr>
            <a:r>
              <a:rPr lang="ru-RU" b="1" dirty="0" smtClean="0"/>
              <a:t>"</a:t>
            </a:r>
            <a:r>
              <a:rPr lang="ru-RU" b="1" dirty="0" err="1"/>
              <a:t>энергопоглощающее</a:t>
            </a:r>
            <a:r>
              <a:rPr lang="ru-RU" b="1" dirty="0"/>
              <a:t> устройство"</a:t>
            </a:r>
            <a:r>
              <a:rPr lang="ru-RU" dirty="0"/>
              <a:t> - компонент, образующий часть грязезащитного кожуха, и (или) наружной боковины, и (или) брызговика, поглощающий энергию воды и снижающий разбрызгивание</a:t>
            </a:r>
            <a:r>
              <a:rPr lang="ru-RU" dirty="0" smtClean="0"/>
              <a:t>;</a:t>
            </a:r>
          </a:p>
          <a:p>
            <a:pPr marL="285750" indent="-285750">
              <a:buFont typeface="Wingdings" panose="05000000000000000000" pitchFamily="2" charset="2"/>
              <a:buChar char="Ø"/>
            </a:pPr>
            <a:r>
              <a:rPr lang="ru-RU" b="1" dirty="0"/>
              <a:t>"энергетическая установка гибридного транспортного средства" </a:t>
            </a:r>
            <a:r>
              <a:rPr lang="ru-RU" dirty="0"/>
              <a:t>- совокупность двигателя внутреннего сгорания, электродвигателя, генератора (функции двигателя и генератора могут выполняться одной электромашиной), устройства аккумулирования энергии, </a:t>
            </a:r>
            <a:r>
              <a:rPr lang="ru-RU" dirty="0" err="1"/>
              <a:t>электропреобразователей</a:t>
            </a:r>
            <a:r>
              <a:rPr lang="ru-RU" dirty="0"/>
              <a:t> и системы управления; </a:t>
            </a:r>
            <a:endParaRPr lang="ru-RU" dirty="0" smtClean="0"/>
          </a:p>
          <a:p>
            <a:pPr marL="285750" indent="-285750">
              <a:buFont typeface="Wingdings" panose="05000000000000000000" pitchFamily="2" charset="2"/>
              <a:buChar char="Ø"/>
            </a:pPr>
            <a:r>
              <a:rPr lang="ru-RU" b="1" dirty="0" smtClean="0"/>
              <a:t>"</a:t>
            </a:r>
            <a:r>
              <a:rPr lang="ru-RU" b="1" dirty="0"/>
              <a:t>эффективность торможения" </a:t>
            </a:r>
            <a:r>
              <a:rPr lang="ru-RU" dirty="0"/>
              <a:t>- свойство, характеризующее способность тормозной системы создавать необходимое искусственное продольное сопротивление движению транспортного средства.</a:t>
            </a:r>
            <a:endParaRPr lang="ru-RU" dirty="0" smtClean="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8920188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461665"/>
            <a:ext cx="8712968" cy="923330"/>
          </a:xfrm>
          <a:prstGeom prst="rect">
            <a:avLst/>
          </a:prstGeom>
        </p:spPr>
        <p:txBody>
          <a:bodyPr wrap="square">
            <a:spAutoFit/>
          </a:bodyPr>
          <a:lstStyle/>
          <a:p>
            <a:r>
              <a:rPr lang="ru-RU" dirty="0"/>
              <a:t/>
            </a:r>
            <a:br>
              <a:rPr lang="ru-RU" dirty="0"/>
            </a:br>
            <a:endParaRPr lang="ru-RU" dirty="0"/>
          </a:p>
          <a:p>
            <a:r>
              <a:rPr lang="ru-RU" b="1" dirty="0"/>
              <a:t>1.1. Классификация транспортных средств по категориям</a:t>
            </a:r>
          </a:p>
        </p:txBody>
      </p:sp>
      <p:graphicFrame>
        <p:nvGraphicFramePr>
          <p:cNvPr id="5" name="Таблица 4"/>
          <p:cNvGraphicFramePr>
            <a:graphicFrameLocks noGrp="1"/>
          </p:cNvGraphicFramePr>
          <p:nvPr>
            <p:extLst/>
          </p:nvPr>
        </p:nvGraphicFramePr>
        <p:xfrm>
          <a:off x="179512" y="436100"/>
          <a:ext cx="8784976" cy="6421900"/>
        </p:xfrm>
        <a:graphic>
          <a:graphicData uri="http://schemas.openxmlformats.org/drawingml/2006/table">
            <a:tbl>
              <a:tblPr/>
              <a:tblGrid>
                <a:gridCol w="641866"/>
                <a:gridCol w="8143110"/>
              </a:tblGrid>
              <a:tr h="90113">
                <a:tc>
                  <a:txBody>
                    <a:bodyPr/>
                    <a:lstStyle/>
                    <a:p>
                      <a:pPr algn="ctr"/>
                      <a:r>
                        <a:rPr lang="en-US" sz="1350" b="1" dirty="0">
                          <a:solidFill>
                            <a:srgbClr val="333333"/>
                          </a:solidFill>
                          <a:effectLst/>
                          <a:latin typeface="Arial" panose="020B0604020202020204" pitchFamily="34" charset="0"/>
                        </a:rPr>
                        <a:t>N </a:t>
                      </a:r>
                      <a:r>
                        <a:rPr lang="ru-RU" sz="1350" b="1" dirty="0">
                          <a:solidFill>
                            <a:srgbClr val="333333"/>
                          </a:solidFill>
                          <a:effectLst/>
                          <a:latin typeface="Arial" panose="020B0604020202020204" pitchFamily="34" charset="0"/>
                        </a:rPr>
                        <a:t>п/п</a:t>
                      </a:r>
                    </a:p>
                  </a:txBody>
                  <a:tcPr marL="5495" marR="5495" marT="5495" marB="549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c>
                  <a:txBody>
                    <a:bodyPr/>
                    <a:lstStyle/>
                    <a:p>
                      <a:pPr algn="ctr"/>
                      <a:r>
                        <a:rPr lang="ru-RU" sz="1350" b="1" dirty="0">
                          <a:solidFill>
                            <a:srgbClr val="333333"/>
                          </a:solidFill>
                          <a:effectLst/>
                          <a:latin typeface="Arial" panose="020B0604020202020204" pitchFamily="34" charset="0"/>
                        </a:rPr>
                        <a:t>Объекты технического регулирования</a:t>
                      </a:r>
                    </a:p>
                  </a:txBody>
                  <a:tcPr marL="5495" marR="5495" marT="5495" marB="549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r>
              <a:tr h="129674">
                <a:tc>
                  <a:txBody>
                    <a:bodyPr/>
                    <a:lstStyle/>
                    <a:p>
                      <a:pPr algn="ctr"/>
                      <a:r>
                        <a:rPr lang="ru-RU" sz="1350" b="1">
                          <a:solidFill>
                            <a:srgbClr val="333333"/>
                          </a:solidFill>
                          <a:effectLst/>
                          <a:latin typeface="Arial" panose="020B0604020202020204" pitchFamily="34" charset="0"/>
                        </a:rPr>
                        <a:t>1.</a:t>
                      </a:r>
                    </a:p>
                  </a:txBody>
                  <a:tcPr marL="5495" marR="5495" marT="5495" marB="549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c>
                  <a:txBody>
                    <a:bodyPr/>
                    <a:lstStyle/>
                    <a:p>
                      <a:r>
                        <a:rPr lang="ru-RU" sz="1350">
                          <a:effectLst/>
                          <a:latin typeface="Arial" panose="020B0604020202020204" pitchFamily="34" charset="0"/>
                        </a:rPr>
                        <a:t>Категория L - Мототранспортные средства, в том числе:</a:t>
                      </a:r>
                    </a:p>
                  </a:txBody>
                  <a:tcPr marL="5495" marR="5495" marT="5495" marB="549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r>
              <a:tr h="1751702">
                <a:tc>
                  <a:txBody>
                    <a:bodyPr/>
                    <a:lstStyle/>
                    <a:p>
                      <a:pPr algn="ctr"/>
                      <a:r>
                        <a:rPr lang="ru-RU" sz="1350" b="1">
                          <a:solidFill>
                            <a:srgbClr val="333333"/>
                          </a:solidFill>
                          <a:effectLst/>
                          <a:latin typeface="Arial" panose="020B0604020202020204" pitchFamily="34" charset="0"/>
                        </a:rPr>
                        <a:t>1.1.</a:t>
                      </a:r>
                    </a:p>
                  </a:txBody>
                  <a:tcPr marL="5495" marR="5495" marT="5495" marB="549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c>
                  <a:txBody>
                    <a:bodyPr/>
                    <a:lstStyle/>
                    <a:p>
                      <a:r>
                        <a:rPr lang="ru-RU" sz="1350" dirty="0">
                          <a:effectLst/>
                          <a:latin typeface="Arial" panose="020B0604020202020204" pitchFamily="34" charset="0"/>
                        </a:rPr>
                        <a:t>Мопеды, мотовелосипеды, </a:t>
                      </a:r>
                      <a:r>
                        <a:rPr lang="ru-RU" sz="1350" dirty="0" err="1">
                          <a:effectLst/>
                          <a:latin typeface="Arial" panose="020B0604020202020204" pitchFamily="34" charset="0"/>
                        </a:rPr>
                        <a:t>мокики</a:t>
                      </a:r>
                      <a:r>
                        <a:rPr lang="ru-RU" sz="1350" dirty="0">
                          <a:effectLst/>
                          <a:latin typeface="Arial" panose="020B0604020202020204" pitchFamily="34" charset="0"/>
                        </a:rPr>
                        <a:t>, в том числе:</a:t>
                      </a:r>
                    </a:p>
                    <a:p>
                      <a:r>
                        <a:rPr lang="ru-RU" sz="1350" dirty="0">
                          <a:effectLst/>
                          <a:latin typeface="Arial" panose="020B0604020202020204" pitchFamily="34" charset="0"/>
                        </a:rPr>
                        <a:t>Категория L1 - Двухколесные транспортные средства, максимальная конструктивная скорость которых не превышает 50 км/ч, и характеризующиеся:</a:t>
                      </a:r>
                    </a:p>
                    <a:p>
                      <a:r>
                        <a:rPr lang="ru-RU" sz="1350" dirty="0">
                          <a:effectLst/>
                          <a:latin typeface="Arial" panose="020B0604020202020204" pitchFamily="34" charset="0"/>
                        </a:rPr>
                        <a:t>- в случае двигателя внутреннего сгорания - рабочим объемом двигателя, не превышающим 50 см3, или</a:t>
                      </a:r>
                    </a:p>
                    <a:p>
                      <a:r>
                        <a:rPr lang="ru-RU" sz="1350" dirty="0">
                          <a:effectLst/>
                          <a:latin typeface="Arial" panose="020B0604020202020204" pitchFamily="34" charset="0"/>
                        </a:rPr>
                        <a:t>- в случае электродвигателя - номинальной максимальной мощностью в режиме длительной нагрузки, не превышающей 4 кВт.</a:t>
                      </a:r>
                    </a:p>
                    <a:p>
                      <a:r>
                        <a:rPr lang="ru-RU" sz="1350" dirty="0">
                          <a:effectLst/>
                          <a:latin typeface="Arial" panose="020B0604020202020204" pitchFamily="34" charset="0"/>
                        </a:rPr>
                        <a:t>Категория L2 - Трехколесные транспортные средства с любым расположением колес, максимальная конструктивная скорость которых не превышает 50 км/ч, и характеризующиеся:</a:t>
                      </a:r>
                    </a:p>
                    <a:p>
                      <a:r>
                        <a:rPr lang="ru-RU" sz="1350" dirty="0">
                          <a:effectLst/>
                          <a:latin typeface="Arial" panose="020B0604020202020204" pitchFamily="34" charset="0"/>
                        </a:rPr>
                        <a:t>- в случае двигателя внутреннего сгорания с принудительным зажиганием - рабочим объемом двигателя, не превышающим 50 см3, или</a:t>
                      </a:r>
                    </a:p>
                    <a:p>
                      <a:r>
                        <a:rPr lang="ru-RU" sz="1350" dirty="0">
                          <a:effectLst/>
                          <a:latin typeface="Arial" panose="020B0604020202020204" pitchFamily="34" charset="0"/>
                        </a:rPr>
                        <a:t>- в случае двигателя внутреннего сгорания другого типа - максимальной эффективной мощностью, не превышающей 4 кВт, или</a:t>
                      </a:r>
                    </a:p>
                    <a:p>
                      <a:r>
                        <a:rPr lang="ru-RU" sz="1350" dirty="0">
                          <a:effectLst/>
                          <a:latin typeface="Arial" panose="020B0604020202020204" pitchFamily="34" charset="0"/>
                        </a:rPr>
                        <a:t>- в случае электродвигателя - номинальной максимальной мощностью в режиме длительной нагрузки, не превышающей 4 кВт.</a:t>
                      </a:r>
                    </a:p>
                  </a:txBody>
                  <a:tcPr marL="5495" marR="5495" marT="5495" marB="549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r>
              <a:tr h="1909948">
                <a:tc>
                  <a:txBody>
                    <a:bodyPr/>
                    <a:lstStyle/>
                    <a:p>
                      <a:pPr algn="ctr"/>
                      <a:r>
                        <a:rPr lang="ru-RU" sz="1350" b="1">
                          <a:solidFill>
                            <a:srgbClr val="333333"/>
                          </a:solidFill>
                          <a:effectLst/>
                          <a:latin typeface="Arial" panose="020B0604020202020204" pitchFamily="34" charset="0"/>
                        </a:rPr>
                        <a:t>1.2.</a:t>
                      </a:r>
                    </a:p>
                  </a:txBody>
                  <a:tcPr marL="5495" marR="5495" marT="5495" marB="549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c>
                  <a:txBody>
                    <a:bodyPr/>
                    <a:lstStyle/>
                    <a:p>
                      <a:r>
                        <a:rPr lang="ru-RU" sz="1350" dirty="0">
                          <a:effectLst/>
                          <a:latin typeface="Arial" panose="020B0604020202020204" pitchFamily="34" charset="0"/>
                        </a:rPr>
                        <a:t>Мотоциклы, мотороллеры, </a:t>
                      </a:r>
                      <a:r>
                        <a:rPr lang="ru-RU" sz="1350" dirty="0" err="1">
                          <a:effectLst/>
                          <a:latin typeface="Arial" panose="020B0604020202020204" pitchFamily="34" charset="0"/>
                        </a:rPr>
                        <a:t>трициклы</a:t>
                      </a:r>
                      <a:r>
                        <a:rPr lang="ru-RU" sz="1350" dirty="0">
                          <a:effectLst/>
                          <a:latin typeface="Arial" panose="020B0604020202020204" pitchFamily="34" charset="0"/>
                        </a:rPr>
                        <a:t>, в том числе:</a:t>
                      </a:r>
                    </a:p>
                    <a:p>
                      <a:r>
                        <a:rPr lang="ru-RU" sz="1350" dirty="0">
                          <a:effectLst/>
                          <a:latin typeface="Arial" panose="020B0604020202020204" pitchFamily="34" charset="0"/>
                        </a:rPr>
                        <a:t>Категория L3 - Двухколесные транспортные средства, рабочий объем двигателя которых (в случае двигателя внутреннего сгорания) превышает 50 см3 (или) максимальная конструктивная скорость (при любом двигателе) превышает 50 км/ч.</a:t>
                      </a:r>
                    </a:p>
                    <a:p>
                      <a:r>
                        <a:rPr lang="ru-RU" sz="1350" dirty="0">
                          <a:effectLst/>
                          <a:latin typeface="Arial" panose="020B0604020202020204" pitchFamily="34" charset="0"/>
                        </a:rPr>
                        <a:t>Категория L4 - Трехколесные транспортные средства с колесами, асимметричными по отношению к средней продольной плоскости, рабочий объем двигателя которых (в случае двигателя внутреннего сгорания) превышает 50 см3 и (или) максимальная конструктивная скорость (при любом двигателе) превышает 50 км/ч.</a:t>
                      </a:r>
                    </a:p>
                    <a:p>
                      <a:r>
                        <a:rPr lang="ru-RU" sz="1350" dirty="0">
                          <a:effectLst/>
                          <a:latin typeface="Arial" panose="020B0604020202020204" pitchFamily="34" charset="0"/>
                        </a:rPr>
                        <a:t>Категория L5 - Трехколесные транспортные средства с колесами, симметричными по отношению к средней продольной плоскости транспортного средства, рабочий объем двигателя которых (в случае двигателя внутреннего сгорания) превышает 50 см3 и (или) максимальная конструктивная скорость (при любом двигателе) превышает 50 км/ч.</a:t>
                      </a:r>
                    </a:p>
                    <a:p>
                      <a:r>
                        <a:rPr lang="ru-RU" sz="1350" dirty="0">
                          <a:effectLst/>
                          <a:latin typeface="Arial" panose="020B0604020202020204" pitchFamily="34" charset="0"/>
                        </a:rPr>
                        <a:t>Если расстояние между центрами пятен контакта с дорожной поверхностью колес одной оси составляет менее 460 мм, такие транспортные средства относятся к категории L3.</a:t>
                      </a:r>
                    </a:p>
                  </a:txBody>
                  <a:tcPr marL="5495" marR="5495" marT="5495" marB="549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172940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461665"/>
            <a:ext cx="8712968" cy="923330"/>
          </a:xfrm>
          <a:prstGeom prst="rect">
            <a:avLst/>
          </a:prstGeom>
        </p:spPr>
        <p:txBody>
          <a:bodyPr wrap="square">
            <a:spAutoFit/>
          </a:bodyPr>
          <a:lstStyle/>
          <a:p>
            <a:r>
              <a:rPr lang="ru-RU" dirty="0"/>
              <a:t/>
            </a:r>
            <a:br>
              <a:rPr lang="ru-RU" dirty="0"/>
            </a:br>
            <a:endParaRPr lang="ru-RU" dirty="0"/>
          </a:p>
          <a:p>
            <a:r>
              <a:rPr lang="ru-RU" b="1" dirty="0"/>
              <a:t>1.1. Классификация транспортных средств по категориям</a:t>
            </a:r>
          </a:p>
        </p:txBody>
      </p:sp>
      <p:graphicFrame>
        <p:nvGraphicFramePr>
          <p:cNvPr id="5" name="Таблица 4"/>
          <p:cNvGraphicFramePr>
            <a:graphicFrameLocks noGrp="1"/>
          </p:cNvGraphicFramePr>
          <p:nvPr>
            <p:extLst/>
          </p:nvPr>
        </p:nvGraphicFramePr>
        <p:xfrm>
          <a:off x="179512" y="436100"/>
          <a:ext cx="8784976" cy="6198992"/>
        </p:xfrm>
        <a:graphic>
          <a:graphicData uri="http://schemas.openxmlformats.org/drawingml/2006/table">
            <a:tbl>
              <a:tblPr/>
              <a:tblGrid>
                <a:gridCol w="641866"/>
                <a:gridCol w="8143110"/>
              </a:tblGrid>
              <a:tr h="0">
                <a:tc>
                  <a:txBody>
                    <a:bodyPr/>
                    <a:lstStyle/>
                    <a:p>
                      <a:pPr algn="ctr"/>
                      <a:r>
                        <a:rPr lang="ru-RU" sz="1350" b="1">
                          <a:solidFill>
                            <a:srgbClr val="333333"/>
                          </a:solidFill>
                          <a:effectLst/>
                          <a:latin typeface="Arial" panose="020B0604020202020204" pitchFamily="34" charset="0"/>
                        </a:rPr>
                        <a:t>1.3.</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c>
                  <a:txBody>
                    <a:bodyPr/>
                    <a:lstStyle/>
                    <a:p>
                      <a:r>
                        <a:rPr lang="ru-RU" sz="1350">
                          <a:effectLst/>
                          <a:latin typeface="Arial" panose="020B0604020202020204" pitchFamily="34" charset="0"/>
                        </a:rPr>
                        <a:t>Квадрициклы, в том числе:</a:t>
                      </a:r>
                    </a:p>
                    <a:p>
                      <a:r>
                        <a:rPr lang="ru-RU" sz="1350">
                          <a:effectLst/>
                          <a:latin typeface="Arial" panose="020B0604020202020204" pitchFamily="34" charset="0"/>
                        </a:rPr>
                        <a:t>Категория L6 - Четырехколесные транспортные средства, масса которых без нагрузки не превышает 350 кг без учета массы аккумуляторов (в случае электрического транспортного средства), максимальная конструктивная скорость не превышает 50 км/ч, и характеризующиеся:</a:t>
                      </a:r>
                    </a:p>
                    <a:p>
                      <a:r>
                        <a:rPr lang="ru-RU" sz="1350">
                          <a:effectLst/>
                          <a:latin typeface="Arial" panose="020B0604020202020204" pitchFamily="34" charset="0"/>
                        </a:rPr>
                        <a:t>- в случае двигателя внутреннего сгорания с принудительным зажиганием - рабочим объемом двигателя, не превышающим 50 см3, или</a:t>
                      </a:r>
                    </a:p>
                    <a:p>
                      <a:r>
                        <a:rPr lang="ru-RU" sz="1350">
                          <a:effectLst/>
                          <a:latin typeface="Arial" panose="020B0604020202020204" pitchFamily="34" charset="0"/>
                        </a:rPr>
                        <a:t>- в случае двигателя внутреннего сгорания другого типа - максимальной эффективной мощностью двигателя, не превышающей 4 кВт, или</a:t>
                      </a:r>
                    </a:p>
                    <a:p>
                      <a:r>
                        <a:rPr lang="ru-RU" sz="1350">
                          <a:effectLst/>
                          <a:latin typeface="Arial" panose="020B0604020202020204" pitchFamily="34" charset="0"/>
                        </a:rPr>
                        <a:t>- в случае электродвигателя - номинальной максимальной мощностью двигателя в режиме длительной нагрузки, не превышающей 4 кВт.</a:t>
                      </a:r>
                    </a:p>
                    <a:p>
                      <a:r>
                        <a:rPr lang="ru-RU" sz="1350">
                          <a:effectLst/>
                          <a:latin typeface="Arial" panose="020B0604020202020204" pitchFamily="34" charset="0"/>
                        </a:rPr>
                        <a:t>Категория L7 - Четырехколесные транспортные средства, иные, чем транспортные средства категории L6, масса которых без нагрузки не превышает 400 кг (550 кг для транспортных средств, предназначенных для перевозки грузов) без учета массы аккумуляторов (в случае электрического транспортного средства) и максимальная эффективная мощность двигателя не превышает 15 кВт.</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r>
              <a:tr h="129674">
                <a:tc>
                  <a:txBody>
                    <a:bodyPr/>
                    <a:lstStyle/>
                    <a:p>
                      <a:pPr algn="ctr"/>
                      <a:r>
                        <a:rPr lang="ru-RU" sz="1350" b="1">
                          <a:solidFill>
                            <a:srgbClr val="333333"/>
                          </a:solidFill>
                          <a:effectLst/>
                          <a:latin typeface="Arial" panose="020B0604020202020204" pitchFamily="34" charset="0"/>
                        </a:rPr>
                        <a:t>2.</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c>
                  <a:txBody>
                    <a:bodyPr/>
                    <a:lstStyle/>
                    <a:p>
                      <a:r>
                        <a:rPr lang="ru-RU" sz="1350">
                          <a:effectLst/>
                          <a:latin typeface="Arial" panose="020B0604020202020204" pitchFamily="34" charset="0"/>
                        </a:rPr>
                        <a:t>Категория M - Транспортные средства, имеющие не менее четырех колес и используемые для перевозки пассажиров</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r>
              <a:tr h="844804">
                <a:tc>
                  <a:txBody>
                    <a:bodyPr/>
                    <a:lstStyle/>
                    <a:p>
                      <a:pPr algn="ctr"/>
                      <a:r>
                        <a:rPr lang="ru-RU" sz="1350" b="1">
                          <a:solidFill>
                            <a:srgbClr val="333333"/>
                          </a:solidFill>
                          <a:effectLst/>
                          <a:latin typeface="Arial" panose="020B0604020202020204" pitchFamily="34" charset="0"/>
                        </a:rPr>
                        <a:t>2.1.</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c>
                  <a:txBody>
                    <a:bodyPr/>
                    <a:lstStyle/>
                    <a:p>
                      <a:r>
                        <a:rPr lang="ru-RU" sz="1350">
                          <a:effectLst/>
                          <a:latin typeface="Arial" panose="020B0604020202020204" pitchFamily="34" charset="0"/>
                        </a:rPr>
                        <a:t>Категория M1 - Транспортные средства, используемые для перевозки пассажиров и имеющие, помимо места водителя, не более восьми мест для сидения - легковые автомобили.</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r>
              <a:tr h="1909948">
                <a:tc>
                  <a:txBody>
                    <a:bodyPr/>
                    <a:lstStyle/>
                    <a:p>
                      <a:pPr algn="ctr"/>
                      <a:r>
                        <a:rPr lang="ru-RU" sz="1350" b="1">
                          <a:solidFill>
                            <a:srgbClr val="333333"/>
                          </a:solidFill>
                          <a:effectLst/>
                          <a:latin typeface="Arial" panose="020B0604020202020204" pitchFamily="34" charset="0"/>
                        </a:rPr>
                        <a:t>2.2.</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c>
                  <a:txBody>
                    <a:bodyPr/>
                    <a:lstStyle/>
                    <a:p>
                      <a:r>
                        <a:rPr lang="ru-RU" sz="1350" dirty="0">
                          <a:effectLst/>
                          <a:latin typeface="Arial" panose="020B0604020202020204" pitchFamily="34" charset="0"/>
                        </a:rPr>
                        <a:t>Автобусы, троллейбусы, специализированные пассажирские транспортные средства и их шасси, в том числе:</a:t>
                      </a:r>
                    </a:p>
                    <a:p>
                      <a:r>
                        <a:rPr lang="ru-RU" sz="1350" dirty="0">
                          <a:effectLst/>
                          <a:latin typeface="Arial" panose="020B0604020202020204" pitchFamily="34" charset="0"/>
                        </a:rPr>
                        <a:t>Категория M2 - Транспортные средства, используемые для перевозки пассажиров, имеющие, помимо места водителя, более восьми мест для сидения, технически допустимая максимальная масса которых не превышает 5 т.</a:t>
                      </a:r>
                    </a:p>
                    <a:p>
                      <a:r>
                        <a:rPr lang="ru-RU" sz="1350" dirty="0">
                          <a:effectLst/>
                          <a:latin typeface="Arial" panose="020B0604020202020204" pitchFamily="34" charset="0"/>
                        </a:rPr>
                        <a:t>Категория M3 - Транспортные средства, используемые для перевозки пассажиров, имеющие, помимо места водителя, более восьми мест для сидения, технически допустимая максимальная масса которых превышает 5 т</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0170051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39552" y="-461665"/>
            <a:ext cx="8712968" cy="923330"/>
          </a:xfrm>
          <a:prstGeom prst="rect">
            <a:avLst/>
          </a:prstGeom>
        </p:spPr>
        <p:txBody>
          <a:bodyPr wrap="square">
            <a:spAutoFit/>
          </a:bodyPr>
          <a:lstStyle/>
          <a:p>
            <a:r>
              <a:rPr lang="ru-RU" dirty="0"/>
              <a:t/>
            </a:r>
            <a:br>
              <a:rPr lang="ru-RU" dirty="0"/>
            </a:br>
            <a:endParaRPr lang="ru-RU" dirty="0"/>
          </a:p>
          <a:p>
            <a:r>
              <a:rPr lang="ru-RU" b="1" dirty="0"/>
              <a:t>1.1. Классификация транспортных средств по категориям</a:t>
            </a:r>
          </a:p>
        </p:txBody>
      </p:sp>
      <p:graphicFrame>
        <p:nvGraphicFramePr>
          <p:cNvPr id="5" name="Таблица 4"/>
          <p:cNvGraphicFramePr>
            <a:graphicFrameLocks noGrp="1"/>
          </p:cNvGraphicFramePr>
          <p:nvPr>
            <p:extLst/>
          </p:nvPr>
        </p:nvGraphicFramePr>
        <p:xfrm>
          <a:off x="179512" y="908720"/>
          <a:ext cx="8784976" cy="5593080"/>
        </p:xfrm>
        <a:graphic>
          <a:graphicData uri="http://schemas.openxmlformats.org/drawingml/2006/table">
            <a:tbl>
              <a:tblPr/>
              <a:tblGrid>
                <a:gridCol w="641866"/>
                <a:gridCol w="8143110"/>
              </a:tblGrid>
              <a:tr h="0">
                <a:tc>
                  <a:txBody>
                    <a:bodyPr/>
                    <a:lstStyle/>
                    <a:p>
                      <a:endParaRPr lang="ru-RU" sz="1350" dirty="0">
                        <a:effectLst/>
                        <a:latin typeface="Arial" panose="020B0604020202020204" pitchFamily="34" charset="0"/>
                      </a:endParaRP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c>
                  <a:txBody>
                    <a:bodyPr/>
                    <a:lstStyle/>
                    <a:p>
                      <a:r>
                        <a:rPr lang="ru-RU" sz="1350" dirty="0" smtClean="0">
                          <a:effectLst/>
                          <a:latin typeface="Arial" panose="020B0604020202020204" pitchFamily="34" charset="0"/>
                        </a:rPr>
                        <a:t>Транспортные средства категорий M2 и M3 вместимостью не более 22 пассажиров помимо водителя, подразделяются на класс A, предназначенные для перевозки стоящих и сидящих пассажиров, и класс B, предназначенные для перевозки только сидящих пассажиров.</a:t>
                      </a:r>
                    </a:p>
                    <a:p>
                      <a:r>
                        <a:rPr lang="ru-RU" sz="1350" dirty="0" smtClean="0">
                          <a:effectLst/>
                          <a:latin typeface="Arial" panose="020B0604020202020204" pitchFamily="34" charset="0"/>
                        </a:rPr>
                        <a:t>Транспортные средства категорий M2 и M3 вместимостью свыше 22 пассажиров помимо водителя, подразделяются на класс I, имеющие выделенную площадь для стоящих пассажиров и обеспечивающие быструю смену пассажиров, класс II, предназначенные для перевозки преимущественно сидящих пассажиров и имеющие возможность для перевозки стоящих пассажиров в проходе и (или) на площади, не превышающей площадь двойного пассажирского сидения, и класс III, предназначенные для перевозки исключительно сидящих пассажиров.</a:t>
                      </a:r>
                    </a:p>
                    <a:p>
                      <a:endParaRPr lang="ru-RU" sz="1350" dirty="0"/>
                    </a:p>
                  </a:txBody>
                  <a:tcP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r>
              <a:tr h="129674">
                <a:tc>
                  <a:txBody>
                    <a:bodyPr/>
                    <a:lstStyle/>
                    <a:p>
                      <a:pPr algn="ctr"/>
                      <a:r>
                        <a:rPr lang="ru-RU" sz="1350" b="1">
                          <a:solidFill>
                            <a:srgbClr val="333333"/>
                          </a:solidFill>
                          <a:effectLst/>
                          <a:latin typeface="Arial" panose="020B0604020202020204" pitchFamily="34" charset="0"/>
                        </a:rPr>
                        <a:t>3.</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c>
                  <a:txBody>
                    <a:bodyPr/>
                    <a:lstStyle/>
                    <a:p>
                      <a:r>
                        <a:rPr lang="ru-RU" sz="1350" dirty="0">
                          <a:effectLst/>
                          <a:latin typeface="Arial" panose="020B0604020202020204" pitchFamily="34" charset="0"/>
                        </a:rPr>
                        <a:t>Категория N - Транспортные средства, используемые для перевозки грузов - автомобили грузовые и их шасси, в том числе:</a:t>
                      </a:r>
                    </a:p>
                    <a:p>
                      <a:r>
                        <a:rPr lang="ru-RU" sz="1350" dirty="0">
                          <a:effectLst/>
                          <a:latin typeface="Arial" panose="020B0604020202020204" pitchFamily="34" charset="0"/>
                        </a:rPr>
                        <a:t>Категория N1 - Транспортные средства, предназначенные для перевозки грузов, имеющие технически допустимую максимальную массу не более 3,5 т.</a:t>
                      </a:r>
                    </a:p>
                    <a:p>
                      <a:r>
                        <a:rPr lang="ru-RU" sz="1350" dirty="0">
                          <a:effectLst/>
                          <a:latin typeface="Arial" panose="020B0604020202020204" pitchFamily="34" charset="0"/>
                        </a:rPr>
                        <a:t>Категория N2 - Транспортные средства, предназначенные для перевозки грузов, имеющие технически допустимую максимальную массу свыше 3,5 т, но не более 12 т.</a:t>
                      </a:r>
                    </a:p>
                    <a:p>
                      <a:r>
                        <a:rPr lang="ru-RU" sz="1350" dirty="0">
                          <a:effectLst/>
                          <a:latin typeface="Arial" panose="020B0604020202020204" pitchFamily="34" charset="0"/>
                        </a:rPr>
                        <a:t>Категория N3 - Транспортные средства, предназначенные для перевозки грузов, имеющие технически допустимую максимальную массу более 12 т.</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r>
              <a:tr h="844804">
                <a:tc>
                  <a:txBody>
                    <a:bodyPr/>
                    <a:lstStyle/>
                    <a:p>
                      <a:pPr algn="ctr"/>
                      <a:r>
                        <a:rPr lang="ru-RU" sz="1350" b="1">
                          <a:solidFill>
                            <a:srgbClr val="333333"/>
                          </a:solidFill>
                          <a:effectLst/>
                          <a:latin typeface="Arial" panose="020B0604020202020204" pitchFamily="34" charset="0"/>
                        </a:rPr>
                        <a:t>4.</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c>
                  <a:txBody>
                    <a:bodyPr/>
                    <a:lstStyle/>
                    <a:p>
                      <a:r>
                        <a:rPr lang="ru-RU" sz="1350" dirty="0">
                          <a:effectLst/>
                          <a:latin typeface="Arial" panose="020B0604020202020204" pitchFamily="34" charset="0"/>
                        </a:rPr>
                        <a:t>Категория O - Прицепы (полуприцепы) к транспортным средствам категорий L, M, N, в том числе: (замечание АСМАП).</a:t>
                      </a:r>
                    </a:p>
                    <a:p>
                      <a:r>
                        <a:rPr lang="ru-RU" sz="1350" dirty="0">
                          <a:effectLst/>
                          <a:latin typeface="Arial" panose="020B0604020202020204" pitchFamily="34" charset="0"/>
                        </a:rPr>
                        <a:t>Категория O1 - Прицепы, технически допустимая максимальная масса которых не более 0,75 т.</a:t>
                      </a:r>
                    </a:p>
                    <a:p>
                      <a:r>
                        <a:rPr lang="ru-RU" sz="1350" dirty="0">
                          <a:effectLst/>
                          <a:latin typeface="Arial" panose="020B0604020202020204" pitchFamily="34" charset="0"/>
                        </a:rPr>
                        <a:t>Категория O2 - Прицепы, технически допустимая максимальная масса которых свыше 0,75 т, но не более 3,5 т.</a:t>
                      </a:r>
                    </a:p>
                    <a:p>
                      <a:r>
                        <a:rPr lang="ru-RU" sz="1350" dirty="0">
                          <a:effectLst/>
                          <a:latin typeface="Arial" panose="020B0604020202020204" pitchFamily="34" charset="0"/>
                        </a:rPr>
                        <a:t>Категория O3 - Прицепы, технически допустимая максимальная масса которых свыше 3,5 т, но не более 10 т.</a:t>
                      </a:r>
                    </a:p>
                    <a:p>
                      <a:r>
                        <a:rPr lang="ru-RU" sz="1350" dirty="0">
                          <a:effectLst/>
                          <a:latin typeface="Arial" panose="020B0604020202020204" pitchFamily="34" charset="0"/>
                        </a:rPr>
                        <a:t>Категория O4 - Прицепы, технически допустимая максимальная масса которых более 10 т.</a:t>
                      </a:r>
                    </a:p>
                  </a:txBody>
                  <a:tcPr marL="38100" marR="38100" marT="38100" marB="3810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3705568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39552" y="-461665"/>
            <a:ext cx="8712968" cy="923330"/>
          </a:xfrm>
          <a:prstGeom prst="rect">
            <a:avLst/>
          </a:prstGeom>
        </p:spPr>
        <p:txBody>
          <a:bodyPr wrap="square">
            <a:spAutoFit/>
          </a:bodyPr>
          <a:lstStyle/>
          <a:p>
            <a:r>
              <a:rPr lang="ru-RU" dirty="0"/>
              <a:t/>
            </a:r>
            <a:br>
              <a:rPr lang="ru-RU" dirty="0"/>
            </a:br>
            <a:endParaRPr lang="ru-RU" dirty="0"/>
          </a:p>
          <a:p>
            <a:r>
              <a:rPr lang="ru-RU" b="1" dirty="0"/>
              <a:t>1.1. Классификация транспортных средств по категориям</a:t>
            </a:r>
          </a:p>
        </p:txBody>
      </p:sp>
      <p:sp>
        <p:nvSpPr>
          <p:cNvPr id="2" name="Прямоугольник 1"/>
          <p:cNvSpPr/>
          <p:nvPr/>
        </p:nvSpPr>
        <p:spPr>
          <a:xfrm>
            <a:off x="179512" y="836712"/>
            <a:ext cx="8496944" cy="5632311"/>
          </a:xfrm>
          <a:prstGeom prst="rect">
            <a:avLst/>
          </a:prstGeom>
        </p:spPr>
        <p:txBody>
          <a:bodyPr wrap="square">
            <a:spAutoFit/>
          </a:bodyPr>
          <a:lstStyle/>
          <a:p>
            <a:r>
              <a:rPr lang="ru-RU" dirty="0">
                <a:solidFill>
                  <a:srgbClr val="000000"/>
                </a:solidFill>
                <a:latin typeface="Arial" panose="020B0604020202020204" pitchFamily="34" charset="0"/>
              </a:rPr>
              <a:t>Примечания:</a:t>
            </a:r>
          </a:p>
          <a:p>
            <a:r>
              <a:rPr lang="ru-RU" dirty="0">
                <a:solidFill>
                  <a:srgbClr val="000000"/>
                </a:solidFill>
                <a:latin typeface="Arial" panose="020B0604020202020204" pitchFamily="34" charset="0"/>
              </a:rPr>
              <a:t>1. Транспортное средство, имеющее не более восьми мест для сидения, не считая места водителя, предназначенное для перевозки пассажиров и грузов, относится к категории:</a:t>
            </a:r>
          </a:p>
          <a:p>
            <a:r>
              <a:rPr lang="ru-RU" dirty="0">
                <a:solidFill>
                  <a:srgbClr val="000000"/>
                </a:solidFill>
                <a:latin typeface="Arial" panose="020B0604020202020204" pitchFamily="34" charset="0"/>
              </a:rPr>
              <a:t>M1, если произведение предусмотренного конструкцией числа пассажиров на условную массу одного пассажира (68 кг) превышает расчетную массу перевозимого одновременно с пассажирами груза;</a:t>
            </a:r>
          </a:p>
          <a:p>
            <a:r>
              <a:rPr lang="ru-RU" dirty="0">
                <a:solidFill>
                  <a:srgbClr val="000000"/>
                </a:solidFill>
                <a:latin typeface="Arial" panose="020B0604020202020204" pitchFamily="34" charset="0"/>
              </a:rPr>
              <a:t>N, если это условие не выполняется.</a:t>
            </a:r>
          </a:p>
          <a:p>
            <a:r>
              <a:rPr lang="ru-RU" dirty="0">
                <a:solidFill>
                  <a:srgbClr val="000000"/>
                </a:solidFill>
                <a:latin typeface="Arial" panose="020B0604020202020204" pitchFamily="34" charset="0"/>
              </a:rPr>
              <a:t>Транспортное средство, предназначенное для перевозки пассажиров и грузов, имеющее, помимо места водителя, более восьми мест для сидения, относится к категории M.</a:t>
            </a:r>
          </a:p>
          <a:p>
            <a:r>
              <a:rPr lang="ru-RU" dirty="0">
                <a:solidFill>
                  <a:srgbClr val="000000"/>
                </a:solidFill>
                <a:latin typeface="Arial" panose="020B0604020202020204" pitchFamily="34" charset="0"/>
              </a:rPr>
              <a:t>2. В случае полуприцепов и прицепов с центрально расположенной осью (осями) под технически допустимой максимальной массой принимается статическая вертикальная нагрузка, передаваемая на грунт осью или осями максимально загруженного сцепленного с тягачом полуприцепа и прицепа с центрально расположенной осью (осями).</a:t>
            </a:r>
          </a:p>
          <a:p>
            <a:r>
              <a:rPr lang="ru-RU" dirty="0">
                <a:solidFill>
                  <a:srgbClr val="000000"/>
                </a:solidFill>
                <a:latin typeface="Arial" panose="020B0604020202020204" pitchFamily="34" charset="0"/>
              </a:rPr>
              <a:t>3. Для целей </a:t>
            </a:r>
            <a:r>
              <a:rPr lang="ru-RU" dirty="0">
                <a:solidFill>
                  <a:srgbClr val="3C5F87"/>
                </a:solidFill>
                <a:latin typeface="Arial" panose="020B0604020202020204" pitchFamily="34" charset="0"/>
                <a:hlinkClick r:id="rId3"/>
              </a:rPr>
              <a:t>пункта 1.1</a:t>
            </a:r>
            <a:r>
              <a:rPr lang="ru-RU" dirty="0">
                <a:solidFill>
                  <a:srgbClr val="000000"/>
                </a:solidFill>
                <a:latin typeface="Arial" panose="020B0604020202020204" pitchFamily="34" charset="0"/>
              </a:rPr>
              <a:t> настоящего приложения оборудование и установки, находящиеся на специальных транспортных средствах (автокраны, транспортные средства, оснащенные подъемниками с рабочими платформами, </a:t>
            </a:r>
            <a:r>
              <a:rPr lang="ru-RU" dirty="0" err="1">
                <a:solidFill>
                  <a:srgbClr val="000000"/>
                </a:solidFill>
                <a:latin typeface="Arial" panose="020B0604020202020204" pitchFamily="34" charset="0"/>
              </a:rPr>
              <a:t>автоэвакуаторы</a:t>
            </a:r>
            <a:r>
              <a:rPr lang="ru-RU" dirty="0">
                <a:solidFill>
                  <a:srgbClr val="000000"/>
                </a:solidFill>
                <a:latin typeface="Arial" panose="020B0604020202020204" pitchFamily="34" charset="0"/>
              </a:rPr>
              <a:t> и т.п.), приравниваются к грузам.</a:t>
            </a:r>
            <a:endParaRPr lang="ru-RU"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18902445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39552" y="-461665"/>
            <a:ext cx="8712968" cy="923330"/>
          </a:xfrm>
          <a:prstGeom prst="rect">
            <a:avLst/>
          </a:prstGeom>
        </p:spPr>
        <p:txBody>
          <a:bodyPr wrap="square">
            <a:spAutoFit/>
          </a:bodyPr>
          <a:lstStyle/>
          <a:p>
            <a:r>
              <a:rPr lang="ru-RU" dirty="0"/>
              <a:t/>
            </a:r>
            <a:br>
              <a:rPr lang="ru-RU" dirty="0"/>
            </a:br>
            <a:endParaRPr lang="ru-RU" dirty="0"/>
          </a:p>
          <a:p>
            <a:r>
              <a:rPr lang="ru-RU" b="1" dirty="0" smtClean="0"/>
              <a:t>1.2. </a:t>
            </a:r>
            <a:r>
              <a:rPr lang="ru-RU" b="1" dirty="0"/>
              <a:t>Транспортные средства повышенной проходимости (категории G</a:t>
            </a:r>
            <a:r>
              <a:rPr lang="ru-RU" b="1" dirty="0" smtClean="0"/>
              <a:t>)</a:t>
            </a:r>
            <a:endParaRPr lang="ru-RU" b="1" dirty="0"/>
          </a:p>
        </p:txBody>
      </p:sp>
      <p:sp>
        <p:nvSpPr>
          <p:cNvPr id="2" name="Прямоугольник 1"/>
          <p:cNvSpPr/>
          <p:nvPr/>
        </p:nvSpPr>
        <p:spPr>
          <a:xfrm>
            <a:off x="179511" y="548680"/>
            <a:ext cx="8496944" cy="5632311"/>
          </a:xfrm>
          <a:prstGeom prst="rect">
            <a:avLst/>
          </a:prstGeom>
        </p:spPr>
        <p:txBody>
          <a:bodyPr wrap="square">
            <a:spAutoFit/>
          </a:bodyPr>
          <a:lstStyle/>
          <a:p>
            <a:pPr fontAlgn="base"/>
            <a:r>
              <a:rPr lang="ru-RU" dirty="0" smtClean="0"/>
              <a:t>12.1 К </a:t>
            </a:r>
            <a:r>
              <a:rPr lang="ru-RU" dirty="0"/>
              <a:t>транспортным средствам повышенной проходимости (категории G) могут быть отнесены транспортные средства категорий M и N, если они удовлетворяют следующим требованиям:</a:t>
            </a:r>
          </a:p>
          <a:p>
            <a:pPr fontAlgn="base"/>
            <a:r>
              <a:rPr lang="ru-RU" dirty="0"/>
              <a:t>1.2.1.1.Транспортные средства категории N1, технически допустимая максимальная масса которых не более 2 т, а также транспортные средства категории M1 считают транспортными средствами повышенной проходимости, если они имеют:</a:t>
            </a:r>
          </a:p>
          <a:p>
            <a:pPr fontAlgn="base"/>
            <a:r>
              <a:rPr lang="ru-RU" dirty="0"/>
              <a:t>1.2.1.1.1.Хотя бы одну переднюю и одну заднюю оси, конструкция которых обеспечивает их одновременный привод, включая и транспортные средства, в которых привод одной оси может отключаться;</a:t>
            </a:r>
          </a:p>
          <a:p>
            <a:pPr fontAlgn="base"/>
            <a:r>
              <a:rPr lang="ru-RU" dirty="0"/>
              <a:t>1.2.1.1.2.Хотя бы один механизм блокировки дифференциала или один механизм аналогичного действия, и</a:t>
            </a:r>
          </a:p>
          <a:p>
            <a:pPr fontAlgn="base"/>
            <a:r>
              <a:rPr lang="ru-RU" dirty="0"/>
              <a:t>1.2.1.1.3.Если они (в случае одиночного транспортного средства) могут преодолевать подъем 30%.</a:t>
            </a:r>
          </a:p>
          <a:p>
            <a:pPr fontAlgn="base"/>
            <a:r>
              <a:rPr lang="ru-RU" dirty="0"/>
              <a:t>1.2.1.1.4.Они также должны удовлетворять хотя бы пять из шести приведенных ниже требований:</a:t>
            </a:r>
          </a:p>
          <a:p>
            <a:pPr fontAlgn="base"/>
            <a:r>
              <a:rPr lang="ru-RU" dirty="0"/>
              <a:t>1.2.1.1.4.1.Угол въезда должен быть не менее 25°;</a:t>
            </a:r>
          </a:p>
          <a:p>
            <a:pPr fontAlgn="base"/>
            <a:r>
              <a:rPr lang="ru-RU" dirty="0"/>
              <a:t>1.2.1.1.4.2.Угол съезда должен быть не менее 20°;</a:t>
            </a:r>
          </a:p>
          <a:p>
            <a:pPr fontAlgn="base"/>
            <a:r>
              <a:rPr lang="ru-RU" dirty="0"/>
              <a:t>1.2.1.1.4.3.Продольный угол проходимости должен быть не менее 20°;</a:t>
            </a:r>
          </a:p>
          <a:p>
            <a:pPr fontAlgn="base"/>
            <a:r>
              <a:rPr lang="ru-RU" dirty="0"/>
              <a:t>1.2.1.1.4.4.Дорожный просвет под передней осью должен быть не </a:t>
            </a:r>
            <a:endParaRPr lang="ru-RU" dirty="0" smtClean="0"/>
          </a:p>
          <a:p>
            <a:pPr fontAlgn="base"/>
            <a:r>
              <a:rPr lang="ru-RU" dirty="0" smtClean="0"/>
              <a:t>менее </a:t>
            </a:r>
            <a:r>
              <a:rPr lang="ru-RU" dirty="0"/>
              <a:t>180 мм</a:t>
            </a:r>
            <a:r>
              <a:rPr lang="ru-RU" dirty="0" smtClean="0"/>
              <a:t>;</a:t>
            </a:r>
            <a:endParaRPr lang="ru-RU" dirty="0"/>
          </a:p>
        </p:txBody>
      </p:sp>
    </p:spTree>
    <p:extLst>
      <p:ext uri="{BB962C8B-B14F-4D97-AF65-F5344CB8AC3E}">
        <p14:creationId xmlns:p14="http://schemas.microsoft.com/office/powerpoint/2010/main" val="14603859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39552" y="-461665"/>
            <a:ext cx="8712968" cy="923330"/>
          </a:xfrm>
          <a:prstGeom prst="rect">
            <a:avLst/>
          </a:prstGeom>
        </p:spPr>
        <p:txBody>
          <a:bodyPr wrap="square">
            <a:spAutoFit/>
          </a:bodyPr>
          <a:lstStyle/>
          <a:p>
            <a:r>
              <a:rPr lang="ru-RU" dirty="0"/>
              <a:t/>
            </a:r>
            <a:br>
              <a:rPr lang="ru-RU" dirty="0"/>
            </a:br>
            <a:endParaRPr lang="ru-RU" dirty="0"/>
          </a:p>
          <a:p>
            <a:r>
              <a:rPr lang="ru-RU" b="1" dirty="0" smtClean="0"/>
              <a:t>1.2. </a:t>
            </a:r>
            <a:r>
              <a:rPr lang="ru-RU" b="1" dirty="0"/>
              <a:t>Транспортные средства повышенной проходимости (категории G</a:t>
            </a:r>
            <a:r>
              <a:rPr lang="ru-RU" b="1" dirty="0" smtClean="0"/>
              <a:t>)</a:t>
            </a:r>
            <a:endParaRPr lang="ru-RU" b="1" dirty="0"/>
          </a:p>
        </p:txBody>
      </p:sp>
      <p:sp>
        <p:nvSpPr>
          <p:cNvPr id="2" name="Прямоугольник 1"/>
          <p:cNvSpPr/>
          <p:nvPr/>
        </p:nvSpPr>
        <p:spPr>
          <a:xfrm>
            <a:off x="193373" y="796958"/>
            <a:ext cx="8496944" cy="4524315"/>
          </a:xfrm>
          <a:prstGeom prst="rect">
            <a:avLst/>
          </a:prstGeom>
        </p:spPr>
        <p:txBody>
          <a:bodyPr wrap="square">
            <a:spAutoFit/>
          </a:bodyPr>
          <a:lstStyle/>
          <a:p>
            <a:pPr fontAlgn="base"/>
            <a:r>
              <a:rPr lang="ru-RU" dirty="0" smtClean="0"/>
              <a:t>1.2.1.1.4.5.Дорожный </a:t>
            </a:r>
            <a:r>
              <a:rPr lang="ru-RU" dirty="0"/>
              <a:t>просвет под задней осью должен быть не менее 180 мм;</a:t>
            </a:r>
          </a:p>
          <a:p>
            <a:pPr fontAlgn="base"/>
            <a:r>
              <a:rPr lang="ru-RU" dirty="0"/>
              <a:t>1.2.1.1.4.6.Межосевой дорожный просвет должен быть не менее 200 мм.</a:t>
            </a:r>
          </a:p>
          <a:p>
            <a:pPr fontAlgn="base"/>
            <a:r>
              <a:rPr lang="ru-RU" dirty="0"/>
              <a:t>1.2.1.2.Транспортные средства категории N1, технически допустимая максимальная масса которых свыше 2 т, или транспортные средства категорий N2, M2 или M3, технически допустимая максимальная масса которых не более 12 т, считают транспортными средствами повышенной проходимости, если их конструкция обеспечивает одновременный привод всех колес, включая транспортные средства, в которых привод одной оси может отключаться, либо если они удовлетворяют следующим требованиям:</a:t>
            </a:r>
          </a:p>
          <a:p>
            <a:pPr fontAlgn="base"/>
            <a:r>
              <a:rPr lang="ru-RU" dirty="0"/>
              <a:t>1.2.1.2.1.По меньшей мере, одна передняя и одна задняя оси имеют одновременный привод, включая и транспортные средства, в которых привод одной оси может отключаться;</a:t>
            </a:r>
          </a:p>
          <a:p>
            <a:pPr fontAlgn="base"/>
            <a:r>
              <a:rPr lang="ru-RU" dirty="0"/>
              <a:t>1.2.1.2.2.Имеется, по меньшей мере, один механизм блокировки дифференциала или один механизм аналогичного действия;</a:t>
            </a:r>
          </a:p>
          <a:p>
            <a:pPr fontAlgn="base"/>
            <a:r>
              <a:rPr lang="ru-RU" dirty="0"/>
              <a:t>1.2.1.2.3.Транспортные средства (в случае одиночного транспортного средства) могут преодолевать подъем 25</a:t>
            </a:r>
            <a:r>
              <a:rPr lang="ru-RU" dirty="0" smtClean="0"/>
              <a:t>%.</a:t>
            </a:r>
            <a:endParaRPr lang="ru-RU" dirty="0"/>
          </a:p>
        </p:txBody>
      </p:sp>
    </p:spTree>
    <p:extLst>
      <p:ext uri="{BB962C8B-B14F-4D97-AF65-F5344CB8AC3E}">
        <p14:creationId xmlns:p14="http://schemas.microsoft.com/office/powerpoint/2010/main" val="24143428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39552" y="-461665"/>
            <a:ext cx="8712968" cy="923330"/>
          </a:xfrm>
          <a:prstGeom prst="rect">
            <a:avLst/>
          </a:prstGeom>
        </p:spPr>
        <p:txBody>
          <a:bodyPr wrap="square">
            <a:spAutoFit/>
          </a:bodyPr>
          <a:lstStyle/>
          <a:p>
            <a:r>
              <a:rPr lang="ru-RU" dirty="0"/>
              <a:t/>
            </a:r>
            <a:br>
              <a:rPr lang="ru-RU" dirty="0"/>
            </a:br>
            <a:endParaRPr lang="ru-RU" dirty="0"/>
          </a:p>
          <a:p>
            <a:r>
              <a:rPr lang="ru-RU" b="1" dirty="0" smtClean="0"/>
              <a:t>1.2. </a:t>
            </a:r>
            <a:r>
              <a:rPr lang="ru-RU" b="1" dirty="0"/>
              <a:t>Транспортные средства повышенной проходимости (категории G</a:t>
            </a:r>
            <a:r>
              <a:rPr lang="ru-RU" b="1" dirty="0" smtClean="0"/>
              <a:t>)</a:t>
            </a:r>
            <a:endParaRPr lang="ru-RU" b="1" dirty="0"/>
          </a:p>
        </p:txBody>
      </p:sp>
      <p:sp>
        <p:nvSpPr>
          <p:cNvPr id="2" name="Прямоугольник 1"/>
          <p:cNvSpPr/>
          <p:nvPr/>
        </p:nvSpPr>
        <p:spPr>
          <a:xfrm>
            <a:off x="179511" y="890228"/>
            <a:ext cx="8496944" cy="4247317"/>
          </a:xfrm>
          <a:prstGeom prst="rect">
            <a:avLst/>
          </a:prstGeom>
        </p:spPr>
        <p:txBody>
          <a:bodyPr wrap="square">
            <a:spAutoFit/>
          </a:bodyPr>
          <a:lstStyle/>
          <a:p>
            <a:pPr fontAlgn="base"/>
            <a:r>
              <a:rPr lang="ru-RU" dirty="0" smtClean="0"/>
              <a:t>1.2.1.3.Транспортные </a:t>
            </a:r>
            <a:r>
              <a:rPr lang="ru-RU" dirty="0"/>
              <a:t>средства категории M3, технически допустимая максимальная масса которых свыше 12 т, и транспортные средства категории N3 (за исключением седельных тягачей) считают транспортными средствами повышенной проходимости, если они имеют одновременный привод всех колес, включая транспортные средства, в которых привод одной оси может отключаться, либо если соблюдаются следующие требования:</a:t>
            </a:r>
          </a:p>
          <a:p>
            <a:pPr fontAlgn="base"/>
            <a:r>
              <a:rPr lang="ru-RU" dirty="0"/>
              <a:t>1.2.1.3.1.По меньшей мере, половина осей имеет привод;</a:t>
            </a:r>
          </a:p>
          <a:p>
            <a:pPr fontAlgn="base"/>
            <a:r>
              <a:rPr lang="ru-RU" dirty="0"/>
              <a:t>1.2.1.3.2.Имеется, по меньшей мере, один механизм блокировки дифференциала или один механизм аналогичного действия;</a:t>
            </a:r>
          </a:p>
          <a:p>
            <a:pPr fontAlgn="base"/>
            <a:r>
              <a:rPr lang="ru-RU" dirty="0"/>
              <a:t>1.2.1.3.3.Транспортные средства (в случае одиночного транспортного средства) могут преодолевать подъем 25%;</a:t>
            </a:r>
          </a:p>
          <a:p>
            <a:pPr fontAlgn="base"/>
            <a:r>
              <a:rPr lang="ru-RU" dirty="0"/>
              <a:t>1.2.1.3.4.Соблюдаются, по меньшей мере, четыре из шести следующих требований:</a:t>
            </a:r>
          </a:p>
          <a:p>
            <a:pPr fontAlgn="base"/>
            <a:r>
              <a:rPr lang="ru-RU" dirty="0"/>
              <a:t>1.2.1.3.4.1.Угол въезда должен быть не менее 25°;</a:t>
            </a:r>
          </a:p>
          <a:p>
            <a:pPr fontAlgn="base"/>
            <a:r>
              <a:rPr lang="ru-RU" dirty="0"/>
              <a:t>1.2.1.3.4.2.Угол съезда должен быть не менее 25°;</a:t>
            </a:r>
          </a:p>
          <a:p>
            <a:pPr fontAlgn="base"/>
            <a:r>
              <a:rPr lang="ru-RU" dirty="0"/>
              <a:t>1.2.1.3.4.3.Продольный угол проходимости должен быть не менее 25</a:t>
            </a:r>
            <a:r>
              <a:rPr lang="ru-RU" dirty="0" smtClean="0"/>
              <a:t>°;</a:t>
            </a:r>
            <a:endParaRPr lang="ru-RU" dirty="0"/>
          </a:p>
        </p:txBody>
      </p:sp>
    </p:spTree>
    <p:extLst>
      <p:ext uri="{BB962C8B-B14F-4D97-AF65-F5344CB8AC3E}">
        <p14:creationId xmlns:p14="http://schemas.microsoft.com/office/powerpoint/2010/main" val="22772430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39552" y="-461665"/>
            <a:ext cx="8712968" cy="923330"/>
          </a:xfrm>
          <a:prstGeom prst="rect">
            <a:avLst/>
          </a:prstGeom>
        </p:spPr>
        <p:txBody>
          <a:bodyPr wrap="square">
            <a:spAutoFit/>
          </a:bodyPr>
          <a:lstStyle/>
          <a:p>
            <a:r>
              <a:rPr lang="ru-RU" dirty="0"/>
              <a:t/>
            </a:r>
            <a:br>
              <a:rPr lang="ru-RU" dirty="0"/>
            </a:br>
            <a:endParaRPr lang="ru-RU" dirty="0"/>
          </a:p>
          <a:p>
            <a:r>
              <a:rPr lang="ru-RU" b="1" dirty="0" smtClean="0"/>
              <a:t>1.2. </a:t>
            </a:r>
            <a:r>
              <a:rPr lang="ru-RU" b="1" dirty="0"/>
              <a:t>Транспортные средства повышенной проходимости (категории G</a:t>
            </a:r>
            <a:r>
              <a:rPr lang="ru-RU" b="1" dirty="0" smtClean="0"/>
              <a:t>)</a:t>
            </a:r>
            <a:endParaRPr lang="ru-RU" b="1" dirty="0"/>
          </a:p>
        </p:txBody>
      </p:sp>
      <p:sp>
        <p:nvSpPr>
          <p:cNvPr id="2" name="Прямоугольник 1"/>
          <p:cNvSpPr/>
          <p:nvPr/>
        </p:nvSpPr>
        <p:spPr>
          <a:xfrm>
            <a:off x="251520" y="1472619"/>
            <a:ext cx="7992889" cy="2585323"/>
          </a:xfrm>
          <a:prstGeom prst="rect">
            <a:avLst/>
          </a:prstGeom>
        </p:spPr>
        <p:txBody>
          <a:bodyPr wrap="square">
            <a:spAutoFit/>
          </a:bodyPr>
          <a:lstStyle/>
          <a:p>
            <a:pPr fontAlgn="base"/>
            <a:r>
              <a:rPr lang="ru-RU" dirty="0" smtClean="0"/>
              <a:t>1.2.1.3.4.4.Дорожный </a:t>
            </a:r>
            <a:r>
              <a:rPr lang="ru-RU" dirty="0"/>
              <a:t>просвет под передней осью должен быть не менее 250 мм;</a:t>
            </a:r>
          </a:p>
          <a:p>
            <a:pPr fontAlgn="base"/>
            <a:r>
              <a:rPr lang="ru-RU" dirty="0"/>
              <a:t>1.2.1.3.4.5.Межосевой дорожный просвет должен быть не менее 300 мм;</a:t>
            </a:r>
          </a:p>
          <a:p>
            <a:pPr fontAlgn="base"/>
            <a:r>
              <a:rPr lang="ru-RU" dirty="0"/>
              <a:t>1.2.1.3.4.6.Дорожный просвет под задней осью должен быть не менее 250 мм.</a:t>
            </a:r>
          </a:p>
          <a:p>
            <a:pPr fontAlgn="base"/>
            <a:r>
              <a:rPr lang="ru-RU" dirty="0"/>
              <a:t>1.2.2.Специальные и специализированные транспортные средства, изготовленные на базе (шасси) транспортных средств категории G, относятся к категории G, если они удовлетворяют требования подпункта 1.2.1 выше.</a:t>
            </a:r>
          </a:p>
          <a:p>
            <a:pPr fontAlgn="base"/>
            <a:r>
              <a:rPr lang="ru-RU" dirty="0"/>
              <a:t>1.2.3.При обозначении категории транспортных средств повышенной проходимости буква G должна сочетаться с буквами M или N (например, N1G).</a:t>
            </a:r>
          </a:p>
        </p:txBody>
      </p:sp>
    </p:spTree>
    <p:extLst>
      <p:ext uri="{BB962C8B-B14F-4D97-AF65-F5344CB8AC3E}">
        <p14:creationId xmlns:p14="http://schemas.microsoft.com/office/powerpoint/2010/main" val="26509944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2611" y="-387424"/>
            <a:ext cx="8712968" cy="1200329"/>
          </a:xfrm>
          <a:prstGeom prst="rect">
            <a:avLst/>
          </a:prstGeom>
        </p:spPr>
        <p:txBody>
          <a:bodyPr wrap="square">
            <a:spAutoFit/>
          </a:bodyPr>
          <a:lstStyle/>
          <a:p>
            <a:r>
              <a:rPr lang="ru-RU" dirty="0"/>
              <a:t/>
            </a:r>
            <a:br>
              <a:rPr lang="ru-RU" dirty="0"/>
            </a:br>
            <a:endParaRPr lang="ru-RU" dirty="0"/>
          </a:p>
          <a:p>
            <a:pPr algn="ctr" fontAlgn="base"/>
            <a:r>
              <a:rPr lang="ru-RU" b="1" dirty="0"/>
              <a:t>1.4. Подразделение транспортных средств категорий M и N и двигателей внутреннего сгорания для таких транспортных средств на экологические классы</a:t>
            </a:r>
          </a:p>
        </p:txBody>
      </p:sp>
      <p:graphicFrame>
        <p:nvGraphicFramePr>
          <p:cNvPr id="7" name="Таблица 6"/>
          <p:cNvGraphicFramePr>
            <a:graphicFrameLocks noGrp="1"/>
          </p:cNvGraphicFramePr>
          <p:nvPr>
            <p:extLst>
              <p:ext uri="{D42A27DB-BD31-4B8C-83A1-F6EECF244321}">
                <p14:modId xmlns:p14="http://schemas.microsoft.com/office/powerpoint/2010/main" val="2541678555"/>
              </p:ext>
            </p:extLst>
          </p:nvPr>
        </p:nvGraphicFramePr>
        <p:xfrm>
          <a:off x="323528" y="1052732"/>
          <a:ext cx="8424936" cy="5695120"/>
        </p:xfrm>
        <a:graphic>
          <a:graphicData uri="http://schemas.openxmlformats.org/drawingml/2006/table">
            <a:tbl>
              <a:tblPr/>
              <a:tblGrid>
                <a:gridCol w="2808312"/>
                <a:gridCol w="2808312"/>
                <a:gridCol w="2808312"/>
              </a:tblGrid>
              <a:tr h="72668">
                <a:tc>
                  <a:txBody>
                    <a:bodyPr/>
                    <a:lstStyle/>
                    <a:p>
                      <a:pPr algn="l" fontAlgn="t"/>
                      <a:r>
                        <a:rPr lang="ru-RU" sz="1000" b="0" dirty="0">
                          <a:effectLst/>
                        </a:rPr>
                        <a:t>Экологический класс</a:t>
                      </a:r>
                    </a:p>
                  </a:txBody>
                  <a:tcPr marL="3521" marR="3521" marT="1760" marB="1760">
                    <a:lnL w="7620" cap="flat" cmpd="sng" algn="ctr">
                      <a:solidFill>
                        <a:srgbClr val="806DA0"/>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dirty="0">
                          <a:effectLst/>
                        </a:rPr>
                        <a:t>Категории и подгруппы транспортных средств и двигателей внутреннего сгорания</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Технические требования к транспортным средствам и двигателям внутреннего сгорания</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0897A0"/>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89878">
                <a:tc>
                  <a:txBody>
                    <a:bodyPr/>
                    <a:lstStyle/>
                    <a:p>
                      <a:pPr algn="l" fontAlgn="t"/>
                      <a:r>
                        <a:rPr lang="ru-RU" sz="1000" b="0">
                          <a:effectLst/>
                        </a:rPr>
                        <a:t>0</a:t>
                      </a:r>
                    </a:p>
                  </a:txBody>
                  <a:tcPr marL="3521" marR="3521" marT="1760" marB="1760">
                    <a:lnL w="7620" cap="flat" cmpd="sng" algn="ctr">
                      <a:solidFill>
                        <a:srgbClr val="A896A0"/>
                      </a:solidFill>
                      <a:prstDash val="solid"/>
                      <a:round/>
                      <a:headEnd type="none" w="med" len="med"/>
                      <a:tailEnd type="none" w="med" len="med"/>
                    </a:lnL>
                    <a:lnR w="7620" cap="flat" cmpd="sng" algn="ctr">
                      <a:solidFill>
                        <a:srgbClr val="A896A0"/>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 M2, N1, N2 (в соответствии с областью применения Правил ООН N 83) с бензиновыми и газовыми двигателями</a:t>
                      </a:r>
                    </a:p>
                  </a:txBody>
                  <a:tcPr marL="3521" marR="3521" marT="1760" marB="1760">
                    <a:lnL w="7620" cap="flat" cmpd="sng" algn="ctr">
                      <a:solidFill>
                        <a:srgbClr val="A896A0"/>
                      </a:solidFill>
                      <a:prstDash val="solid"/>
                      <a:round/>
                      <a:headEnd type="none" w="med" len="med"/>
                      <a:tailEnd type="none" w="med" len="med"/>
                    </a:lnL>
                    <a:lnR w="7620" cap="flat" cmpd="sng" algn="ctr">
                      <a:solidFill>
                        <a:srgbClr val="A095A0"/>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N 83-02 (уровень выбросов A)</a:t>
                      </a:r>
                    </a:p>
                  </a:txBody>
                  <a:tcPr marL="3521" marR="3521" marT="1760" marB="1760">
                    <a:lnL w="7620" cap="flat" cmpd="sng" algn="ctr">
                      <a:solidFill>
                        <a:srgbClr val="A095A0"/>
                      </a:solidFill>
                      <a:prstDash val="solid"/>
                      <a:round/>
                      <a:headEnd type="none" w="med" len="med"/>
                      <a:tailEnd type="none" w="med" len="med"/>
                    </a:lnL>
                    <a:lnR w="7620" cap="flat" cmpd="sng" algn="ctr">
                      <a:solidFill>
                        <a:srgbClr val="B895A0"/>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55457">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 максимальной массой свыше 3,5 т, M2, M3, N1, N2, N3 с дизелями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a:t>
                      </a:r>
                      <a:r>
                        <a:rPr lang="en-US" sz="1000" b="0">
                          <a:effectLst/>
                        </a:rPr>
                        <a:t>N 49-01</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72668">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 максимальной массой свыше 3,5 т, M2, M3, N2, N3 с бензиновыми двигателями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CO - 85 г/кВт ч, HC - 5 г/кВт ч, NOx - 17 г/кВт ч (9-режимный испытательный цикл)</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124300">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дизели, предназначенные для установки на транспортные средства категорий M1 максимальной массой свыше 3,5 т, M2, M3, N1, N2, N3</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a:t>
                      </a:r>
                      <a:r>
                        <a:rPr lang="en-US" sz="1000" b="0">
                          <a:effectLst/>
                        </a:rPr>
                        <a:t>N 49-01</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24300">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бензиновые двигатели, предназначенные для установки на транспортные средства категорий M1 максимальной массой свыше 3,5 т, M2, M3, N2, N3</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CO - 85 г/кВт ч, HC - 5 г/кВт ч, NOx - 17 г/кВт ч (9-режимный испытательный цикл)</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107090">
                <a:tc>
                  <a:txBody>
                    <a:bodyPr/>
                    <a:lstStyle/>
                    <a:p>
                      <a:pPr algn="l" fontAlgn="t"/>
                      <a:r>
                        <a:rPr lang="ru-RU" sz="1000" b="0">
                          <a:effectLst/>
                        </a:rPr>
                        <a:t>1</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 M2, N1, N2 (в соответствии с областью применения Правил ООН N 83) с бензиновыми и газовыми двигателями и дизелями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N 83-02 (уровни выбросов B, C соответственно)</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72668">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 максимальной массой свыше 3,5 т, M2, M3, N1, N2, N3 с газовыми двигателями и дизелями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N 49-02 (уровень выбросов A)</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72668">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 максимальной массой свыше 3,5 т, M2, M3, N2, N3 с бензиновыми двигателями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CO - 72 г/кВт ч, HC - 4 г/кВт ч, NOx - 14 г/кВт ч (9-режимный испытательный цикл)</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141511">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дизели и газовые двигатели, предназначенные для установки на транспортные средства категорий M1 максимальной массой свыше 3,5 т, M2, M3, N1, N2, N3</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N 49-02 (уровень выбросов A)</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24300">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бензиновые двигатели, предназначенные для установки на транспортные средства категорий M1 максимальной массой свыше 3,5 т, M2, M3, N2, N3</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dirty="0">
                          <a:effectLst/>
                        </a:rPr>
                        <a:t>CO - 72 г/кВт ч, HC - 4 г/кВт ч, </a:t>
                      </a:r>
                      <a:r>
                        <a:rPr lang="ru-RU" sz="1000" b="0" dirty="0" err="1">
                          <a:effectLst/>
                        </a:rPr>
                        <a:t>NOx</a:t>
                      </a:r>
                      <a:r>
                        <a:rPr lang="ru-RU" sz="1000" b="0" dirty="0">
                          <a:effectLst/>
                        </a:rPr>
                        <a:t> - 14 г/кВт ч (9-режимный испытательный цикл)</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0254068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2611" y="-387424"/>
            <a:ext cx="8712968" cy="1200329"/>
          </a:xfrm>
          <a:prstGeom prst="rect">
            <a:avLst/>
          </a:prstGeom>
        </p:spPr>
        <p:txBody>
          <a:bodyPr wrap="square">
            <a:spAutoFit/>
          </a:bodyPr>
          <a:lstStyle/>
          <a:p>
            <a:r>
              <a:rPr lang="ru-RU" dirty="0"/>
              <a:t/>
            </a:r>
            <a:br>
              <a:rPr lang="ru-RU" dirty="0"/>
            </a:br>
            <a:endParaRPr lang="ru-RU" dirty="0"/>
          </a:p>
          <a:p>
            <a:pPr algn="ctr" fontAlgn="base"/>
            <a:r>
              <a:rPr lang="ru-RU" b="1" dirty="0"/>
              <a:t>1.4. Подразделение транспортных средств категорий M и N и двигателей внутреннего сгорания для таких транспортных средств на экологические классы</a:t>
            </a:r>
          </a:p>
        </p:txBody>
      </p:sp>
      <p:graphicFrame>
        <p:nvGraphicFramePr>
          <p:cNvPr id="7" name="Таблица 6"/>
          <p:cNvGraphicFramePr>
            <a:graphicFrameLocks noGrp="1"/>
          </p:cNvGraphicFramePr>
          <p:nvPr>
            <p:extLst>
              <p:ext uri="{D42A27DB-BD31-4B8C-83A1-F6EECF244321}">
                <p14:modId xmlns:p14="http://schemas.microsoft.com/office/powerpoint/2010/main" val="1464784326"/>
              </p:ext>
            </p:extLst>
          </p:nvPr>
        </p:nvGraphicFramePr>
        <p:xfrm>
          <a:off x="323528" y="1052732"/>
          <a:ext cx="8424936" cy="5397360"/>
        </p:xfrm>
        <a:graphic>
          <a:graphicData uri="http://schemas.openxmlformats.org/drawingml/2006/table">
            <a:tbl>
              <a:tblPr/>
              <a:tblGrid>
                <a:gridCol w="2808312"/>
                <a:gridCol w="2808312"/>
                <a:gridCol w="2808312"/>
              </a:tblGrid>
              <a:tr h="72668">
                <a:tc>
                  <a:txBody>
                    <a:bodyPr/>
                    <a:lstStyle/>
                    <a:p>
                      <a:pPr algn="l" fontAlgn="t"/>
                      <a:r>
                        <a:rPr lang="ru-RU" sz="1000" b="0" dirty="0">
                          <a:effectLst/>
                        </a:rPr>
                        <a:t>Экологический класс</a:t>
                      </a:r>
                    </a:p>
                  </a:txBody>
                  <a:tcPr marL="3521" marR="3521" marT="1760" marB="1760">
                    <a:lnL w="7620" cap="flat" cmpd="sng" algn="ctr">
                      <a:solidFill>
                        <a:srgbClr val="806DA0"/>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dirty="0">
                          <a:effectLst/>
                        </a:rPr>
                        <a:t>Категории и подгруппы транспортных средств и двигателей внутреннего сгорания</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Технические требования к транспортным средствам и двигателям внутреннего сгорания</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0897A0"/>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107090">
                <a:tc>
                  <a:txBody>
                    <a:bodyPr/>
                    <a:lstStyle/>
                    <a:p>
                      <a:pPr algn="l" fontAlgn="t"/>
                      <a:r>
                        <a:rPr lang="ru-RU" sz="1000" b="0" dirty="0">
                          <a:effectLst/>
                        </a:rPr>
                        <a:t>2</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 M2, N1, N2 (в соответствии областью применения Правил ООН N 83) с бензиновыми и газовыми двигателями и дизелями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с Правила ООН N 83-04 (уровни выбросов B, C, D соответственно)</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72668">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 максимальной массой свыше 3,5 т, M2, M3, N1, N2, N3 с газовыми двигателями и дизелями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N 49-02 (уровень выбросов B)</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07090">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 максимальной массой свыше 3,5 т, M2, M3, N2, N3 с бензиновыми двигателями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CO - 55 г/кВт ч, HC - 2,4 г/кВт ч, NOx - 10 г/кВт ч (при испытаниях по Правилам ООН N 49-04 (испытательный цикл ESC))</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41511">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дизели и газовые двигатели, предназначенные для установки на транспортные средства категорий M1 максимальной массой свыше 3,5 т, M2, M3, N1, N2, N3</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N 49-02 (уровень выбросов B)</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41511">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бензиновые двигатели, предназначенные для установки на транспортные средства категорий M1 максимальной массой свыше 3,5 т, M2, M3, N2, N3</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CO - 55 г/кВт ч, HC - 2,4 г/кВт ч, NOx - 10 г/кВт ч (при испытаниях по Правилам ООН N 49-04 (испытательный цикл ESC))</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07090">
                <a:tc>
                  <a:txBody>
                    <a:bodyPr/>
                    <a:lstStyle/>
                    <a:p>
                      <a:pPr algn="l" fontAlgn="t"/>
                      <a:r>
                        <a:rPr lang="ru-RU" sz="1000" b="0">
                          <a:effectLst/>
                        </a:rPr>
                        <a:t>3</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 M2, N1, N2 (в соответствии с областью применения Правил ООН N 83) с бензиновыми и газовыми двигателями и дизелями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N 83-05 (уровень выбросов A)</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72668">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 максимальной массой свыше 3,5 т, M2, M3, N1, N2, N3 с газовыми двигателями и дизелями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N 49-04 (уровень выбросов A)</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72668">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M1G и M2G максимальной массой свыше 3,5 т, M3G, N2G, N3G с дизелями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a:t>
                      </a:r>
                      <a:r>
                        <a:rPr lang="en-US" sz="1000" b="0">
                          <a:effectLst/>
                        </a:rPr>
                        <a:t>N 96-01</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72668">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 максимальной массой свыше 3,5 т, M2, M3, N2, N3 с бензиновыми двигателями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dirty="0">
                          <a:effectLst/>
                        </a:rPr>
                        <a:t>Пункт 12 приложения N 3 к настоящему техническому регламенту</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9675370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2611" y="-387424"/>
            <a:ext cx="8712968" cy="1200329"/>
          </a:xfrm>
          <a:prstGeom prst="rect">
            <a:avLst/>
          </a:prstGeom>
        </p:spPr>
        <p:txBody>
          <a:bodyPr wrap="square">
            <a:spAutoFit/>
          </a:bodyPr>
          <a:lstStyle/>
          <a:p>
            <a:r>
              <a:rPr lang="ru-RU" dirty="0"/>
              <a:t/>
            </a:r>
            <a:br>
              <a:rPr lang="ru-RU" dirty="0"/>
            </a:br>
            <a:endParaRPr lang="ru-RU" dirty="0"/>
          </a:p>
          <a:p>
            <a:pPr algn="ctr" fontAlgn="base"/>
            <a:r>
              <a:rPr lang="ru-RU" b="1" dirty="0"/>
              <a:t>1.4. Подразделение транспортных средств категорий M и N и двигателей внутреннего сгорания для таких транспортных средств на экологические классы</a:t>
            </a:r>
          </a:p>
        </p:txBody>
      </p:sp>
      <p:graphicFrame>
        <p:nvGraphicFramePr>
          <p:cNvPr id="7" name="Таблица 6"/>
          <p:cNvGraphicFramePr>
            <a:graphicFrameLocks noGrp="1"/>
          </p:cNvGraphicFramePr>
          <p:nvPr>
            <p:extLst>
              <p:ext uri="{D42A27DB-BD31-4B8C-83A1-F6EECF244321}">
                <p14:modId xmlns:p14="http://schemas.microsoft.com/office/powerpoint/2010/main" val="505459309"/>
              </p:ext>
            </p:extLst>
          </p:nvPr>
        </p:nvGraphicFramePr>
        <p:xfrm>
          <a:off x="323528" y="1052732"/>
          <a:ext cx="8424936" cy="5539200"/>
        </p:xfrm>
        <a:graphic>
          <a:graphicData uri="http://schemas.openxmlformats.org/drawingml/2006/table">
            <a:tbl>
              <a:tblPr/>
              <a:tblGrid>
                <a:gridCol w="2808312"/>
                <a:gridCol w="2808312"/>
                <a:gridCol w="2808312"/>
              </a:tblGrid>
              <a:tr h="72668">
                <a:tc>
                  <a:txBody>
                    <a:bodyPr/>
                    <a:lstStyle/>
                    <a:p>
                      <a:pPr algn="l" fontAlgn="t"/>
                      <a:r>
                        <a:rPr lang="ru-RU" sz="1000" b="0" dirty="0">
                          <a:effectLst/>
                        </a:rPr>
                        <a:t>Экологический класс</a:t>
                      </a:r>
                    </a:p>
                  </a:txBody>
                  <a:tcPr marL="3521" marR="3521" marT="1760" marB="1760">
                    <a:lnL w="7620" cap="flat" cmpd="sng" algn="ctr">
                      <a:solidFill>
                        <a:srgbClr val="806DA0"/>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dirty="0">
                          <a:effectLst/>
                        </a:rPr>
                        <a:t>Категории и подгруппы транспортных средств и двигателей внутреннего сгорания</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Технические требования к транспортным средствам и двигателям внутреннего сгорания</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0897A0"/>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141511">
                <a:tc>
                  <a:txBody>
                    <a:bodyPr/>
                    <a:lstStyle/>
                    <a:p>
                      <a:pPr algn="l" fontAlgn="t"/>
                      <a:endParaRPr lang="ru-RU" sz="1000" b="0" dirty="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дизели и газовые двигатели, предназначенные для установки на транспортные средства категорий M1 максимальной массой свыше 3,5 т, M2, M3, N1, N2, N3</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N 49-04 (уровень выбросов A)</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24300">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дизели, предназначенные для установки на транспортные средства категорий M1G и M2G максимальной массой свыше 3,5 т, M3G, N2G, N3G</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a:t>
                      </a:r>
                      <a:r>
                        <a:rPr lang="en-US" sz="1000" b="0">
                          <a:effectLst/>
                        </a:rPr>
                        <a:t>N 96-01</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24300">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бензиновые двигатели, предназначенные для установки на транспортные средства категорий M1 максимальной массой свыше 3,5 т, M2, M3, N2, N3</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Пункт 12 приложения N 3 к настоящему техническому регламенту</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107090">
                <a:tc>
                  <a:txBody>
                    <a:bodyPr/>
                    <a:lstStyle/>
                    <a:p>
                      <a:pPr algn="l" fontAlgn="t"/>
                      <a:r>
                        <a:rPr lang="ru-RU" sz="1000" b="0">
                          <a:effectLst/>
                        </a:rPr>
                        <a:t>4</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 M2, N1, N2 (в соответствии с областью применения Правил ООН N 83) с двигателями с принудительным зажиганием и дизелями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N 83-05 (уровень выбросов B)</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58722">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 максимальной массой свыше 3,5 т, M2, M3, N1, N2, N3 с газовыми двигателями и дизелями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N 49-05 (уровень выбросов B1, уровень требований в отношении бортовой диагностики, долговечности и эксплуатационной пригодности, контроля NOx - "C")</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24300">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M1G и M2G максимальной массой свыше 3,5 т, M3G, N2G, N3G с приводом на все колеса, в том числе, с отключаемым приводом одной из осей, с дизелями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a:t>
                      </a:r>
                      <a:r>
                        <a:rPr lang="en-US" sz="1000" b="0">
                          <a:effectLst/>
                        </a:rPr>
                        <a:t>N 96-02</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72668">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 максимальной массой свыше 3,5 т, M2, M3, N2, N3 с бензиновыми двигателями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Пункт 12 приложения N 3 к настоящему техническому регламенту</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158722">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дизели и газовые двигатели, предназначенные для установки на транспортные средства категорий M1 максимальной массой свыше 3,5 т, M2, M3, N1, N2, N3</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N 49-05 (уровень выбросов B1, уровень требований в отношении бортовой диагностики, долговечности и эксплуатационной пригодности, контроля NOx - "С")</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dirty="0">
                          <a:effectLst/>
                        </a:rPr>
                        <a:t>(в ред. Решения Совета Евразийской экономической комиссии </a:t>
                      </a:r>
                      <a:r>
                        <a:rPr lang="ru-RU" sz="1000" b="0" u="none" strike="noStrike" dirty="0">
                          <a:solidFill>
                            <a:srgbClr val="228007"/>
                          </a:solidFill>
                          <a:effectLst/>
                          <a:hlinkClick r:id="rId3"/>
                        </a:rPr>
                        <a:t>от 16.02.2018 N 29</a:t>
                      </a:r>
                      <a:r>
                        <a:rPr lang="ru-RU" sz="1000" b="0" dirty="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bl>
          </a:graphicData>
        </a:graphic>
      </p:graphicFrame>
    </p:spTree>
    <p:extLst>
      <p:ext uri="{BB962C8B-B14F-4D97-AF65-F5344CB8AC3E}">
        <p14:creationId xmlns:p14="http://schemas.microsoft.com/office/powerpoint/2010/main" val="2810638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2611" y="-387424"/>
            <a:ext cx="8712968" cy="1200329"/>
          </a:xfrm>
          <a:prstGeom prst="rect">
            <a:avLst/>
          </a:prstGeom>
        </p:spPr>
        <p:txBody>
          <a:bodyPr wrap="square">
            <a:spAutoFit/>
          </a:bodyPr>
          <a:lstStyle/>
          <a:p>
            <a:r>
              <a:rPr lang="ru-RU" dirty="0"/>
              <a:t/>
            </a:r>
            <a:br>
              <a:rPr lang="ru-RU" dirty="0"/>
            </a:br>
            <a:endParaRPr lang="ru-RU" dirty="0"/>
          </a:p>
          <a:p>
            <a:pPr algn="ctr" fontAlgn="base"/>
            <a:r>
              <a:rPr lang="ru-RU" b="1" dirty="0"/>
              <a:t>1.4. Подразделение транспортных средств категорий M и N и двигателей внутреннего сгорания для таких транспортных средств на экологические классы</a:t>
            </a:r>
          </a:p>
        </p:txBody>
      </p:sp>
      <p:graphicFrame>
        <p:nvGraphicFramePr>
          <p:cNvPr id="7" name="Таблица 6"/>
          <p:cNvGraphicFramePr>
            <a:graphicFrameLocks noGrp="1"/>
          </p:cNvGraphicFramePr>
          <p:nvPr>
            <p:extLst>
              <p:ext uri="{D42A27DB-BD31-4B8C-83A1-F6EECF244321}">
                <p14:modId xmlns:p14="http://schemas.microsoft.com/office/powerpoint/2010/main" val="36890316"/>
              </p:ext>
            </p:extLst>
          </p:nvPr>
        </p:nvGraphicFramePr>
        <p:xfrm>
          <a:off x="323528" y="1052732"/>
          <a:ext cx="8424936" cy="4766640"/>
        </p:xfrm>
        <a:graphic>
          <a:graphicData uri="http://schemas.openxmlformats.org/drawingml/2006/table">
            <a:tbl>
              <a:tblPr/>
              <a:tblGrid>
                <a:gridCol w="2808312"/>
                <a:gridCol w="2808312"/>
                <a:gridCol w="2808312"/>
              </a:tblGrid>
              <a:tr h="72668">
                <a:tc>
                  <a:txBody>
                    <a:bodyPr/>
                    <a:lstStyle/>
                    <a:p>
                      <a:pPr algn="l" fontAlgn="t"/>
                      <a:r>
                        <a:rPr lang="ru-RU" sz="1000" b="0" dirty="0">
                          <a:effectLst/>
                        </a:rPr>
                        <a:t>Экологический класс</a:t>
                      </a:r>
                    </a:p>
                  </a:txBody>
                  <a:tcPr marL="3521" marR="3521" marT="1760" marB="1760">
                    <a:lnL w="7620" cap="flat" cmpd="sng" algn="ctr">
                      <a:solidFill>
                        <a:srgbClr val="806DA0"/>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dirty="0">
                          <a:effectLst/>
                        </a:rPr>
                        <a:t>Категории и подгруппы транспортных средств и двигателей внутреннего сгорания</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Технические требования к транспортным средствам и двигателям внутреннего сгорания</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0897A0"/>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175933">
                <a:tc>
                  <a:txBody>
                    <a:bodyPr/>
                    <a:lstStyle/>
                    <a:p>
                      <a:pPr algn="l" fontAlgn="t"/>
                      <a:endParaRPr lang="ru-RU" sz="1000" b="0" dirty="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дизели, предназначенные для установки на транспортные средства категорий M1G и M2G максимальной массой свыше 3,5 т, M3G, N2G, N3G, с приводом на все колеса, в том числе, с отключаемым приводом одной из осей</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a:t>
                      </a:r>
                      <a:r>
                        <a:rPr lang="en-US" sz="1000" b="0">
                          <a:effectLst/>
                        </a:rPr>
                        <a:t>N 96-02</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24300">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бензиновые двигатели, предназначенные для установки на транспортные средства категорий M1 максимальной массой свыше 3,5 т, M2, M3, N2, N3</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Пункт 12 приложения N 3 к настоящему техническому регламенту</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124300">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 N гибридные (в соответствии с областью применения Правил ООН N 49) и двигатели, предназначенные для установки на такие транспортные средства</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Пункт 13 приложения N 3 к настоящему техническому регламенту</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07090">
                <a:tc>
                  <a:txBody>
                    <a:bodyPr/>
                    <a:lstStyle/>
                    <a:p>
                      <a:pPr algn="l" fontAlgn="t"/>
                      <a:r>
                        <a:rPr lang="ru-RU" sz="1000" b="0">
                          <a:effectLst/>
                        </a:rPr>
                        <a:t>5</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 M2, N1, N2 (в соответствии с областью применения Правил ООН N 83-06) с двигателями с принудительным зажиганием</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a:t>
                      </a:r>
                      <a:r>
                        <a:rPr lang="en-US" sz="1000" b="0">
                          <a:effectLst/>
                        </a:rPr>
                        <a:t>N 83-06</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24300">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M1 максимальной массой свыше 3,5 т, M2, M3, N1, N2, N3 с газовыми двигателями и дизелями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N 49-05 (уровень выбросов B2, C, уровень требований в отношении бортовой диагностики, долговечности, контроля NOx - "G", "K")</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41511">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дизели и газовые двигатели, предназначенные для установки на транспортные средства категорий M1 максимальной массой свыше 3,5 т, M2, M3, N1, N2, N3</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N 49-05 (уровень выбросов B2, C, уровень требований в отношении бортовой диагностики, долговечности, контроля NOx - "G", "K")</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dirty="0">
                          <a:effectLst/>
                        </a:rPr>
                        <a:t>(в ред. Решения Совета Евразийской экономической комиссии </a:t>
                      </a:r>
                      <a:r>
                        <a:rPr lang="ru-RU" sz="1000" b="0" u="none" strike="noStrike" dirty="0">
                          <a:solidFill>
                            <a:srgbClr val="228007"/>
                          </a:solidFill>
                          <a:effectLst/>
                          <a:hlinkClick r:id="rId3"/>
                        </a:rPr>
                        <a:t>от 16.02.2018 N 29</a:t>
                      </a:r>
                      <a:r>
                        <a:rPr lang="ru-RU" sz="1000" b="0" dirty="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bl>
          </a:graphicData>
        </a:graphic>
      </p:graphicFrame>
    </p:spTree>
    <p:extLst>
      <p:ext uri="{BB962C8B-B14F-4D97-AF65-F5344CB8AC3E}">
        <p14:creationId xmlns:p14="http://schemas.microsoft.com/office/powerpoint/2010/main" val="16316579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2611" y="-387424"/>
            <a:ext cx="8712968" cy="1200329"/>
          </a:xfrm>
          <a:prstGeom prst="rect">
            <a:avLst/>
          </a:prstGeom>
        </p:spPr>
        <p:txBody>
          <a:bodyPr wrap="square">
            <a:spAutoFit/>
          </a:bodyPr>
          <a:lstStyle/>
          <a:p>
            <a:r>
              <a:rPr lang="ru-RU" dirty="0"/>
              <a:t/>
            </a:r>
            <a:br>
              <a:rPr lang="ru-RU" dirty="0"/>
            </a:br>
            <a:endParaRPr lang="ru-RU" dirty="0"/>
          </a:p>
          <a:p>
            <a:pPr algn="ctr" fontAlgn="base"/>
            <a:r>
              <a:rPr lang="ru-RU" b="1" dirty="0"/>
              <a:t>1.4. Подразделение транспортных средств категорий M и N и двигателей внутреннего сгорания для таких транспортных средств на экологические классы</a:t>
            </a:r>
          </a:p>
        </p:txBody>
      </p:sp>
      <p:graphicFrame>
        <p:nvGraphicFramePr>
          <p:cNvPr id="7" name="Таблица 6"/>
          <p:cNvGraphicFramePr>
            <a:graphicFrameLocks noGrp="1"/>
          </p:cNvGraphicFramePr>
          <p:nvPr>
            <p:extLst>
              <p:ext uri="{D42A27DB-BD31-4B8C-83A1-F6EECF244321}">
                <p14:modId xmlns:p14="http://schemas.microsoft.com/office/powerpoint/2010/main" val="1613453769"/>
              </p:ext>
            </p:extLst>
          </p:nvPr>
        </p:nvGraphicFramePr>
        <p:xfrm>
          <a:off x="323528" y="1052732"/>
          <a:ext cx="8424936" cy="3841680"/>
        </p:xfrm>
        <a:graphic>
          <a:graphicData uri="http://schemas.openxmlformats.org/drawingml/2006/table">
            <a:tbl>
              <a:tblPr/>
              <a:tblGrid>
                <a:gridCol w="2808312"/>
                <a:gridCol w="2808312"/>
                <a:gridCol w="2808312"/>
              </a:tblGrid>
              <a:tr h="72668">
                <a:tc>
                  <a:txBody>
                    <a:bodyPr/>
                    <a:lstStyle/>
                    <a:p>
                      <a:pPr algn="l" fontAlgn="t"/>
                      <a:r>
                        <a:rPr lang="ru-RU" sz="1000" b="0" dirty="0">
                          <a:effectLst/>
                        </a:rPr>
                        <a:t>Экологический класс</a:t>
                      </a:r>
                    </a:p>
                  </a:txBody>
                  <a:tcPr marL="3521" marR="3521" marT="1760" marB="1760">
                    <a:lnL w="7620" cap="flat" cmpd="sng" algn="ctr">
                      <a:solidFill>
                        <a:srgbClr val="806DA0"/>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dirty="0">
                          <a:effectLst/>
                        </a:rPr>
                        <a:t>Категории и подгруппы транспортных средств и двигателей внутреннего сгорания</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Технические требования к транспортным средствам и двигателям внутреннего сгорания</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0897A0"/>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124300">
                <a:tc>
                  <a:txBody>
                    <a:bodyPr/>
                    <a:lstStyle/>
                    <a:p>
                      <a:pPr algn="l" fontAlgn="t"/>
                      <a:endParaRPr lang="ru-RU" sz="1000" b="0" dirty="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M, N гибридные (в соответствии с областью применения Правил ООН N 49) и двигатели, предназначенные для установки на такие транспортные средства</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Пункт 13 приложения N 3 к настоящему техническому регламенту</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07090">
                <a:tc>
                  <a:txBody>
                    <a:bodyPr/>
                    <a:lstStyle/>
                    <a:p>
                      <a:pPr algn="l" fontAlgn="t"/>
                      <a:r>
                        <a:rPr lang="ru-RU" sz="1000" b="0">
                          <a:effectLst/>
                        </a:rPr>
                        <a:t>6</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dirty="0" smtClean="0">
                          <a:effectLst/>
                        </a:rPr>
                        <a:t>М1,</a:t>
                      </a:r>
                      <a:r>
                        <a:rPr lang="en-US" sz="1000" b="0" dirty="0" smtClean="0">
                          <a:effectLst/>
                        </a:rPr>
                        <a:t>N</a:t>
                      </a:r>
                      <a:r>
                        <a:rPr lang="ru-RU" sz="1000" b="0" dirty="0" smtClean="0">
                          <a:effectLst/>
                        </a:rPr>
                        <a:t>1,</a:t>
                      </a:r>
                      <a:r>
                        <a:rPr lang="en-US" sz="1000" b="0" dirty="0" smtClean="0">
                          <a:effectLst/>
                        </a:rPr>
                        <a:t>M</a:t>
                      </a:r>
                      <a:r>
                        <a:rPr lang="ru-RU" sz="1000" b="0" dirty="0" smtClean="0">
                          <a:effectLst/>
                        </a:rPr>
                        <a:t>2,</a:t>
                      </a:r>
                      <a:r>
                        <a:rPr lang="en-US" sz="1000" b="0" dirty="0" smtClean="0">
                          <a:effectLst/>
                        </a:rPr>
                        <a:t>N2</a:t>
                      </a:r>
                      <a:r>
                        <a:rPr lang="ru-RU" sz="1000" b="0" dirty="0">
                          <a:effectLst/>
                        </a:rPr>
                        <a:t> (в соответствии с областью применения Правил ООН N 83-07) с искровыми двигателями (бензиновыми, газовыми) и дизелями</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a:t>
                      </a:r>
                      <a:r>
                        <a:rPr lang="en-US" sz="1000" b="0">
                          <a:effectLst/>
                        </a:rPr>
                        <a:t>N 83-07</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4"/>
                        </a:rPr>
                        <a:t>от 21.06.2019 N 66</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41511">
                <a:tc>
                  <a:txBody>
                    <a:bodyPr/>
                    <a:lstStyle/>
                    <a:p>
                      <a:pPr algn="l" fontAlgn="t"/>
                      <a:endParaRPr lang="ru-RU" sz="1000" b="0">
                        <a:effectLst/>
                      </a:endParaRP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dirty="0" smtClean="0">
                          <a:effectLst/>
                        </a:rPr>
                        <a:t>М1,</a:t>
                      </a:r>
                      <a:r>
                        <a:rPr lang="en-US" sz="1000" b="0" dirty="0" smtClean="0">
                          <a:effectLst/>
                        </a:rPr>
                        <a:t>N</a:t>
                      </a:r>
                      <a:r>
                        <a:rPr lang="ru-RU" sz="1000" b="0" dirty="0" smtClean="0">
                          <a:effectLst/>
                        </a:rPr>
                        <a:t>1,</a:t>
                      </a:r>
                      <a:r>
                        <a:rPr lang="en-US" sz="1000" b="0" dirty="0" smtClean="0">
                          <a:effectLst/>
                        </a:rPr>
                        <a:t>M</a:t>
                      </a:r>
                      <a:r>
                        <a:rPr lang="ru-RU" sz="1000" b="0" dirty="0" smtClean="0">
                          <a:effectLst/>
                        </a:rPr>
                        <a:t>2,</a:t>
                      </a:r>
                      <a:r>
                        <a:rPr lang="en-US" sz="1000" b="0" dirty="0" smtClean="0">
                          <a:effectLst/>
                        </a:rPr>
                        <a:t>N2</a:t>
                      </a:r>
                      <a:r>
                        <a:rPr lang="ru-RU" sz="1000" b="0" dirty="0">
                          <a:effectLst/>
                        </a:rPr>
                        <a:t>  с контрольной массой более 2840 </a:t>
                      </a:r>
                      <a:r>
                        <a:rPr lang="ru-RU" sz="1000" b="0" dirty="0" smtClean="0">
                          <a:effectLst/>
                        </a:rPr>
                        <a:t>кг,</a:t>
                      </a:r>
                      <a:r>
                        <a:rPr lang="en-US" sz="1000" b="0" dirty="0" smtClean="0">
                          <a:effectLst/>
                        </a:rPr>
                        <a:t>M3</a:t>
                      </a:r>
                      <a:r>
                        <a:rPr lang="ru-RU" sz="1000" b="0" dirty="0">
                          <a:effectLst/>
                        </a:rPr>
                        <a:t> </a:t>
                      </a:r>
                      <a:r>
                        <a:rPr lang="ru-RU" sz="1000" b="0" dirty="0" smtClean="0">
                          <a:effectLst/>
                        </a:rPr>
                        <a:t>,</a:t>
                      </a:r>
                      <a:r>
                        <a:rPr lang="en-US" sz="1000" b="0" dirty="0" smtClean="0">
                          <a:effectLst/>
                        </a:rPr>
                        <a:t>N3</a:t>
                      </a:r>
                      <a:r>
                        <a:rPr lang="ru-RU" sz="1000" b="0" dirty="0">
                          <a:effectLst/>
                        </a:rPr>
                        <a:t>  с дизелями, </a:t>
                      </a:r>
                      <a:r>
                        <a:rPr lang="ru-RU" sz="1000" b="0" dirty="0" err="1">
                          <a:effectLst/>
                        </a:rPr>
                        <a:t>газодизелями</a:t>
                      </a:r>
                      <a:r>
                        <a:rPr lang="ru-RU" sz="1000" b="0" dirty="0">
                          <a:effectLst/>
                        </a:rPr>
                        <a:t> и искровыми двигателями (бензиновыми, газовыми и </a:t>
                      </a:r>
                      <a:r>
                        <a:rPr lang="ru-RU" sz="1000" b="0" dirty="0" err="1">
                          <a:effectLst/>
                        </a:rPr>
                        <a:t>двухтопливными</a:t>
                      </a:r>
                      <a:r>
                        <a:rPr lang="ru-RU" sz="1000" b="0" dirty="0">
                          <a:effectLst/>
                        </a:rPr>
                        <a:t> (в режиме работы на газообразном топливе))</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a:t>
                      </a:r>
                      <a:r>
                        <a:rPr lang="en-US" sz="1000" b="0">
                          <a:effectLst/>
                        </a:rPr>
                        <a:t>N 49-06</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4"/>
                        </a:rPr>
                        <a:t>от 21.06.2019 N 66</a:t>
                      </a:r>
                      <a:r>
                        <a:rPr lang="ru-RU" sz="1000" b="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B04D8D"/>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r h="193143">
                <a:tc>
                  <a:txBody>
                    <a:bodyPr/>
                    <a:lstStyle/>
                    <a:p>
                      <a:pPr algn="l" fontAlgn="t"/>
                      <a:endParaRPr lang="ru-RU" sz="1000" b="0">
                        <a:effectLst/>
                      </a:endParaRPr>
                    </a:p>
                  </a:txBody>
                  <a:tcPr marL="3521" marR="3521" marT="1760" marB="1760">
                    <a:lnL w="7620" cap="flat" cmpd="sng" algn="ctr">
                      <a:solidFill>
                        <a:srgbClr val="68538D"/>
                      </a:solidFill>
                      <a:prstDash val="solid"/>
                      <a:round/>
                      <a:headEnd type="none" w="med" len="med"/>
                      <a:tailEnd type="none" w="med" len="med"/>
                    </a:lnL>
                    <a:lnR w="7620" cap="flat" cmpd="sng" algn="ctr">
                      <a:solidFill>
                        <a:srgbClr val="E8518D"/>
                      </a:solidFill>
                      <a:prstDash val="solid"/>
                      <a:round/>
                      <a:headEnd type="none" w="med" len="med"/>
                      <a:tailEnd type="none" w="med" len="med"/>
                    </a:lnR>
                    <a:lnT w="7620" cap="flat" cmpd="sng" algn="ctr">
                      <a:solidFill>
                        <a:srgbClr val="B04D8D"/>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dirty="0">
                          <a:effectLst/>
                        </a:rPr>
                        <a:t>дизели, </a:t>
                      </a:r>
                      <a:r>
                        <a:rPr lang="ru-RU" sz="1000" b="0" dirty="0" err="1">
                          <a:effectLst/>
                        </a:rPr>
                        <a:t>газодизели</a:t>
                      </a:r>
                      <a:r>
                        <a:rPr lang="ru-RU" sz="1000" b="0" dirty="0">
                          <a:effectLst/>
                        </a:rPr>
                        <a:t> и искровые двигатели (бензиновые, газовые и </a:t>
                      </a:r>
                      <a:r>
                        <a:rPr lang="ru-RU" sz="1000" b="0" dirty="0" err="1">
                          <a:effectLst/>
                        </a:rPr>
                        <a:t>двухтопливные</a:t>
                      </a:r>
                      <a:r>
                        <a:rPr lang="ru-RU" sz="1000" b="0" dirty="0">
                          <a:effectLst/>
                        </a:rPr>
                        <a:t> (в режиме работы на газообразном топливе)), предназначенные для установки на транспортные средства категорий </a:t>
                      </a:r>
                      <a:r>
                        <a:rPr lang="ru-RU" sz="1000" b="0" dirty="0" smtClean="0">
                          <a:effectLst/>
                        </a:rPr>
                        <a:t>М1,М2</a:t>
                      </a:r>
                      <a:r>
                        <a:rPr lang="ru-RU" sz="1000" b="0" dirty="0">
                          <a:effectLst/>
                        </a:rPr>
                        <a:t> , </a:t>
                      </a:r>
                      <a:r>
                        <a:rPr lang="en-US" sz="1000" b="0" dirty="0" smtClean="0">
                          <a:effectLst/>
                        </a:rPr>
                        <a:t>N</a:t>
                      </a:r>
                      <a:r>
                        <a:rPr lang="ru-RU" sz="1000" b="0" dirty="0" smtClean="0">
                          <a:effectLst/>
                        </a:rPr>
                        <a:t>1,</a:t>
                      </a:r>
                      <a:r>
                        <a:rPr lang="en-US" sz="1000" b="0" dirty="0" smtClean="0">
                          <a:effectLst/>
                        </a:rPr>
                        <a:t>N</a:t>
                      </a:r>
                      <a:r>
                        <a:rPr lang="ru-RU" sz="1000" b="0" dirty="0" smtClean="0">
                          <a:effectLst/>
                        </a:rPr>
                        <a:t>2</a:t>
                      </a:r>
                      <a:r>
                        <a:rPr lang="ru-RU" sz="1000" b="0" dirty="0">
                          <a:effectLst/>
                        </a:rPr>
                        <a:t>  с контрольной массой более 2840 </a:t>
                      </a:r>
                      <a:r>
                        <a:rPr lang="ru-RU" sz="1000" b="0" dirty="0" smtClean="0">
                          <a:effectLst/>
                        </a:rPr>
                        <a:t>кг,</a:t>
                      </a:r>
                      <a:r>
                        <a:rPr lang="en-US" sz="1000" b="0" dirty="0" smtClean="0">
                          <a:effectLst/>
                        </a:rPr>
                        <a:t>M</a:t>
                      </a:r>
                      <a:r>
                        <a:rPr lang="ru-RU" sz="1000" b="0" dirty="0" smtClean="0">
                          <a:effectLst/>
                        </a:rPr>
                        <a:t>3, </a:t>
                      </a:r>
                      <a:r>
                        <a:rPr lang="en-US" sz="1000" b="0" dirty="0" smtClean="0">
                          <a:effectLst/>
                        </a:rPr>
                        <a:t>N3</a:t>
                      </a:r>
                      <a:r>
                        <a:rPr lang="ru-RU" sz="1000" b="0" dirty="0">
                          <a:effectLst/>
                        </a:rPr>
                        <a:t> </a:t>
                      </a:r>
                    </a:p>
                  </a:txBody>
                  <a:tcPr marL="3521" marR="3521" marT="1760" marB="1760">
                    <a:lnL w="7620" cap="flat" cmpd="sng" algn="ctr">
                      <a:solidFill>
                        <a:srgbClr val="E8518D"/>
                      </a:solidFill>
                      <a:prstDash val="solid"/>
                      <a:round/>
                      <a:headEnd type="none" w="med" len="med"/>
                      <a:tailEnd type="none" w="med" len="med"/>
                    </a:lnL>
                    <a:lnR w="7620" cap="flat" cmpd="sng" algn="ctr">
                      <a:solidFill>
                        <a:srgbClr val="68538D"/>
                      </a:solidFill>
                      <a:prstDash val="solid"/>
                      <a:round/>
                      <a:headEnd type="none" w="med" len="med"/>
                      <a:tailEnd type="none" w="med" len="med"/>
                    </a:lnR>
                    <a:lnT w="7620" cap="flat" cmpd="sng" algn="ctr">
                      <a:solidFill>
                        <a:srgbClr val="204D8D"/>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Правила ООН </a:t>
                      </a:r>
                      <a:r>
                        <a:rPr lang="en-US" sz="1000" b="0">
                          <a:effectLst/>
                        </a:rPr>
                        <a:t>N 49-06</a:t>
                      </a:r>
                    </a:p>
                  </a:txBody>
                  <a:tcPr marL="3521" marR="3521" marT="1760" marB="1760">
                    <a:lnL w="7620" cap="flat" cmpd="sng" algn="ctr">
                      <a:solidFill>
                        <a:srgbClr val="68538D"/>
                      </a:solidFill>
                      <a:prstDash val="solid"/>
                      <a:round/>
                      <a:headEnd type="none" w="med" len="med"/>
                      <a:tailEnd type="none" w="med" len="med"/>
                    </a:lnL>
                    <a:lnR w="7620" cap="flat" cmpd="sng" algn="ctr">
                      <a:solidFill>
                        <a:srgbClr val="204D8D"/>
                      </a:solidFill>
                      <a:prstDash val="solid"/>
                      <a:round/>
                      <a:headEnd type="none" w="med" len="med"/>
                      <a:tailEnd type="none" w="med" len="med"/>
                    </a:lnR>
                    <a:lnT w="7620" cap="flat" cmpd="sng" algn="ctr">
                      <a:solidFill>
                        <a:srgbClr val="084D8D"/>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1416">
                <a:tc gridSpan="3">
                  <a:txBody>
                    <a:bodyPr/>
                    <a:lstStyle/>
                    <a:p>
                      <a:pPr algn="l" fontAlgn="t"/>
                      <a:r>
                        <a:rPr lang="ru-RU" sz="1000" b="0" dirty="0">
                          <a:effectLst/>
                        </a:rPr>
                        <a:t>(в ред. Решения Совета Евразийской экономической комиссии </a:t>
                      </a:r>
                      <a:r>
                        <a:rPr lang="ru-RU" sz="1000" b="0" u="none" strike="noStrike" dirty="0">
                          <a:solidFill>
                            <a:srgbClr val="228007"/>
                          </a:solidFill>
                          <a:effectLst/>
                          <a:hlinkClick r:id="rId4"/>
                        </a:rPr>
                        <a:t>от 21.06.2019 N 66</a:t>
                      </a:r>
                      <a:r>
                        <a:rPr lang="ru-RU" sz="1000" b="0" dirty="0">
                          <a:effectLst/>
                        </a:rPr>
                        <a:t>)</a:t>
                      </a:r>
                    </a:p>
                  </a:txBody>
                  <a:tcPr marL="3521" marR="3521" marT="1760" marB="176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r>
            </a:tbl>
          </a:graphicData>
        </a:graphic>
      </p:graphicFrame>
    </p:spTree>
    <p:extLst>
      <p:ext uri="{BB962C8B-B14F-4D97-AF65-F5344CB8AC3E}">
        <p14:creationId xmlns:p14="http://schemas.microsoft.com/office/powerpoint/2010/main" val="34830832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39552" y="-461665"/>
            <a:ext cx="8712968" cy="923330"/>
          </a:xfrm>
          <a:prstGeom prst="rect">
            <a:avLst/>
          </a:prstGeom>
        </p:spPr>
        <p:txBody>
          <a:bodyPr wrap="square">
            <a:spAutoFit/>
          </a:bodyPr>
          <a:lstStyle/>
          <a:p>
            <a:r>
              <a:rPr lang="ru-RU" dirty="0"/>
              <a:t/>
            </a:r>
            <a:br>
              <a:rPr lang="ru-RU" dirty="0"/>
            </a:br>
            <a:endParaRPr lang="ru-RU" dirty="0"/>
          </a:p>
          <a:p>
            <a:pPr algn="ctr" fontAlgn="base"/>
            <a:r>
              <a:rPr lang="en-US" b="1" dirty="0"/>
              <a:t>IV. </a:t>
            </a:r>
            <a:r>
              <a:rPr lang="ru-RU" b="1" dirty="0"/>
              <a:t>Требования безопасности</a:t>
            </a:r>
          </a:p>
        </p:txBody>
      </p:sp>
      <p:sp>
        <p:nvSpPr>
          <p:cNvPr id="2" name="Прямоугольник 1"/>
          <p:cNvSpPr/>
          <p:nvPr/>
        </p:nvSpPr>
        <p:spPr>
          <a:xfrm>
            <a:off x="511634" y="548680"/>
            <a:ext cx="7992889" cy="4801314"/>
          </a:xfrm>
          <a:prstGeom prst="rect">
            <a:avLst/>
          </a:prstGeom>
        </p:spPr>
        <p:txBody>
          <a:bodyPr wrap="square">
            <a:spAutoFit/>
          </a:bodyPr>
          <a:lstStyle/>
          <a:p>
            <a:pPr fontAlgn="base"/>
            <a:r>
              <a:rPr lang="ru-RU" dirty="0" smtClean="0"/>
              <a:t>1.Запрещается </a:t>
            </a:r>
            <a:r>
              <a:rPr lang="ru-RU" dirty="0"/>
              <a:t>изготовление транспортных средств из бывших в употреблении компонентов, за исключением транспортных средств, изготавливаемых для личного пользования.</a:t>
            </a:r>
          </a:p>
          <a:p>
            <a:pPr fontAlgn="base"/>
            <a:r>
              <a:rPr lang="ru-RU" dirty="0" smtClean="0"/>
              <a:t>2.Запрещается </a:t>
            </a:r>
            <a:r>
              <a:rPr lang="ru-RU" dirty="0"/>
              <a:t>установка на транспортные средства категорий M1 и N1 конструкций, выступающих вперед относительно линии бампера, соответствующей внешнему контуру проекции транспортного средства на горизонтальную плоскость опорной поверхности, изготавливаемых из стали или других материалов с аналогичными прочностными характеристиками. Данное требование не распространяется на конструкции, предусмотренные штатной комплектацией транспортного средства и (или) прошедшие оценку соответствия в установленном порядке, а также на металлические решетки массой менее 0,5 кг, предназначенные для защиты только фар, и государственный регистрационный знак и элементы его крепления.</a:t>
            </a:r>
          </a:p>
          <a:p>
            <a:pPr fontAlgn="base"/>
            <a:r>
              <a:rPr lang="ru-RU" dirty="0" smtClean="0"/>
              <a:t>3.Не </a:t>
            </a:r>
            <a:r>
              <a:rPr lang="ru-RU" dirty="0"/>
              <a:t>допускается в составе кондиционеров, а также холодильного оборудования, применяемых на транспортных средствах, наличие </a:t>
            </a:r>
            <a:r>
              <a:rPr lang="ru-RU" dirty="0" err="1"/>
              <a:t>озоноразрушающих</a:t>
            </a:r>
            <a:r>
              <a:rPr lang="ru-RU" dirty="0"/>
              <a:t> веществ и материалов, перечень которых утвержден Комиссией Таможенного союза</a:t>
            </a:r>
            <a:r>
              <a:rPr lang="ru-RU" dirty="0" smtClean="0"/>
              <a:t>.</a:t>
            </a:r>
            <a:endParaRPr lang="ru-RU" dirty="0"/>
          </a:p>
        </p:txBody>
      </p:sp>
    </p:spTree>
    <p:extLst>
      <p:ext uri="{BB962C8B-B14F-4D97-AF65-F5344CB8AC3E}">
        <p14:creationId xmlns:p14="http://schemas.microsoft.com/office/powerpoint/2010/main" val="19876545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39552" y="-461665"/>
            <a:ext cx="8712968" cy="923330"/>
          </a:xfrm>
          <a:prstGeom prst="rect">
            <a:avLst/>
          </a:prstGeom>
        </p:spPr>
        <p:txBody>
          <a:bodyPr wrap="square">
            <a:spAutoFit/>
          </a:bodyPr>
          <a:lstStyle/>
          <a:p>
            <a:r>
              <a:rPr lang="ru-RU" dirty="0"/>
              <a:t/>
            </a:r>
            <a:br>
              <a:rPr lang="ru-RU" dirty="0"/>
            </a:br>
            <a:endParaRPr lang="ru-RU" dirty="0"/>
          </a:p>
          <a:p>
            <a:pPr algn="ctr" fontAlgn="base"/>
            <a:r>
              <a:rPr lang="en-US" b="1" dirty="0"/>
              <a:t>IV. </a:t>
            </a:r>
            <a:r>
              <a:rPr lang="ru-RU" b="1" dirty="0"/>
              <a:t>Требования безопасности</a:t>
            </a:r>
          </a:p>
        </p:txBody>
      </p:sp>
      <p:sp>
        <p:nvSpPr>
          <p:cNvPr id="2" name="Прямоугольник 1"/>
          <p:cNvSpPr/>
          <p:nvPr/>
        </p:nvSpPr>
        <p:spPr>
          <a:xfrm>
            <a:off x="511634" y="548680"/>
            <a:ext cx="7992889" cy="4524315"/>
          </a:xfrm>
          <a:prstGeom prst="rect">
            <a:avLst/>
          </a:prstGeom>
        </p:spPr>
        <p:txBody>
          <a:bodyPr wrap="square">
            <a:spAutoFit/>
          </a:bodyPr>
          <a:lstStyle/>
          <a:p>
            <a:pPr fontAlgn="base"/>
            <a:r>
              <a:rPr lang="ru-RU" dirty="0" smtClean="0"/>
              <a:t>4.Выпускаемые </a:t>
            </a:r>
            <a:r>
              <a:rPr lang="ru-RU" dirty="0"/>
              <a:t>в обращение транспортные средства категории M, используемые для коммерческих перевозок пассажиров, а также специально предназначенные для перевозки детей, и категории N, используемые для перевозки твердых бытовых отходов и мусора (мусоровозы), специальных, опасных, тяжеловесных и (или) крупногабаритных грузов, а также транспортные средства оперативных служб подлежат оснащению аппаратурой спутниковой навигации. Конструкция указанных транспортных средств должна обеспечивать возможность оснащения их указанной аппаратурой. </a:t>
            </a:r>
          </a:p>
          <a:p>
            <a:pPr fontAlgn="base"/>
            <a:r>
              <a:rPr lang="ru-RU" dirty="0"/>
              <a:t>Транспортные средства оперативных служб и транспортные средства категории N, используемые для перевозки твердых бытовых отходов и мусора (мусоровозы), оснащаются аппаратурой спутниковой навигации в порядке, установленном законодательством государств - членов Таможенного союза. </a:t>
            </a:r>
            <a:r>
              <a:rPr lang="ru-RU" dirty="0" smtClean="0"/>
              <a:t>Оснащение </a:t>
            </a:r>
            <a:r>
              <a:rPr lang="ru-RU" dirty="0"/>
              <a:t>указанной аппаратурой транспортных средств, находящихся в эксплуатации, осуществляется в порядке, установленном законодательством государств - членов Таможенного союза</a:t>
            </a:r>
            <a:r>
              <a:rPr lang="ru-RU" dirty="0" smtClean="0"/>
              <a:t>.</a:t>
            </a:r>
          </a:p>
        </p:txBody>
      </p:sp>
    </p:spTree>
    <p:extLst>
      <p:ext uri="{BB962C8B-B14F-4D97-AF65-F5344CB8AC3E}">
        <p14:creationId xmlns:p14="http://schemas.microsoft.com/office/powerpoint/2010/main" val="13932056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39552" y="-461665"/>
            <a:ext cx="8712968" cy="923330"/>
          </a:xfrm>
          <a:prstGeom prst="rect">
            <a:avLst/>
          </a:prstGeom>
        </p:spPr>
        <p:txBody>
          <a:bodyPr wrap="square">
            <a:spAutoFit/>
          </a:bodyPr>
          <a:lstStyle/>
          <a:p>
            <a:r>
              <a:rPr lang="ru-RU" dirty="0"/>
              <a:t/>
            </a:r>
            <a:br>
              <a:rPr lang="ru-RU" dirty="0"/>
            </a:br>
            <a:endParaRPr lang="ru-RU" dirty="0"/>
          </a:p>
          <a:p>
            <a:pPr algn="ctr" fontAlgn="base"/>
            <a:r>
              <a:rPr lang="en-US" b="1" dirty="0"/>
              <a:t>IV. </a:t>
            </a:r>
            <a:r>
              <a:rPr lang="ru-RU" b="1" dirty="0"/>
              <a:t>Требования безопасности</a:t>
            </a:r>
          </a:p>
        </p:txBody>
      </p:sp>
      <p:sp>
        <p:nvSpPr>
          <p:cNvPr id="2" name="Прямоугольник 1"/>
          <p:cNvSpPr/>
          <p:nvPr/>
        </p:nvSpPr>
        <p:spPr>
          <a:xfrm>
            <a:off x="511634" y="548680"/>
            <a:ext cx="7992889" cy="5632311"/>
          </a:xfrm>
          <a:prstGeom prst="rect">
            <a:avLst/>
          </a:prstGeom>
        </p:spPr>
        <p:txBody>
          <a:bodyPr wrap="square">
            <a:spAutoFit/>
          </a:bodyPr>
          <a:lstStyle/>
          <a:p>
            <a:pPr fontAlgn="base"/>
            <a:r>
              <a:rPr lang="ru-RU" dirty="0" smtClean="0"/>
              <a:t>5. Выпускаемые </a:t>
            </a:r>
            <a:r>
              <a:rPr lang="ru-RU" dirty="0"/>
              <a:t>в обращение транспортные средства категории M1, входящие в область применения Правил ООН N 94 и 95, и категории N1, входящие в область применения Правил ООН N 95, оснащаются системой вызова экстренных оперативных служб, прочие выпускаемые в обращение транспортные средства категорий M1 и N1, транспортные средства категорий M2, M3, N2, N3 оснащаются устройством вызова экстренных оперативных служб</a:t>
            </a:r>
            <a:r>
              <a:rPr lang="ru-RU" dirty="0" smtClean="0"/>
              <a:t>.</a:t>
            </a:r>
          </a:p>
          <a:p>
            <a:pPr fontAlgn="base"/>
            <a:r>
              <a:rPr lang="ru-RU" dirty="0" smtClean="0"/>
              <a:t>6.Конструкция </a:t>
            </a:r>
            <a:r>
              <a:rPr lang="ru-RU" dirty="0"/>
              <a:t>выпускаемых в обращение транспортных средств категорий M2 и M3, осуществляющих коммерческие перевозки пассажиров, категорий N2 и N3, осуществляющих коммерческие перевозки грузов, должна предусматривать возможность оснащения (штатные места установки, крепления, энергопитания) техническими средствами контроля за соблюдением водителями режимов движения, труда и отдыха (</a:t>
            </a:r>
            <a:r>
              <a:rPr lang="ru-RU" dirty="0" err="1"/>
              <a:t>тахографами</a:t>
            </a:r>
            <a:r>
              <a:rPr lang="ru-RU" dirty="0"/>
              <a:t>).</a:t>
            </a:r>
          </a:p>
          <a:p>
            <a:pPr fontAlgn="base"/>
            <a:r>
              <a:rPr lang="ru-RU" dirty="0"/>
              <a:t>Оснащение указанной аппаратурой транспортных средств осуществляется в порядке, установленном нормативными правовыми актами государств - членов Таможенного союза.</a:t>
            </a:r>
          </a:p>
          <a:p>
            <a:pPr fontAlgn="base"/>
            <a:r>
              <a:rPr lang="ru-RU" dirty="0"/>
              <a:t>Требования настоящего пункта не применяются в отношении транспортных средств, указанных в статье 2 Европейского соглашения, касающегося работы экипажей транспортных средств, производящих международные автомобильные перевозки (ЕСТР</a:t>
            </a:r>
            <a:r>
              <a:rPr lang="ru-RU" dirty="0" smtClean="0"/>
              <a:t>).</a:t>
            </a:r>
            <a:endParaRPr lang="ru-RU" dirty="0"/>
          </a:p>
        </p:txBody>
      </p:sp>
    </p:spTree>
    <p:extLst>
      <p:ext uri="{BB962C8B-B14F-4D97-AF65-F5344CB8AC3E}">
        <p14:creationId xmlns:p14="http://schemas.microsoft.com/office/powerpoint/2010/main" val="28392815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39552" y="-461665"/>
            <a:ext cx="8712968" cy="923330"/>
          </a:xfrm>
          <a:prstGeom prst="rect">
            <a:avLst/>
          </a:prstGeom>
        </p:spPr>
        <p:txBody>
          <a:bodyPr wrap="square">
            <a:spAutoFit/>
          </a:bodyPr>
          <a:lstStyle/>
          <a:p>
            <a:r>
              <a:rPr lang="ru-RU" dirty="0"/>
              <a:t/>
            </a:r>
            <a:br>
              <a:rPr lang="ru-RU" dirty="0"/>
            </a:br>
            <a:endParaRPr lang="ru-RU" dirty="0"/>
          </a:p>
          <a:p>
            <a:pPr algn="ctr" fontAlgn="base"/>
            <a:r>
              <a:rPr lang="en-US" b="1" dirty="0"/>
              <a:t>IV. </a:t>
            </a:r>
            <a:r>
              <a:rPr lang="ru-RU" b="1" dirty="0"/>
              <a:t>Требования безопасности</a:t>
            </a:r>
          </a:p>
        </p:txBody>
      </p:sp>
      <p:sp>
        <p:nvSpPr>
          <p:cNvPr id="2" name="Прямоугольник 1"/>
          <p:cNvSpPr/>
          <p:nvPr/>
        </p:nvSpPr>
        <p:spPr>
          <a:xfrm>
            <a:off x="511634" y="548680"/>
            <a:ext cx="7992889" cy="4247317"/>
          </a:xfrm>
          <a:prstGeom prst="rect">
            <a:avLst/>
          </a:prstGeom>
        </p:spPr>
        <p:txBody>
          <a:bodyPr wrap="square">
            <a:spAutoFit/>
          </a:bodyPr>
          <a:lstStyle/>
          <a:p>
            <a:pPr fontAlgn="base"/>
            <a:r>
              <a:rPr lang="ru-RU" dirty="0" smtClean="0"/>
              <a:t>7.Функционирование </a:t>
            </a:r>
            <a:r>
              <a:rPr lang="ru-RU" dirty="0"/>
              <a:t>интерфейса (совокупность элементов, обеспечивающих возможность взаимодействия пользователя с электронными системами, включая получение пользователем зрительной и голосовой информации и введение им команд управления) выпускаемых в обращение транспортных средств (шасси), а также нанесение на них информационных и предупреждающих надписей осуществляются на русском языке.</a:t>
            </a:r>
          </a:p>
          <a:p>
            <a:pPr fontAlgn="base"/>
            <a:r>
              <a:rPr lang="ru-RU" dirty="0"/>
              <a:t>Указанное требование применяется при проведении оценки соответствия в форме одобрения типа в отношении:</a:t>
            </a:r>
          </a:p>
          <a:p>
            <a:pPr fontAlgn="base"/>
            <a:r>
              <a:rPr lang="ru-RU" dirty="0"/>
              <a:t>выводимых на информационных экранах (дисплеях) или голосовых предупреждающих сообщений о неисправностях систем транспортного средства, опасности для жизни и здоровья людей, а также активации отдельных систем безопасности автомобиля;</a:t>
            </a:r>
          </a:p>
          <a:p>
            <a:pPr fontAlgn="base"/>
            <a:r>
              <a:rPr lang="ru-RU" dirty="0"/>
              <a:t>надписей на табличках &lt;1&gt; и наклейках &lt;1&gt; на транспортном средстве, информирующих о порядке безопасного использования транспортного средства и его систем.</a:t>
            </a:r>
          </a:p>
        </p:txBody>
      </p:sp>
    </p:spTree>
    <p:extLst>
      <p:ext uri="{BB962C8B-B14F-4D97-AF65-F5344CB8AC3E}">
        <p14:creationId xmlns:p14="http://schemas.microsoft.com/office/powerpoint/2010/main" val="38078687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39552" y="-461665"/>
            <a:ext cx="8712968" cy="923330"/>
          </a:xfrm>
          <a:prstGeom prst="rect">
            <a:avLst/>
          </a:prstGeom>
        </p:spPr>
        <p:txBody>
          <a:bodyPr wrap="square">
            <a:spAutoFit/>
          </a:bodyPr>
          <a:lstStyle/>
          <a:p>
            <a:r>
              <a:rPr lang="ru-RU" dirty="0"/>
              <a:t/>
            </a:r>
            <a:br>
              <a:rPr lang="ru-RU" dirty="0"/>
            </a:br>
            <a:endParaRPr lang="ru-RU" dirty="0"/>
          </a:p>
          <a:p>
            <a:pPr algn="ctr" fontAlgn="base"/>
            <a:r>
              <a:rPr lang="en-US" b="1" dirty="0"/>
              <a:t>V. </a:t>
            </a:r>
            <a:r>
              <a:rPr lang="ru-RU" b="1" dirty="0"/>
              <a:t>Оценка соответствия</a:t>
            </a:r>
          </a:p>
        </p:txBody>
      </p:sp>
      <p:sp>
        <p:nvSpPr>
          <p:cNvPr id="2" name="Прямоугольник 1"/>
          <p:cNvSpPr/>
          <p:nvPr/>
        </p:nvSpPr>
        <p:spPr>
          <a:xfrm>
            <a:off x="511634" y="548680"/>
            <a:ext cx="7992889" cy="5632311"/>
          </a:xfrm>
          <a:prstGeom prst="rect">
            <a:avLst/>
          </a:prstGeom>
        </p:spPr>
        <p:txBody>
          <a:bodyPr wrap="square">
            <a:spAutoFit/>
          </a:bodyPr>
          <a:lstStyle/>
          <a:p>
            <a:pPr fontAlgn="base"/>
            <a:r>
              <a:rPr lang="ru-RU" dirty="0"/>
              <a:t>Проверка выполнения требований к типам шасси, изготавливаемых в государствах - членах Таможенного союза, проводится в случаях, когда предусматривается:</a:t>
            </a:r>
          </a:p>
          <a:p>
            <a:pPr fontAlgn="base"/>
            <a:r>
              <a:rPr lang="ru-RU" dirty="0"/>
              <a:t>1)выпуск самоходного шасси в обращение и (или) перемещение шасси своим ходом по автомобильным дорогам общего пользования к месту дальнейшей достройки;</a:t>
            </a:r>
          </a:p>
          <a:p>
            <a:pPr fontAlgn="base"/>
            <a:r>
              <a:rPr lang="ru-RU" dirty="0"/>
              <a:t>2)последующее распределение ответственности за выполнение отдельных требований настоящего технического регламента между изготовителем шасси и изготовителем комплектного транспортного средства на основании договора между ними. В случае если такое распределение ответственности не предусматривается, ответственность за выполнение требований настоящего технического регламента возлагается на изготовителя комплектного транспортного средства.</a:t>
            </a:r>
          </a:p>
          <a:p>
            <a:pPr fontAlgn="base"/>
            <a:r>
              <a:rPr lang="ru-RU" dirty="0"/>
              <a:t>Проверка выполнения требований к типам шасси, ввозимых на единую таможенную территорию Таможенного союза, проводится независимо от целей их последующего использования.</a:t>
            </a:r>
          </a:p>
          <a:p>
            <a:pPr fontAlgn="base"/>
            <a:r>
              <a:rPr lang="ru-RU" dirty="0"/>
              <a:t>Особенности проверки выполнения требований к типам транспортных средств (шасси), поставляемых по государственному оборонному заказу, устанавливаются государственным заказчиком государств - членов Таможенного союза</a:t>
            </a:r>
            <a:r>
              <a:rPr lang="ru-RU" dirty="0" smtClean="0"/>
              <a:t>.</a:t>
            </a:r>
            <a:endParaRPr lang="ru-RU" dirty="0"/>
          </a:p>
        </p:txBody>
      </p:sp>
    </p:spTree>
    <p:extLst>
      <p:ext uri="{BB962C8B-B14F-4D97-AF65-F5344CB8AC3E}">
        <p14:creationId xmlns:p14="http://schemas.microsoft.com/office/powerpoint/2010/main" val="30006574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39552" y="-461665"/>
            <a:ext cx="8712968" cy="923330"/>
          </a:xfrm>
          <a:prstGeom prst="rect">
            <a:avLst/>
          </a:prstGeom>
        </p:spPr>
        <p:txBody>
          <a:bodyPr wrap="square">
            <a:spAutoFit/>
          </a:bodyPr>
          <a:lstStyle/>
          <a:p>
            <a:r>
              <a:rPr lang="ru-RU" dirty="0"/>
              <a:t/>
            </a:r>
            <a:br>
              <a:rPr lang="ru-RU" dirty="0"/>
            </a:br>
            <a:endParaRPr lang="ru-RU" dirty="0"/>
          </a:p>
          <a:p>
            <a:pPr algn="ctr" fontAlgn="base"/>
            <a:r>
              <a:rPr lang="en-US" b="1" dirty="0"/>
              <a:t>V. </a:t>
            </a:r>
            <a:r>
              <a:rPr lang="ru-RU" b="1" dirty="0"/>
              <a:t>Оценка соответствия</a:t>
            </a:r>
          </a:p>
        </p:txBody>
      </p:sp>
      <p:sp>
        <p:nvSpPr>
          <p:cNvPr id="2" name="Прямоугольник 1"/>
          <p:cNvSpPr/>
          <p:nvPr/>
        </p:nvSpPr>
        <p:spPr>
          <a:xfrm>
            <a:off x="511634" y="548680"/>
            <a:ext cx="7992889" cy="3693319"/>
          </a:xfrm>
          <a:prstGeom prst="rect">
            <a:avLst/>
          </a:prstGeom>
        </p:spPr>
        <p:txBody>
          <a:bodyPr wrap="square">
            <a:spAutoFit/>
          </a:bodyPr>
          <a:lstStyle/>
          <a:p>
            <a:pPr fontAlgn="base"/>
            <a:r>
              <a:rPr lang="ru-RU" dirty="0" smtClean="0"/>
              <a:t>Проверку </a:t>
            </a:r>
            <a:r>
              <a:rPr lang="ru-RU" dirty="0"/>
              <a:t>выполнения требований к типам транспортных средств (шасси) осуществляют аккредитованные органы по сертификации, включенные в Единый реестр органов по сертификации и испытательных лабораторий (центров) Таможенного союза и заявленные государством - членом Таможенного союза для проведения одобрения типа (далее - органы по сертификации</a:t>
            </a:r>
            <a:r>
              <a:rPr lang="ru-RU" dirty="0" smtClean="0"/>
              <a:t>).</a:t>
            </a:r>
          </a:p>
          <a:p>
            <a:pPr fontAlgn="base"/>
            <a:endParaRPr lang="ru-RU" dirty="0"/>
          </a:p>
          <a:p>
            <a:pPr fontAlgn="base"/>
            <a:r>
              <a:rPr lang="ru-RU" dirty="0" smtClean="0"/>
              <a:t>Оценке </a:t>
            </a:r>
            <a:r>
              <a:rPr lang="ru-RU" dirty="0"/>
              <a:t>соответствия подлежат </a:t>
            </a:r>
            <a:r>
              <a:rPr lang="ru-RU" b="1" dirty="0"/>
              <a:t>компоненты транспортных средств</a:t>
            </a:r>
            <a:r>
              <a:rPr lang="ru-RU" dirty="0"/>
              <a:t> — составные части конструкции, которые поставляются на сборочное производство или в качестве сменных (запасных) частей для транспортных средств, находящихся в </a:t>
            </a:r>
            <a:r>
              <a:rPr lang="ru-RU" dirty="0" smtClean="0"/>
              <a:t>эксплуатации и </a:t>
            </a:r>
            <a:r>
              <a:rPr lang="ru-RU" b="1" dirty="0" smtClean="0"/>
              <a:t>оказывающих </a:t>
            </a:r>
            <a:r>
              <a:rPr lang="ru-RU" b="1" dirty="0"/>
              <a:t>влияние на безопасность транспортных средств</a:t>
            </a:r>
            <a:r>
              <a:rPr lang="ru-RU" dirty="0" smtClean="0"/>
              <a:t>.</a:t>
            </a:r>
            <a:r>
              <a:rPr lang="ru-RU" dirty="0"/>
              <a:t> </a:t>
            </a:r>
            <a:br>
              <a:rPr lang="ru-RU" dirty="0"/>
            </a:br>
            <a:endParaRPr lang="ru-RU" dirty="0"/>
          </a:p>
        </p:txBody>
      </p:sp>
    </p:spTree>
    <p:extLst>
      <p:ext uri="{BB962C8B-B14F-4D97-AF65-F5344CB8AC3E}">
        <p14:creationId xmlns:p14="http://schemas.microsoft.com/office/powerpoint/2010/main" val="15969412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39552" y="-461665"/>
            <a:ext cx="6912768" cy="1200329"/>
          </a:xfrm>
          <a:prstGeom prst="rect">
            <a:avLst/>
          </a:prstGeom>
        </p:spPr>
        <p:txBody>
          <a:bodyPr wrap="square">
            <a:spAutoFit/>
          </a:bodyPr>
          <a:lstStyle/>
          <a:p>
            <a:r>
              <a:rPr lang="ru-RU" dirty="0"/>
              <a:t/>
            </a:r>
            <a:br>
              <a:rPr lang="ru-RU" dirty="0"/>
            </a:br>
            <a:endParaRPr lang="ru-RU" dirty="0"/>
          </a:p>
          <a:p>
            <a:pPr algn="ctr"/>
            <a:r>
              <a:rPr lang="ru-RU" b="1" dirty="0"/>
              <a:t>1.16. Требования к транспортным средствам для перевозки детей в возрасте от 6 до 16 лет</a:t>
            </a:r>
          </a:p>
        </p:txBody>
      </p:sp>
      <p:sp>
        <p:nvSpPr>
          <p:cNvPr id="2" name="Прямоугольник 1"/>
          <p:cNvSpPr/>
          <p:nvPr/>
        </p:nvSpPr>
        <p:spPr>
          <a:xfrm>
            <a:off x="179512" y="738664"/>
            <a:ext cx="8568952" cy="5909310"/>
          </a:xfrm>
          <a:prstGeom prst="rect">
            <a:avLst/>
          </a:prstGeom>
        </p:spPr>
        <p:txBody>
          <a:bodyPr wrap="square">
            <a:spAutoFit/>
          </a:bodyPr>
          <a:lstStyle/>
          <a:p>
            <a:r>
              <a:rPr lang="ru-RU" dirty="0"/>
              <a:t>1.16.1.1. Транспортные средства (автобусы) для перевозки детей должны соответствовать общим требованиям безопасности к транспортным средствам категорий M2 и M3 с учетом требований настоящего пункта.</a:t>
            </a:r>
          </a:p>
          <a:p>
            <a:r>
              <a:rPr lang="ru-RU" dirty="0"/>
              <a:t>1.16.1.2. Автобус, максимальная конструктивная скорость которого превышает 60 км/ч, должен быть оборудован устройством ограничения скорости, отвечающим требованиям Правил ООН N 89.</a:t>
            </a:r>
          </a:p>
          <a:p>
            <a:r>
              <a:rPr lang="ru-RU" dirty="0"/>
              <a:t>1.16.1.3. Спереди и сзади автобуса должны быть установлены опознавательные знаки "Перевозка детей" в соответствии с действующими в государствах - членах Таможенного союза Правилами дорожного движения.</a:t>
            </a:r>
          </a:p>
          <a:p>
            <a:r>
              <a:rPr lang="ru-RU" dirty="0"/>
              <a:t>1.16.1.4. На наружных боковых сторонах кузова, а также спереди и сзади по оси симметрии автобуса должны быть нанесены контрастные надписи "ДЕТИ" прямыми прописными буквами высотой не менее 25 см и толщиной, не менее 1/10 ее высоты. Надписи выполняются на русском языке и могут дублироваться на государственном языке государства - члена Таможенного союза</a:t>
            </a:r>
            <a:r>
              <a:rPr lang="ru-RU" dirty="0" smtClean="0"/>
              <a:t>.</a:t>
            </a:r>
          </a:p>
          <a:p>
            <a:r>
              <a:rPr lang="ru-RU" dirty="0"/>
              <a:t>1.16.1.5. Кузов автобуса должен иметь окраску желтого цвета.</a:t>
            </a:r>
          </a:p>
          <a:p>
            <a:r>
              <a:rPr lang="ru-RU" dirty="0"/>
              <a:t>1.16.1.6. Автобус должен быть оснащен устройством, обеспечивающим автоматическую подачу звукового сигнала при движении задним ходом.</a:t>
            </a:r>
          </a:p>
          <a:p>
            <a:r>
              <a:rPr lang="ru-RU" dirty="0"/>
              <a:t>1.16.1.7. Элементы всех наружных устройств непрямого обзора, установленных на автобусе, должны иметь </a:t>
            </a:r>
            <a:r>
              <a:rPr lang="ru-RU" dirty="0" err="1"/>
              <a:t>электрообогрев</a:t>
            </a:r>
            <a:r>
              <a:rPr lang="ru-RU" dirty="0"/>
              <a:t>.</a:t>
            </a:r>
          </a:p>
          <a:p>
            <a:endParaRPr lang="ru-RU" dirty="0"/>
          </a:p>
        </p:txBody>
      </p:sp>
    </p:spTree>
    <p:extLst>
      <p:ext uri="{BB962C8B-B14F-4D97-AF65-F5344CB8AC3E}">
        <p14:creationId xmlns:p14="http://schemas.microsoft.com/office/powerpoint/2010/main" val="24224977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461665"/>
            <a:ext cx="6840760" cy="1200329"/>
          </a:xfrm>
          <a:prstGeom prst="rect">
            <a:avLst/>
          </a:prstGeom>
        </p:spPr>
        <p:txBody>
          <a:bodyPr wrap="square">
            <a:spAutoFit/>
          </a:bodyPr>
          <a:lstStyle/>
          <a:p>
            <a:r>
              <a:rPr lang="ru-RU" dirty="0"/>
              <a:t/>
            </a:r>
            <a:br>
              <a:rPr lang="ru-RU" dirty="0"/>
            </a:br>
            <a:endParaRPr lang="ru-RU" dirty="0"/>
          </a:p>
          <a:p>
            <a:pPr algn="ctr"/>
            <a:r>
              <a:rPr lang="ru-RU" b="1" dirty="0"/>
              <a:t>1.16. Требования к транспортным средствам для перевозки детей в возрасте от 6 до 16 лет</a:t>
            </a:r>
          </a:p>
        </p:txBody>
      </p:sp>
      <p:sp>
        <p:nvSpPr>
          <p:cNvPr id="2" name="Прямоугольник 1"/>
          <p:cNvSpPr/>
          <p:nvPr/>
        </p:nvSpPr>
        <p:spPr>
          <a:xfrm>
            <a:off x="179512" y="738664"/>
            <a:ext cx="8568952" cy="5909310"/>
          </a:xfrm>
          <a:prstGeom prst="rect">
            <a:avLst/>
          </a:prstGeom>
        </p:spPr>
        <p:txBody>
          <a:bodyPr wrap="square">
            <a:spAutoFit/>
          </a:bodyPr>
          <a:lstStyle/>
          <a:p>
            <a:r>
              <a:rPr lang="ru-RU" dirty="0"/>
              <a:t>1.16.2. Требования к планировке</a:t>
            </a:r>
          </a:p>
          <a:p>
            <a:r>
              <a:rPr lang="ru-RU" dirty="0"/>
              <a:t>1.16.2.1. В автобусе должны быть предусмотрены только места для сиденья.</a:t>
            </a:r>
          </a:p>
          <a:p>
            <a:r>
              <a:rPr lang="ru-RU" dirty="0"/>
              <a:t>1.16.2.2. Сиденья, предназначенные для детей, должны быть обращены вперед по ходу автобуса.</a:t>
            </a:r>
          </a:p>
          <a:p>
            <a:r>
              <a:rPr lang="ru-RU" dirty="0"/>
              <a:t>1.16.2.3. В каждом поперечном ряду сидений, предназначенных для детей, должна быть предусмотрена сигнальная кнопка "Просьба об остановке".</a:t>
            </a:r>
          </a:p>
          <a:p>
            <a:r>
              <a:rPr lang="ru-RU" dirty="0"/>
              <a:t>1.16.2.4. Рабочее место водителя не должно иметь каких-либо глухих перегородок, отделяющих его от пассажирского помещения.</a:t>
            </a:r>
          </a:p>
          <a:p>
            <a:r>
              <a:rPr lang="ru-RU" dirty="0"/>
              <a:t>1.16.2.5. Рабочее место водителя должно быть оборудовано:</a:t>
            </a:r>
          </a:p>
          <a:p>
            <a:r>
              <a:rPr lang="ru-RU" dirty="0"/>
              <a:t>1.16.2.5.1. звуковым и световым сигналами о необходимости остановки, включаемыми с мест размещения детей;</a:t>
            </a:r>
          </a:p>
          <a:p>
            <a:r>
              <a:rPr lang="ru-RU" dirty="0"/>
              <a:t>1.16.2.5.2. внутренней и наружной автомобильной громкоговорящей установкой.</a:t>
            </a:r>
          </a:p>
          <a:p>
            <a:r>
              <a:rPr lang="ru-RU" dirty="0"/>
              <a:t>1.16.2.6. Водитель, находящийся на своем сиденье, должен иметь возможность контролировать процесс входа детей в автобус и выхода из него в зоне от уровня дороги до поверхности пола автобуса. Если непосредственная обзорность является недостаточной, то должны устанавливаться устройства (система "видеокамера-монитор", система зеркал, другие оптические устройства), позволяющие осуществлять такой контроль.</a:t>
            </a:r>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7291254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39552" y="-461665"/>
            <a:ext cx="6705097" cy="1200329"/>
          </a:xfrm>
          <a:prstGeom prst="rect">
            <a:avLst/>
          </a:prstGeom>
        </p:spPr>
        <p:txBody>
          <a:bodyPr wrap="square">
            <a:spAutoFit/>
          </a:bodyPr>
          <a:lstStyle/>
          <a:p>
            <a:r>
              <a:rPr lang="ru-RU" dirty="0"/>
              <a:t/>
            </a:r>
            <a:br>
              <a:rPr lang="ru-RU" dirty="0"/>
            </a:br>
            <a:endParaRPr lang="ru-RU" dirty="0"/>
          </a:p>
          <a:p>
            <a:pPr algn="ctr"/>
            <a:r>
              <a:rPr lang="ru-RU" b="1" dirty="0"/>
              <a:t>1.16. Требования к транспортным средствам для перевозки детей в возрасте от 6 до 16 лет</a:t>
            </a:r>
          </a:p>
        </p:txBody>
      </p:sp>
      <p:sp>
        <p:nvSpPr>
          <p:cNvPr id="2" name="Прямоугольник 1"/>
          <p:cNvSpPr/>
          <p:nvPr/>
        </p:nvSpPr>
        <p:spPr>
          <a:xfrm>
            <a:off x="107504" y="738664"/>
            <a:ext cx="9036496" cy="6186309"/>
          </a:xfrm>
          <a:prstGeom prst="rect">
            <a:avLst/>
          </a:prstGeom>
        </p:spPr>
        <p:txBody>
          <a:bodyPr wrap="square">
            <a:spAutoFit/>
          </a:bodyPr>
          <a:lstStyle/>
          <a:p>
            <a:r>
              <a:rPr lang="ru-RU" dirty="0"/>
              <a:t>1.16.2.7. При наличии форточек боковых окон пассажирского помещения их высота по отношению к общей высоте окна не должна превышать 25%. Форточки должны располагаться в верхней части окна.</a:t>
            </a:r>
          </a:p>
          <a:p>
            <a:r>
              <a:rPr lang="ru-RU" dirty="0"/>
              <a:t>1.16.2.8. В автобусе должны быть предусмотрены отсек в задней части и (или) полки над окнами или другие места для размещения ручной клади и (или) багажа, рассчитанные по норме не менее 0,1 м2 и не менее 20 дм3 на каждое место пассажира.</a:t>
            </a:r>
          </a:p>
          <a:p>
            <a:r>
              <a:rPr lang="ru-RU" dirty="0"/>
              <a:t>1.16.2.9. Для варианта конструкции автобуса, предназначенного, в том числе, для перевозки детей, имеющих нарушения опорно-двигательных функций, в автобусе должно быть предусмотрено специальное место для размещения не менее двух кресел-колясок в сложенном состоянии. Это место может быть совмещено с отсеком для размещения багажа.</a:t>
            </a:r>
          </a:p>
          <a:p>
            <a:r>
              <a:rPr lang="ru-RU" dirty="0"/>
              <a:t>1.16.2.10. Багажный отсек должен быть оборудован устройствами, препятствующими смещению багажа и кресел-колясок в сложенном состоянии при движении автобуса.</a:t>
            </a:r>
          </a:p>
          <a:p>
            <a:r>
              <a:rPr lang="ru-RU" dirty="0"/>
              <a:t>1.16.2.11. Перегородка багажного отсека должна выдерживать статическую нагрузку 200 Н на 100 кг массы багажа и (или) кресел-колясок.</a:t>
            </a:r>
          </a:p>
          <a:p>
            <a:r>
              <a:rPr lang="ru-RU" dirty="0"/>
              <a:t>1.16.2.12. В пассажирском помещении автобусов при наличии полок для ручной клади над окнами ширина полок должна быть не менее 30 см, а высота свободного пространства над ними - не менее 20 см. Полки должны иметь наклон в </a:t>
            </a:r>
            <a:endParaRPr lang="ru-RU" dirty="0" smtClean="0"/>
          </a:p>
          <a:p>
            <a:r>
              <a:rPr lang="ru-RU" dirty="0" smtClean="0"/>
              <a:t>направлении </a:t>
            </a:r>
            <a:r>
              <a:rPr lang="ru-RU" dirty="0"/>
              <a:t>стенок автобусов, к которым они прилегают. Величина </a:t>
            </a:r>
            <a:endParaRPr lang="ru-RU" dirty="0" smtClean="0"/>
          </a:p>
          <a:p>
            <a:r>
              <a:rPr lang="ru-RU" dirty="0" smtClean="0"/>
              <a:t>наклона</a:t>
            </a:r>
            <a:r>
              <a:rPr lang="ru-RU" dirty="0"/>
              <a:t>, измеренная от горизонтальной поверхности, должна </a:t>
            </a:r>
            <a:endParaRPr lang="ru-RU" dirty="0" smtClean="0"/>
          </a:p>
          <a:p>
            <a:r>
              <a:rPr lang="ru-RU" dirty="0" smtClean="0"/>
              <a:t>быть </a:t>
            </a:r>
            <a:r>
              <a:rPr lang="ru-RU" dirty="0"/>
              <a:t>не менее 10°.</a:t>
            </a:r>
          </a:p>
          <a:p>
            <a:endParaRPr lang="ru-RU" dirty="0"/>
          </a:p>
        </p:txBody>
      </p:sp>
    </p:spTree>
    <p:extLst>
      <p:ext uri="{BB962C8B-B14F-4D97-AF65-F5344CB8AC3E}">
        <p14:creationId xmlns:p14="http://schemas.microsoft.com/office/powerpoint/2010/main" val="15001347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461665"/>
            <a:ext cx="6120680" cy="1200329"/>
          </a:xfrm>
          <a:prstGeom prst="rect">
            <a:avLst/>
          </a:prstGeom>
        </p:spPr>
        <p:txBody>
          <a:bodyPr wrap="square">
            <a:spAutoFit/>
          </a:bodyPr>
          <a:lstStyle/>
          <a:p>
            <a:r>
              <a:rPr lang="ru-RU" dirty="0"/>
              <a:t/>
            </a:r>
            <a:br>
              <a:rPr lang="ru-RU" dirty="0"/>
            </a:br>
            <a:endParaRPr lang="ru-RU" dirty="0"/>
          </a:p>
          <a:p>
            <a:pPr algn="ctr"/>
            <a:r>
              <a:rPr lang="ru-RU" b="1" dirty="0"/>
              <a:t>1.16. Требования к транспортным средствам для перевозки детей в возрасте от 6 до 16 лет</a:t>
            </a:r>
          </a:p>
        </p:txBody>
      </p:sp>
      <p:sp>
        <p:nvSpPr>
          <p:cNvPr id="2" name="Прямоугольник 1"/>
          <p:cNvSpPr/>
          <p:nvPr/>
        </p:nvSpPr>
        <p:spPr>
          <a:xfrm>
            <a:off x="107504" y="738664"/>
            <a:ext cx="9036496" cy="6186309"/>
          </a:xfrm>
          <a:prstGeom prst="rect">
            <a:avLst/>
          </a:prstGeom>
        </p:spPr>
        <p:txBody>
          <a:bodyPr wrap="square">
            <a:spAutoFit/>
          </a:bodyPr>
          <a:lstStyle/>
          <a:p>
            <a:r>
              <a:rPr lang="ru-RU" dirty="0"/>
              <a:t>1.16.2.13. Конструкция полок должна исключать падение с них ручной клади при движении автобуса.</a:t>
            </a:r>
          </a:p>
          <a:p>
            <a:r>
              <a:rPr lang="ru-RU" dirty="0"/>
              <a:t>1.16.2.14. Автобус должен быть укомплектован двумя аптечками первой помощи (автомобильными).</a:t>
            </a:r>
          </a:p>
          <a:p>
            <a:r>
              <a:rPr lang="ru-RU" dirty="0"/>
              <a:t>1.16.2.15. В автобусе должны быть предусмотрены места для установки не менее двух огнетушителей, при этом одно из мест должно находиться вблизи сиденья водителя.</a:t>
            </a:r>
          </a:p>
          <a:p>
            <a:r>
              <a:rPr lang="ru-RU" dirty="0"/>
              <a:t>1.16.3.1. Для сидений, расположенных в одном направлении, расстояние между передней поверхностью спинки сиденья и задней поверхностью спинки впереди расположенного сиденья, измеренное по горизонтали в интервале от горизонтальной плоскости, касательной от поверхности подушки сиденья, до горизонтальной плоскости, расположенной на высоте 55 см над участком пола для ног сидящего ребенка (H), должно быть не менее 60 см.</a:t>
            </a:r>
          </a:p>
          <a:p>
            <a:r>
              <a:rPr lang="ru-RU" dirty="0"/>
              <a:t>1.16.3.2. Ширина подушки одноместного сиденья (2F) должна быть не менее 32 см.</a:t>
            </a:r>
          </a:p>
          <a:p>
            <a:r>
              <a:rPr lang="ru-RU" dirty="0"/>
              <a:t>1.16.3.3. Ширина свободного пространства (G) одноместного сиденья, измеренная в каждую сторону от средней вертикальной плоскости места для сидения по горизонтали вдоль спинки сиденья на высоте от 20 до 60 см над несжатой подушкой сиденья, должна быть не менее 17 см</a:t>
            </a:r>
            <a:r>
              <a:rPr lang="ru-RU" dirty="0" smtClean="0"/>
              <a:t>.</a:t>
            </a:r>
          </a:p>
          <a:p>
            <a:r>
              <a:rPr lang="ru-RU" dirty="0"/>
              <a:t>1.16.3.5. Глубина подушки (K) сиденья должна быть не менее 35 см.</a:t>
            </a:r>
          </a:p>
          <a:p>
            <a:endParaRPr lang="ru-RU"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9313334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39552" y="-461665"/>
            <a:ext cx="6912768" cy="1200329"/>
          </a:xfrm>
          <a:prstGeom prst="rect">
            <a:avLst/>
          </a:prstGeom>
        </p:spPr>
        <p:txBody>
          <a:bodyPr wrap="square">
            <a:spAutoFit/>
          </a:bodyPr>
          <a:lstStyle/>
          <a:p>
            <a:r>
              <a:rPr lang="ru-RU" dirty="0"/>
              <a:t/>
            </a:r>
            <a:br>
              <a:rPr lang="ru-RU" dirty="0"/>
            </a:br>
            <a:endParaRPr lang="ru-RU" dirty="0"/>
          </a:p>
          <a:p>
            <a:pPr algn="ctr"/>
            <a:r>
              <a:rPr lang="ru-RU" b="1" dirty="0"/>
              <a:t>1.16. Требования к транспортным средствам для перевозки детей в возрасте от 6 до 16 лет</a:t>
            </a:r>
          </a:p>
        </p:txBody>
      </p:sp>
      <p:sp>
        <p:nvSpPr>
          <p:cNvPr id="2" name="Прямоугольник 1"/>
          <p:cNvSpPr/>
          <p:nvPr/>
        </p:nvSpPr>
        <p:spPr>
          <a:xfrm>
            <a:off x="107504" y="738664"/>
            <a:ext cx="9036496" cy="6186309"/>
          </a:xfrm>
          <a:prstGeom prst="rect">
            <a:avLst/>
          </a:prstGeom>
        </p:spPr>
        <p:txBody>
          <a:bodyPr wrap="square">
            <a:spAutoFit/>
          </a:bodyPr>
          <a:lstStyle/>
          <a:p>
            <a:r>
              <a:rPr lang="ru-RU" dirty="0"/>
              <a:t>1.16.3.6. Высота подушки сиденья в несжатом состоянии относительно уровня пола (I), на котором расположены ноги сидящего ребенка, должна быть такой, чтобы высота горизонтальной плоскости, касательной к поверхности подушки сиденья, над этим участком составляла от 35 до 40 см.</a:t>
            </a:r>
          </a:p>
          <a:p>
            <a:r>
              <a:rPr lang="ru-RU" dirty="0"/>
              <a:t>1.16.3.7. Сиденье, обращенное к перегородке, должно иметь свободное пространство перед ним в соответствии с требованиями Правил ООН N </a:t>
            </a:r>
            <a:r>
              <a:rPr lang="ru-RU" dirty="0" err="1"/>
              <a:t>N</a:t>
            </a:r>
            <a:r>
              <a:rPr lang="ru-RU" dirty="0"/>
              <a:t> 36, 52 или 107</a:t>
            </a:r>
            <a:r>
              <a:rPr lang="ru-RU" dirty="0" smtClean="0"/>
              <a:t>.</a:t>
            </a:r>
          </a:p>
          <a:p>
            <a:r>
              <a:rPr lang="ru-RU" dirty="0"/>
              <a:t>1.16.3.8. Край сиденья, который обращен к проходу, должен иметь подлокотник или поручень. Высота расположения подлокотника или поручня от подушки сиденья (В) должна составлять </a:t>
            </a:r>
            <a:r>
              <a:rPr lang="ru-RU" dirty="0" smtClean="0"/>
              <a:t>182 см.</a:t>
            </a:r>
          </a:p>
          <a:p>
            <a:r>
              <a:rPr lang="ru-RU" dirty="0"/>
              <a:t>1.16.3.9. В автобусе должно быть предусмотрено не менее одного сиденья для взрослого пассажира, сопровождающего детей. Указанные сиденья должны отвечать требованиям Правил ООН N </a:t>
            </a:r>
            <a:r>
              <a:rPr lang="ru-RU" dirty="0" err="1"/>
              <a:t>N</a:t>
            </a:r>
            <a:r>
              <a:rPr lang="ru-RU" dirty="0"/>
              <a:t> 36 или 107 для автобусов класса I либо Правил ООН N </a:t>
            </a:r>
            <a:r>
              <a:rPr lang="ru-RU" dirty="0" err="1"/>
              <a:t>N</a:t>
            </a:r>
            <a:r>
              <a:rPr lang="ru-RU" dirty="0"/>
              <a:t> 52 или 107 для автобусов класса А</a:t>
            </a:r>
            <a:r>
              <a:rPr lang="ru-RU" dirty="0" smtClean="0"/>
              <a:t>.</a:t>
            </a:r>
          </a:p>
          <a:p>
            <a:r>
              <a:rPr lang="ru-RU" dirty="0"/>
              <a:t>1.16.3.10. Сиденья для перевозки детей должны соответствовать Правилам ООН N 17 или обладать прочностными свойствами, позволяющими выдержать испытательную нагрузку:</a:t>
            </a:r>
          </a:p>
          <a:p>
            <a:r>
              <a:rPr lang="ru-RU" dirty="0"/>
              <a:t>1.16.3.10.1. 1180 Н, приложенную к спинке сиденья на высоте 0,75 м над базовой поверхностью. Смещение центральной точки приложения нагрузки должно </a:t>
            </a:r>
            <a:endParaRPr lang="ru-RU" dirty="0" smtClean="0"/>
          </a:p>
          <a:p>
            <a:r>
              <a:rPr lang="ru-RU" dirty="0" smtClean="0"/>
              <a:t>составлять </a:t>
            </a:r>
            <a:r>
              <a:rPr lang="ru-RU" dirty="0"/>
              <a:t>не менее 100 мм и не более 400 мм;</a:t>
            </a:r>
          </a:p>
          <a:p>
            <a:endParaRPr lang="ru-RU" dirty="0"/>
          </a:p>
          <a:p>
            <a:endParaRPr lang="ru-RU" dirty="0"/>
          </a:p>
          <a:p>
            <a:endParaRPr lang="ru-RU" dirty="0"/>
          </a:p>
        </p:txBody>
      </p:sp>
    </p:spTree>
    <p:extLst>
      <p:ext uri="{BB962C8B-B14F-4D97-AF65-F5344CB8AC3E}">
        <p14:creationId xmlns:p14="http://schemas.microsoft.com/office/powerpoint/2010/main" val="28616302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461665"/>
            <a:ext cx="6705097" cy="1200329"/>
          </a:xfrm>
          <a:prstGeom prst="rect">
            <a:avLst/>
          </a:prstGeom>
        </p:spPr>
        <p:txBody>
          <a:bodyPr wrap="square">
            <a:spAutoFit/>
          </a:bodyPr>
          <a:lstStyle/>
          <a:p>
            <a:r>
              <a:rPr lang="ru-RU" dirty="0"/>
              <a:t/>
            </a:r>
            <a:br>
              <a:rPr lang="ru-RU" dirty="0"/>
            </a:br>
            <a:endParaRPr lang="ru-RU" dirty="0"/>
          </a:p>
          <a:p>
            <a:pPr algn="ctr"/>
            <a:r>
              <a:rPr lang="ru-RU" b="1" dirty="0"/>
              <a:t>1.16. Требования к транспортным средствам для перевозки детей в возрасте от 6 до 16 лет</a:t>
            </a:r>
          </a:p>
        </p:txBody>
      </p:sp>
      <p:sp>
        <p:nvSpPr>
          <p:cNvPr id="2" name="Прямоугольник 1"/>
          <p:cNvSpPr/>
          <p:nvPr/>
        </p:nvSpPr>
        <p:spPr>
          <a:xfrm>
            <a:off x="12277" y="1196752"/>
            <a:ext cx="7463082" cy="5909310"/>
          </a:xfrm>
          <a:prstGeom prst="rect">
            <a:avLst/>
          </a:prstGeom>
        </p:spPr>
        <p:txBody>
          <a:bodyPr wrap="square">
            <a:spAutoFit/>
          </a:bodyPr>
          <a:lstStyle/>
          <a:p>
            <a:r>
              <a:rPr lang="ru-RU" dirty="0"/>
              <a:t>1.16.3.10.2. 3140 Н, приложенную к спинке сиденья на высоте 0,45 м над базовой поверхностью. Смещение центральной точки приложения нагрузки должно составлять не менее 50 мм.</a:t>
            </a:r>
          </a:p>
          <a:p>
            <a:r>
              <a:rPr lang="ru-RU" dirty="0"/>
              <a:t>1.16.3.11. Конфигурация подушки и спинки сиденья, а также материал их обивки, должны соответствовать Правилам ООН N 21.</a:t>
            </a:r>
          </a:p>
          <a:p>
            <a:r>
              <a:rPr lang="ru-RU" dirty="0"/>
              <a:t>1.16.3.12. Сиденья для детей оборудуются удерживающими системами для детей. Эти системы включают в себя ремни безопасности типов ZS или ZSr4m в соответствии с Правилами ООН N 16. Также разрешается применение специальных защитных сидений, отвечающих Правилам ООН N 44. На транспортных средствах, изготовленных до 31 декабря 2013 г., допускается использование в качестве удерживающих систем поясных ремней безопасности типов B или </a:t>
            </a:r>
            <a:r>
              <a:rPr lang="ru-RU" dirty="0" err="1"/>
              <a:t>Br</a:t>
            </a:r>
            <a:r>
              <a:rPr lang="ru-RU" dirty="0"/>
              <a:t> в совокупности с устройствами регулирования и крепления. Прочность мест крепления ремней безопасности должна отвечать Правилам ООН N 14, а используемые ремни безопасности - Правилам ООН N 16</a:t>
            </a:r>
            <a:r>
              <a:rPr lang="ru-RU" dirty="0" smtClean="0"/>
              <a:t>.</a:t>
            </a:r>
          </a:p>
          <a:p>
            <a:endParaRPr lang="ru-RU" dirty="0"/>
          </a:p>
          <a:p>
            <a:endParaRPr lang="ru-RU" dirty="0"/>
          </a:p>
          <a:p>
            <a:endParaRPr lang="ru-RU" dirty="0"/>
          </a:p>
          <a:p>
            <a:endParaRPr lang="ru-RU"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9085533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539552" y="-461665"/>
            <a:ext cx="6480720" cy="1200329"/>
          </a:xfrm>
          <a:prstGeom prst="rect">
            <a:avLst/>
          </a:prstGeom>
        </p:spPr>
        <p:txBody>
          <a:bodyPr wrap="square">
            <a:spAutoFit/>
          </a:bodyPr>
          <a:lstStyle/>
          <a:p>
            <a:r>
              <a:rPr lang="ru-RU" dirty="0"/>
              <a:t/>
            </a:r>
            <a:br>
              <a:rPr lang="ru-RU" dirty="0"/>
            </a:br>
            <a:endParaRPr lang="ru-RU" dirty="0"/>
          </a:p>
          <a:p>
            <a:pPr algn="ctr"/>
            <a:r>
              <a:rPr lang="ru-RU" b="1" dirty="0"/>
              <a:t>1.16. Требования к транспортным средствам для перевозки детей в возрасте от 6 до 16 лет</a:t>
            </a:r>
          </a:p>
        </p:txBody>
      </p:sp>
      <p:sp>
        <p:nvSpPr>
          <p:cNvPr id="2" name="Прямоугольник 1"/>
          <p:cNvSpPr/>
          <p:nvPr/>
        </p:nvSpPr>
        <p:spPr>
          <a:xfrm>
            <a:off x="0" y="980728"/>
            <a:ext cx="8880204" cy="7294305"/>
          </a:xfrm>
          <a:prstGeom prst="rect">
            <a:avLst/>
          </a:prstGeom>
        </p:spPr>
        <p:txBody>
          <a:bodyPr wrap="square">
            <a:spAutoFit/>
          </a:bodyPr>
          <a:lstStyle/>
          <a:p>
            <a:r>
              <a:rPr lang="ru-RU" b="1" dirty="0"/>
              <a:t>1.16.4. Требования к обеспечению входа и выхода</a:t>
            </a:r>
          </a:p>
          <a:p>
            <a:r>
              <a:rPr lang="ru-RU" dirty="0"/>
              <a:t>1.16.4.1. Автобусы с общим числом пассажиров (включая сопровождающих) не более 22 человек, должны иметь одну служебную дверь, а автобусы с общим числом пассажиров (включая сопровождающих) свыше 22 человек должны иметь не менее двух служебных дверей, предназначенных для входа и выхода.</a:t>
            </a:r>
          </a:p>
          <a:p>
            <a:r>
              <a:rPr lang="ru-RU" dirty="0"/>
              <a:t>1.16.4.2. Дверь (или одна из дверей) должна располагаться в непосредственной близости от рабочего места водителя.</a:t>
            </a:r>
          </a:p>
          <a:p>
            <a:r>
              <a:rPr lang="ru-RU" dirty="0"/>
              <a:t>1.16.4.3. Автобус должен быть оборудован устройством, препятствующим началу движения при открытых или не полностью закрытых служебных дверях.</a:t>
            </a:r>
          </a:p>
          <a:p>
            <a:r>
              <a:rPr lang="ru-RU" dirty="0"/>
              <a:t>1.16.4.4. Автобус должен быть оборудован освещением проемов служебных дверей, позволяющим водителю видеть вход и выход детей в (из) автобус(а) в любое время суток</a:t>
            </a:r>
            <a:r>
              <a:rPr lang="ru-RU" dirty="0" smtClean="0"/>
              <a:t>.</a:t>
            </a:r>
          </a:p>
          <a:p>
            <a:r>
              <a:rPr lang="ru-RU" dirty="0"/>
              <a:t>1.16.4.5. Для служебной двери, предназначенной для входа и выхода детей:</a:t>
            </a:r>
          </a:p>
          <a:p>
            <a:r>
              <a:rPr lang="ru-RU" dirty="0"/>
              <a:t>1.16.4.5.1. Высота первой ступеньки от уровня дороги должна быть не более 25 см. Для обеспечения указанной высоты, в случае необходимости, должна быть установлена убирающаяся ступенька (подножка), отвечающая требованиям Правил ООН N </a:t>
            </a:r>
            <a:r>
              <a:rPr lang="ru-RU" dirty="0" err="1"/>
              <a:t>N</a:t>
            </a:r>
            <a:r>
              <a:rPr lang="ru-RU" dirty="0"/>
              <a:t> 36, 52 или 107, либо применена система опускания и (или) наклона пола;</a:t>
            </a:r>
          </a:p>
          <a:p>
            <a:r>
              <a:rPr lang="ru-RU" dirty="0"/>
              <a:t>1.16.4.5.2. Высота последующих ступенек должна быть не более 20 см;</a:t>
            </a:r>
          </a:p>
          <a:p>
            <a:r>
              <a:rPr lang="ru-RU" dirty="0"/>
              <a:t>1.16.4.5.3. Глубина ступенек должна быть не менее 20 см.</a:t>
            </a:r>
          </a:p>
          <a:p>
            <a:endParaRPr lang="ru-RU" dirty="0"/>
          </a:p>
          <a:p>
            <a:endParaRPr lang="ru-RU" dirty="0"/>
          </a:p>
          <a:p>
            <a:endParaRPr lang="ru-RU" dirty="0"/>
          </a:p>
          <a:p>
            <a:endParaRPr lang="ru-RU" dirty="0"/>
          </a:p>
          <a:p>
            <a:endParaRPr lang="ru-RU" dirty="0"/>
          </a:p>
          <a:p>
            <a:endParaRPr lang="ru-RU" dirty="0"/>
          </a:p>
        </p:txBody>
      </p:sp>
    </p:spTree>
    <p:extLst>
      <p:ext uri="{BB962C8B-B14F-4D97-AF65-F5344CB8AC3E}">
        <p14:creationId xmlns:p14="http://schemas.microsoft.com/office/powerpoint/2010/main" val="16742588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31032" y="-579641"/>
            <a:ext cx="6589240" cy="1200329"/>
          </a:xfrm>
          <a:prstGeom prst="rect">
            <a:avLst/>
          </a:prstGeom>
        </p:spPr>
        <p:txBody>
          <a:bodyPr wrap="square">
            <a:spAutoFit/>
          </a:bodyPr>
          <a:lstStyle/>
          <a:p>
            <a:r>
              <a:rPr lang="ru-RU" dirty="0"/>
              <a:t/>
            </a:r>
            <a:br>
              <a:rPr lang="ru-RU" dirty="0"/>
            </a:br>
            <a:endParaRPr lang="ru-RU" dirty="0"/>
          </a:p>
          <a:p>
            <a:pPr algn="ctr"/>
            <a:r>
              <a:rPr lang="ru-RU" b="1" dirty="0"/>
              <a:t>1.16. Требования к транспортным средствам для перевозки детей в возрасте от 6 до 16 лет</a:t>
            </a:r>
          </a:p>
        </p:txBody>
      </p:sp>
      <p:sp>
        <p:nvSpPr>
          <p:cNvPr id="2" name="Прямоугольник 1"/>
          <p:cNvSpPr/>
          <p:nvPr/>
        </p:nvSpPr>
        <p:spPr>
          <a:xfrm>
            <a:off x="0" y="476672"/>
            <a:ext cx="9144000" cy="7848302"/>
          </a:xfrm>
          <a:prstGeom prst="rect">
            <a:avLst/>
          </a:prstGeom>
        </p:spPr>
        <p:txBody>
          <a:bodyPr wrap="square">
            <a:spAutoFit/>
          </a:bodyPr>
          <a:lstStyle/>
          <a:p>
            <a:r>
              <a:rPr lang="ru-RU" dirty="0"/>
              <a:t>1.16.4.6. Поручни или ручки в проходах служебных дверей, предназначенных для выхода детей:</a:t>
            </a:r>
          </a:p>
          <a:p>
            <a:r>
              <a:rPr lang="ru-RU" dirty="0"/>
              <a:t>1.16.4.6.1. Проходы должны быть оснащены поручнями или ручками с обеих сторон.</a:t>
            </a:r>
          </a:p>
          <a:p>
            <a:r>
              <a:rPr lang="ru-RU" dirty="0"/>
              <a:t>1.16.4.6.2. Поручни или ручки должны быть расположены таким образом, чтобы обеспечивать ребенку возможность держаться за них, стоя на дороге у служебной двери или на любой ступеньке.</a:t>
            </a:r>
          </a:p>
          <a:p>
            <a:r>
              <a:rPr lang="ru-RU" dirty="0"/>
              <a:t>1.16.4.6.3. Высота расположения поручней или ручек должна составлять от 60 до 110 см от поверхности дороги или от поверхности каждой ступеньки.</a:t>
            </a:r>
          </a:p>
          <a:p>
            <a:r>
              <a:rPr lang="ru-RU" dirty="0"/>
              <a:t>1.16.4.6.4. Глубина расположения (по горизонтали) поручней или ручек для ребенка, стоящего на дороге, по отношению к внешнему краю первой ступеньки, не должна превышать 30 см.</a:t>
            </a:r>
          </a:p>
          <a:p>
            <a:r>
              <a:rPr lang="ru-RU" dirty="0"/>
              <a:t>1.16.4.6.5. Глубина расположения (по горизонтали) поручней или ручек для ребенка, стоящего на какой-либо ступеньке, не должна превышать 30 см по отношению к внутреннему краю этой же ступеньки.</a:t>
            </a:r>
          </a:p>
          <a:p>
            <a:r>
              <a:rPr lang="ru-RU" dirty="0"/>
              <a:t>1.16.4.7. В случае регулярных перевозок детей с нарушениями опорно-двигательных функций и передвигающихся в креслах-колясках, в боковой или задней части автобуса должна быть предусмотрена дверь, имеющая размер проема не менее 150 см по высоте и 90 см по ширине, используемая для доступа в автобус детей в креслах-колясках.</a:t>
            </a:r>
          </a:p>
          <a:p>
            <a:r>
              <a:rPr lang="ru-RU" dirty="0"/>
              <a:t>1.16.4.8. Устройства, обеспечивающие доступ в автобус и безопасность перевозки </a:t>
            </a:r>
            <a:endParaRPr lang="ru-RU" dirty="0" smtClean="0"/>
          </a:p>
          <a:p>
            <a:r>
              <a:rPr lang="ru-RU" dirty="0" smtClean="0"/>
              <a:t>детей </a:t>
            </a:r>
            <a:r>
              <a:rPr lang="ru-RU" dirty="0"/>
              <a:t>с нарушениями опорно-двигательных функций, передвигающихся </a:t>
            </a:r>
            <a:endParaRPr lang="ru-RU" dirty="0" smtClean="0"/>
          </a:p>
          <a:p>
            <a:r>
              <a:rPr lang="ru-RU" dirty="0" smtClean="0"/>
              <a:t>в </a:t>
            </a:r>
            <a:r>
              <a:rPr lang="ru-RU" dirty="0"/>
              <a:t>креслах-колясках, должны отвечать требованиям </a:t>
            </a:r>
            <a:endParaRPr lang="ru-RU" dirty="0" smtClean="0"/>
          </a:p>
          <a:p>
            <a:r>
              <a:rPr lang="ru-RU" dirty="0" smtClean="0"/>
              <a:t>Правил </a:t>
            </a:r>
            <a:r>
              <a:rPr lang="ru-RU" dirty="0"/>
              <a:t>ООН N 107.</a:t>
            </a:r>
          </a:p>
          <a:p>
            <a:endParaRPr lang="ru-RU" dirty="0"/>
          </a:p>
          <a:p>
            <a:endParaRPr lang="ru-RU" dirty="0"/>
          </a:p>
          <a:p>
            <a:endParaRPr lang="ru-RU" dirty="0"/>
          </a:p>
          <a:p>
            <a:endParaRPr lang="ru-RU" dirty="0"/>
          </a:p>
          <a:p>
            <a:endParaRPr lang="ru-RU" dirty="0"/>
          </a:p>
          <a:p>
            <a:endParaRPr lang="ru-RU" dirty="0"/>
          </a:p>
        </p:txBody>
      </p:sp>
    </p:spTree>
    <p:extLst>
      <p:ext uri="{BB962C8B-B14F-4D97-AF65-F5344CB8AC3E}">
        <p14:creationId xmlns:p14="http://schemas.microsoft.com/office/powerpoint/2010/main" val="25450646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31032" y="-461665"/>
            <a:ext cx="8712968" cy="923330"/>
          </a:xfrm>
          <a:prstGeom prst="rect">
            <a:avLst/>
          </a:prstGeom>
        </p:spPr>
        <p:txBody>
          <a:bodyPr wrap="square">
            <a:spAutoFit/>
          </a:bodyPr>
          <a:lstStyle/>
          <a:p>
            <a:r>
              <a:rPr lang="ru-RU" dirty="0"/>
              <a:t/>
            </a:r>
            <a:br>
              <a:rPr lang="ru-RU" dirty="0"/>
            </a:br>
            <a:endParaRPr lang="ru-RU" dirty="0"/>
          </a:p>
          <a:p>
            <a:pPr algn="ctr"/>
            <a:r>
              <a:rPr lang="ru-RU" b="1" dirty="0"/>
              <a:t>1.9. Требования к </a:t>
            </a:r>
            <a:r>
              <a:rPr lang="ru-RU" b="1" dirty="0" err="1"/>
              <a:t>автоэвакуаторам</a:t>
            </a:r>
            <a:endParaRPr lang="ru-RU" b="1" dirty="0"/>
          </a:p>
        </p:txBody>
      </p:sp>
      <p:sp>
        <p:nvSpPr>
          <p:cNvPr id="2" name="Прямоугольник 1"/>
          <p:cNvSpPr/>
          <p:nvPr/>
        </p:nvSpPr>
        <p:spPr>
          <a:xfrm>
            <a:off x="107504" y="980728"/>
            <a:ext cx="8604448" cy="4247317"/>
          </a:xfrm>
          <a:prstGeom prst="rect">
            <a:avLst/>
          </a:prstGeom>
        </p:spPr>
        <p:txBody>
          <a:bodyPr wrap="square">
            <a:spAutoFit/>
          </a:bodyPr>
          <a:lstStyle/>
          <a:p>
            <a:r>
              <a:rPr lang="ru-RU" dirty="0"/>
              <a:t>1.9.1. </a:t>
            </a:r>
            <a:r>
              <a:rPr lang="ru-RU" dirty="0" err="1"/>
              <a:t>Автоэвакуаторы</a:t>
            </a:r>
            <a:r>
              <a:rPr lang="ru-RU" dirty="0"/>
              <a:t> должны быть оборудованы проблесковыми маячками оранжевого цвета. Проблесковые маячки должны соответствовать требованиям Правил ООН N 65-00. </a:t>
            </a:r>
            <a:endParaRPr lang="ru-RU" dirty="0" smtClean="0"/>
          </a:p>
          <a:p>
            <a:r>
              <a:rPr lang="ru-RU" dirty="0" smtClean="0"/>
              <a:t>1.9.2</a:t>
            </a:r>
            <a:r>
              <a:rPr lang="ru-RU" dirty="0"/>
              <a:t>. </a:t>
            </a:r>
            <a:r>
              <a:rPr lang="ru-RU" dirty="0" err="1"/>
              <a:t>Гидрооборудование</a:t>
            </a:r>
            <a:r>
              <a:rPr lang="ru-RU" dirty="0"/>
              <a:t> </a:t>
            </a:r>
            <a:r>
              <a:rPr lang="ru-RU" dirty="0" err="1"/>
              <a:t>автоэвакуатора</a:t>
            </a:r>
            <a:r>
              <a:rPr lang="ru-RU" dirty="0"/>
              <a:t>, в случае его установки, должно соответствовать требованиям пункта 2.2 настоящего приложения.</a:t>
            </a:r>
          </a:p>
          <a:p>
            <a:endParaRPr lang="ru-RU" dirty="0"/>
          </a:p>
          <a:p>
            <a:r>
              <a:rPr lang="ru-RU" b="1" dirty="0"/>
              <a:t>18. Дополнительные требования к </a:t>
            </a:r>
            <a:r>
              <a:rPr lang="ru-RU" b="1" dirty="0" err="1"/>
              <a:t>автоэвакуаторам</a:t>
            </a:r>
            <a:endParaRPr lang="ru-RU" b="1" dirty="0"/>
          </a:p>
          <a:p>
            <a:endParaRPr lang="ru-RU" dirty="0"/>
          </a:p>
          <a:p>
            <a:endParaRPr lang="ru-RU" dirty="0"/>
          </a:p>
          <a:p>
            <a:r>
              <a:rPr lang="ru-RU" dirty="0"/>
              <a:t>18.1. Разрушение проушин для дополнительной увязки канатами (тросами) перевозимых автомобилей и машин не допускается. </a:t>
            </a:r>
            <a:endParaRPr lang="ru-RU" dirty="0" smtClean="0"/>
          </a:p>
          <a:p>
            <a:r>
              <a:rPr lang="ru-RU" dirty="0" smtClean="0"/>
              <a:t>18.2</a:t>
            </a:r>
            <a:r>
              <a:rPr lang="ru-RU" dirty="0"/>
              <a:t>. Опорные устройства и фиксаторы крепления опор в транспортном положении должны быть работоспособны. </a:t>
            </a:r>
            <a:endParaRPr lang="ru-RU" dirty="0" smtClean="0"/>
          </a:p>
          <a:p>
            <a:r>
              <a:rPr lang="ru-RU" dirty="0" smtClean="0"/>
              <a:t>18.3</a:t>
            </a:r>
            <a:r>
              <a:rPr lang="ru-RU" dirty="0"/>
              <a:t>. Разрушение предохранительного бортика и упоров для фиксации перевозимых автомобилей на платформе </a:t>
            </a:r>
            <a:r>
              <a:rPr lang="ru-RU" dirty="0" err="1"/>
              <a:t>автоэвакуатора</a:t>
            </a:r>
            <a:r>
              <a:rPr lang="ru-RU" dirty="0"/>
              <a:t> не допускается.</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788449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31032" y="-461665"/>
            <a:ext cx="8712968" cy="1200329"/>
          </a:xfrm>
          <a:prstGeom prst="rect">
            <a:avLst/>
          </a:prstGeom>
        </p:spPr>
        <p:txBody>
          <a:bodyPr wrap="square">
            <a:spAutoFit/>
          </a:bodyPr>
          <a:lstStyle/>
          <a:p>
            <a:r>
              <a:rPr lang="ru-RU" dirty="0"/>
              <a:t/>
            </a:r>
            <a:br>
              <a:rPr lang="ru-RU" dirty="0"/>
            </a:br>
            <a:endParaRPr lang="ru-RU" dirty="0"/>
          </a:p>
          <a:p>
            <a:pPr algn="ctr"/>
            <a:r>
              <a:rPr lang="ru-RU" b="1" dirty="0"/>
              <a:t>13. Дополнительные требования к транспортным средствам </a:t>
            </a:r>
            <a:endParaRPr lang="ru-RU" b="1" dirty="0" smtClean="0"/>
          </a:p>
          <a:p>
            <a:pPr algn="ctr"/>
            <a:r>
              <a:rPr lang="ru-RU" b="1" dirty="0" smtClean="0"/>
              <a:t>категорий </a:t>
            </a:r>
            <a:r>
              <a:rPr lang="ru-RU" b="1" dirty="0"/>
              <a:t>M2 и M3 </a:t>
            </a:r>
          </a:p>
        </p:txBody>
      </p:sp>
      <p:sp>
        <p:nvSpPr>
          <p:cNvPr id="2" name="Прямоугольник 1"/>
          <p:cNvSpPr/>
          <p:nvPr/>
        </p:nvSpPr>
        <p:spPr>
          <a:xfrm>
            <a:off x="107504" y="980728"/>
            <a:ext cx="8604448" cy="4524315"/>
          </a:xfrm>
          <a:prstGeom prst="rect">
            <a:avLst/>
          </a:prstGeom>
        </p:spPr>
        <p:txBody>
          <a:bodyPr wrap="square">
            <a:spAutoFit/>
          </a:bodyPr>
          <a:lstStyle/>
          <a:p>
            <a:r>
              <a:rPr lang="ru-RU" dirty="0"/>
              <a:t>13.1. Аварийный выключатель дверей и сигнал требования остановки, аварийные выходы и устройства приведения их в действие, приборы внутреннего освещения салона, привод управления дверями и сигнализация их работы должны быть работоспособны. </a:t>
            </a:r>
            <a:endParaRPr lang="ru-RU" dirty="0" smtClean="0"/>
          </a:p>
          <a:p>
            <a:r>
              <a:rPr lang="ru-RU" dirty="0" smtClean="0"/>
              <a:t>13.2</a:t>
            </a:r>
            <a:r>
              <a:rPr lang="ru-RU" dirty="0"/>
              <a:t>. Аварийные выходы должны быть обозначены и снабжены табличками по правилам их использования. </a:t>
            </a:r>
            <a:endParaRPr lang="ru-RU" dirty="0" smtClean="0"/>
          </a:p>
          <a:p>
            <a:r>
              <a:rPr lang="ru-RU" dirty="0" smtClean="0"/>
              <a:t>13.3</a:t>
            </a:r>
            <a:r>
              <a:rPr lang="ru-RU" dirty="0"/>
              <a:t>. Детали приведения в действие аварийных выходов (рукоятки, скобы, ручки и др.) должны быть четко обозначены как предназначенные для использования в аварийной ситуации. </a:t>
            </a:r>
            <a:endParaRPr lang="ru-RU" dirty="0" smtClean="0"/>
          </a:p>
          <a:p>
            <a:r>
              <a:rPr lang="ru-RU" dirty="0" smtClean="0"/>
              <a:t>13.4</a:t>
            </a:r>
            <a:r>
              <a:rPr lang="ru-RU" dirty="0"/>
              <a:t>. Не допускается оборудование салона дополнительными элементами конструкции или создание иных препятствий, ограничивающих свободный доступ к аварийным выходам</a:t>
            </a:r>
            <a:r>
              <a:rPr lang="ru-RU" dirty="0" smtClean="0"/>
              <a:t>.</a:t>
            </a:r>
          </a:p>
          <a:p>
            <a:r>
              <a:rPr lang="ru-RU" dirty="0" smtClean="0"/>
              <a:t>13.5</a:t>
            </a:r>
            <a:r>
              <a:rPr lang="ru-RU" dirty="0"/>
              <a:t>. Поручни должны быть закреплены в местах, предусмотренных конструкцией транспортного средства. </a:t>
            </a:r>
            <a:endParaRPr lang="ru-RU" dirty="0" smtClean="0"/>
          </a:p>
          <a:p>
            <a:r>
              <a:rPr lang="ru-RU" dirty="0" smtClean="0"/>
              <a:t>13.6</a:t>
            </a:r>
            <a:r>
              <a:rPr lang="ru-RU" dirty="0"/>
              <a:t>. Сквозная коррозия или разрушение пола пассажирского помещения не допускаются.</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5140797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31032" y="-461665"/>
            <a:ext cx="8712968" cy="1200329"/>
          </a:xfrm>
          <a:prstGeom prst="rect">
            <a:avLst/>
          </a:prstGeom>
        </p:spPr>
        <p:txBody>
          <a:bodyPr wrap="square">
            <a:spAutoFit/>
          </a:bodyPr>
          <a:lstStyle/>
          <a:p>
            <a:r>
              <a:rPr lang="ru-RU" dirty="0"/>
              <a:t/>
            </a:r>
            <a:br>
              <a:rPr lang="ru-RU" dirty="0"/>
            </a:br>
            <a:endParaRPr lang="ru-RU" dirty="0"/>
          </a:p>
          <a:p>
            <a:pPr algn="ctr"/>
            <a:r>
              <a:rPr lang="ru-RU" b="1" dirty="0"/>
              <a:t>13. Дополнительные требования к транспортным средствам </a:t>
            </a:r>
            <a:endParaRPr lang="ru-RU" b="1" dirty="0" smtClean="0"/>
          </a:p>
          <a:p>
            <a:pPr algn="ctr"/>
            <a:r>
              <a:rPr lang="ru-RU" b="1" dirty="0" smtClean="0"/>
              <a:t>категорий </a:t>
            </a:r>
            <a:r>
              <a:rPr lang="ru-RU" b="1" dirty="0"/>
              <a:t>M2 и M3 </a:t>
            </a:r>
          </a:p>
        </p:txBody>
      </p:sp>
      <p:sp>
        <p:nvSpPr>
          <p:cNvPr id="2" name="Прямоугольник 1"/>
          <p:cNvSpPr/>
          <p:nvPr/>
        </p:nvSpPr>
        <p:spPr>
          <a:xfrm>
            <a:off x="107504" y="980728"/>
            <a:ext cx="8604448" cy="4247317"/>
          </a:xfrm>
          <a:prstGeom prst="rect">
            <a:avLst/>
          </a:prstGeom>
        </p:spPr>
        <p:txBody>
          <a:bodyPr wrap="square">
            <a:spAutoFit/>
          </a:bodyPr>
          <a:lstStyle/>
          <a:p>
            <a:r>
              <a:rPr lang="ru-RU" dirty="0"/>
              <a:t>13.7. Установка дополнительных мест для сидения пассажиров, не предусмотренных конструкцией транспортного средства, не допускается. 13.8. Спереди и сзади автобуса для перевозки детей должны быть установлены опознавательные знаки "Перевозка детей" в соответствии с Правилами дорожного движения государств - членов Таможенного союза. 13.9. На наружных боковых сторонах кузова, а также спереди и сзади по оси симметрии автобуса для перевозки детей должны быть нанесены контрастные надписи "ДЕТИ" прямыми прописными буквами высотой не менее 25 см и толщиной не менее 1/10 ее высоты. Надписи выполняются на русском языке и могут дублироваться на государственном языке государства - члена Таможенного союза. Наличие других обозначений или надписей вблизи к указанным надписям (на расстоянии не менее 1/2 их высоты) не допускаются. </a:t>
            </a:r>
            <a:endParaRPr lang="ru-RU" dirty="0" smtClean="0"/>
          </a:p>
          <a:p>
            <a:r>
              <a:rPr lang="ru-RU" dirty="0" smtClean="0"/>
              <a:t>13.10</a:t>
            </a:r>
            <a:r>
              <a:rPr lang="ru-RU" dirty="0"/>
              <a:t>. Кузов автобуса для перевозки детей должен быть окрашен в желтый цвет.</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6383737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55040"/>
            <a:ext cx="8712968" cy="646331"/>
          </a:xfrm>
          <a:prstGeom prst="rect">
            <a:avLst/>
          </a:prstGeom>
        </p:spPr>
        <p:txBody>
          <a:bodyPr wrap="square">
            <a:spAutoFit/>
          </a:bodyPr>
          <a:lstStyle/>
          <a:p>
            <a:pPr fontAlgn="base"/>
            <a:r>
              <a:rPr lang="ru-RU" dirty="0"/>
              <a:t/>
            </a:r>
            <a:br>
              <a:rPr lang="ru-RU" dirty="0"/>
            </a:br>
            <a:r>
              <a:rPr lang="ru-RU" b="1" dirty="0"/>
              <a:t>14. Весовые ограничения, действующие в отношении транспортных средств</a:t>
            </a:r>
          </a:p>
        </p:txBody>
      </p:sp>
      <p:sp>
        <p:nvSpPr>
          <p:cNvPr id="2" name="Прямоугольник 1"/>
          <p:cNvSpPr/>
          <p:nvPr/>
        </p:nvSpPr>
        <p:spPr>
          <a:xfrm>
            <a:off x="107504" y="980728"/>
            <a:ext cx="8604448" cy="5078313"/>
          </a:xfrm>
          <a:prstGeom prst="rect">
            <a:avLst/>
          </a:prstGeom>
        </p:spPr>
        <p:txBody>
          <a:bodyPr wrap="square">
            <a:spAutoFit/>
          </a:bodyPr>
          <a:lstStyle/>
          <a:p>
            <a:pPr fontAlgn="base"/>
            <a:r>
              <a:rPr lang="ru-RU" dirty="0" smtClean="0"/>
              <a:t>1. Нагрузка</a:t>
            </a:r>
            <a:r>
              <a:rPr lang="ru-RU" dirty="0"/>
              <a:t>, приходящаяся на ведущую или ведущие оси транспортного средства категории N (одиночного и в составе автопоезда), загруженного до технически допустимой максимальной массы, не должна превышать технически допустимую максимальную нагрузку на эту ось (эти оси).</a:t>
            </a:r>
          </a:p>
          <a:p>
            <a:pPr fontAlgn="base"/>
            <a:r>
              <a:rPr lang="ru-RU" dirty="0" smtClean="0"/>
              <a:t>2.В </a:t>
            </a:r>
            <a:r>
              <a:rPr lang="ru-RU" dirty="0"/>
              <a:t>случае, когда транспортное средство категории N нагружено до технически допустимой максимальной массы, то при технически допустимой максимальной нагрузке на его заднюю ось (группу осей), масса, приходящаяся на управляемую ось или оси, должна быть не менее 20% от технически допустимой максимальной массы этого транспортного средства.</a:t>
            </a:r>
          </a:p>
          <a:p>
            <a:pPr fontAlgn="base"/>
            <a:r>
              <a:rPr lang="ru-RU" dirty="0" smtClean="0"/>
              <a:t>3.Масса</a:t>
            </a:r>
            <a:r>
              <a:rPr lang="ru-RU" dirty="0"/>
              <a:t> прицепа, предназначенного для буксировки транспортным средством категории M1, не должна превышать технически допустимой массы, установленной изготовителем буксирующего транспортного средства, и:</a:t>
            </a:r>
          </a:p>
          <a:p>
            <a:pPr marL="285750" indent="-285750" fontAlgn="base">
              <a:buFont typeface="Arial" panose="020B0604020202020204" pitchFamily="34" charset="0"/>
              <a:buChar char="•"/>
            </a:pPr>
            <a:r>
              <a:rPr lang="ru-RU" dirty="0" smtClean="0"/>
              <a:t>если</a:t>
            </a:r>
            <a:r>
              <a:rPr lang="ru-RU" dirty="0"/>
              <a:t> прицеп имеет рабочую тормозную систему: технически допустимой максимальной массы буксирующего транспортного средства или, для транспортных средств категории M1G, - 1,5-кратное значение технически допустимой максимальной массы буксирующего транспортного средства и, во всех случаях, 3500 кг</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1709069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55040"/>
            <a:ext cx="8712968" cy="646331"/>
          </a:xfrm>
          <a:prstGeom prst="rect">
            <a:avLst/>
          </a:prstGeom>
        </p:spPr>
        <p:txBody>
          <a:bodyPr wrap="square">
            <a:spAutoFit/>
          </a:bodyPr>
          <a:lstStyle/>
          <a:p>
            <a:pPr fontAlgn="base"/>
            <a:r>
              <a:rPr lang="ru-RU" dirty="0"/>
              <a:t/>
            </a:r>
            <a:br>
              <a:rPr lang="ru-RU" dirty="0"/>
            </a:br>
            <a:r>
              <a:rPr lang="ru-RU" b="1" dirty="0"/>
              <a:t>14. Весовые ограничения, действующие в отношении транспортных средств</a:t>
            </a:r>
          </a:p>
        </p:txBody>
      </p:sp>
      <p:sp>
        <p:nvSpPr>
          <p:cNvPr id="2" name="Прямоугольник 1"/>
          <p:cNvSpPr/>
          <p:nvPr/>
        </p:nvSpPr>
        <p:spPr>
          <a:xfrm>
            <a:off x="107504" y="980728"/>
            <a:ext cx="8604448" cy="4247317"/>
          </a:xfrm>
          <a:prstGeom prst="rect">
            <a:avLst/>
          </a:prstGeom>
        </p:spPr>
        <p:txBody>
          <a:bodyPr wrap="square">
            <a:spAutoFit/>
          </a:bodyPr>
          <a:lstStyle/>
          <a:p>
            <a:pPr marL="285750" indent="-285750" fontAlgn="base">
              <a:buFont typeface="Arial" panose="020B0604020202020204" pitchFamily="34" charset="0"/>
              <a:buChar char="•"/>
            </a:pPr>
            <a:r>
              <a:rPr lang="ru-RU" dirty="0" smtClean="0"/>
              <a:t>если</a:t>
            </a:r>
            <a:r>
              <a:rPr lang="ru-RU" dirty="0"/>
              <a:t> прицеп не имеет рабочей тормозной системы: половины массы буксирующего транспортного средства в снаряженном состоянии и, во всех случаях, 750 кг.</a:t>
            </a:r>
          </a:p>
          <a:p>
            <a:pPr fontAlgn="base"/>
            <a:r>
              <a:rPr lang="ru-RU" dirty="0" smtClean="0"/>
              <a:t>4.Масса</a:t>
            </a:r>
            <a:r>
              <a:rPr lang="ru-RU" dirty="0"/>
              <a:t> прицепа, предназначенного для буксировки транспортным средством категорий M2 и M3, не должна превышать 3500 кг.</a:t>
            </a:r>
          </a:p>
          <a:p>
            <a:pPr fontAlgn="base"/>
            <a:r>
              <a:rPr lang="ru-RU" dirty="0" smtClean="0"/>
              <a:t>5.Максимальная</a:t>
            </a:r>
            <a:r>
              <a:rPr lang="ru-RU" dirty="0"/>
              <a:t> нагрузка, приходящаяся на тягово-сцепное устройство транспортного средства категорий M и N, предназначенного для буксировки прицепа с центральной осью:</a:t>
            </a:r>
          </a:p>
          <a:p>
            <a:pPr marL="285750" indent="-285750" fontAlgn="base">
              <a:buFont typeface="Arial" panose="020B0604020202020204" pitchFamily="34" charset="0"/>
              <a:buChar char="•"/>
            </a:pPr>
            <a:r>
              <a:rPr lang="ru-RU" dirty="0" smtClean="0"/>
              <a:t>при </a:t>
            </a:r>
            <a:r>
              <a:rPr lang="ru-RU" dirty="0"/>
              <a:t>технически допустимой максимальной массе прицепа, превышающей 3500 кг, должна быть не менее 10% его технически допустимой максимальной массы или 1000 кг (выбирается меньшее значение);</a:t>
            </a:r>
          </a:p>
          <a:p>
            <a:pPr marL="285750" indent="-285750" fontAlgn="base">
              <a:buFont typeface="Arial" panose="020B0604020202020204" pitchFamily="34" charset="0"/>
              <a:buChar char="•"/>
            </a:pPr>
            <a:r>
              <a:rPr lang="ru-RU" dirty="0" smtClean="0"/>
              <a:t>при </a:t>
            </a:r>
            <a:r>
              <a:rPr lang="ru-RU" dirty="0"/>
              <a:t>технически допустимой максимальной массе прицепа, не превышающей 3500 кг, должна быть не менее 4% его технически допустимой максимальной массы или 25 кг (выбирается меньшее значение).</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8185829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55040"/>
            <a:ext cx="8712968" cy="923330"/>
          </a:xfrm>
          <a:prstGeom prst="rect">
            <a:avLst/>
          </a:prstGeom>
        </p:spPr>
        <p:txBody>
          <a:bodyPr wrap="square">
            <a:spAutoFit/>
          </a:bodyPr>
          <a:lstStyle/>
          <a:p>
            <a:pPr algn="ctr" fontAlgn="base"/>
            <a:r>
              <a:rPr lang="ru-RU" dirty="0"/>
              <a:t/>
            </a:r>
            <a:br>
              <a:rPr lang="ru-RU" dirty="0"/>
            </a:br>
            <a:r>
              <a:rPr lang="ru-RU" b="1" dirty="0"/>
              <a:t>20. Дополнительные требования к транспортным средствам для перевозки опасных грузов</a:t>
            </a:r>
          </a:p>
        </p:txBody>
      </p:sp>
      <p:sp>
        <p:nvSpPr>
          <p:cNvPr id="2" name="Прямоугольник 1"/>
          <p:cNvSpPr/>
          <p:nvPr/>
        </p:nvSpPr>
        <p:spPr>
          <a:xfrm>
            <a:off x="107504" y="980728"/>
            <a:ext cx="8604448" cy="4801314"/>
          </a:xfrm>
          <a:prstGeom prst="rect">
            <a:avLst/>
          </a:prstGeom>
        </p:spPr>
        <p:txBody>
          <a:bodyPr wrap="square">
            <a:spAutoFit/>
          </a:bodyPr>
          <a:lstStyle/>
          <a:p>
            <a:pPr fontAlgn="base"/>
            <a:r>
              <a:rPr lang="ru-RU" dirty="0" smtClean="0"/>
              <a:t>20. 1 По </a:t>
            </a:r>
            <a:r>
              <a:rPr lang="ru-RU" dirty="0"/>
              <a:t>всему периметру цистерны на автоцистернах и прицепах (полуприцепах) - цистернах, на транспортных средствах для перевозки съемных цистерн и транспортных средствах - батареях должны быть установлены боковые или задние защитные устройства.</a:t>
            </a:r>
          </a:p>
          <a:p>
            <a:pPr fontAlgn="base"/>
            <a:r>
              <a:rPr lang="ru-RU" dirty="0"/>
              <a:t>Заднее защитное устройство не требуется на транспортных средствах с цистерной-самосвалом с разгрузкой через заднюю стенку, предназначенных для перевозки порошкообразных или гранулированных грузов при условии выполнения функции защиты корпуса цистерны задней арматурой корпуса.</a:t>
            </a:r>
          </a:p>
          <a:p>
            <a:pPr fontAlgn="base"/>
            <a:r>
              <a:rPr lang="ru-RU" dirty="0"/>
              <a:t>20.2.Расстояние между задней стенкой цистерны и задней частью защитного устройства (от крайней задней точки стенки цистерны или от выступающей арматуры, соприкасающейся с перевозимым грузом) должно быть не менее 100 мм.</a:t>
            </a:r>
          </a:p>
          <a:p>
            <a:pPr fontAlgn="base"/>
            <a:r>
              <a:rPr lang="ru-RU" dirty="0"/>
              <a:t>20.3.Установка на транспортном средстве для перевозки опасных грузов дополнительных топливных баков, не предусмотренных изготовителем транспортного средства, запрещается.</a:t>
            </a:r>
          </a:p>
          <a:p>
            <a:pPr fontAlgn="base"/>
            <a:r>
              <a:rPr lang="ru-RU" dirty="0"/>
              <a:t>20.4.Применение в кабине водителя топливных обогревательных приборов (в том числе, работающих на газообразном топливе) и их размещение в грузовых отделениях транспортного средства запрещается</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1973619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55040"/>
            <a:ext cx="8712968" cy="923330"/>
          </a:xfrm>
          <a:prstGeom prst="rect">
            <a:avLst/>
          </a:prstGeom>
        </p:spPr>
        <p:txBody>
          <a:bodyPr wrap="square">
            <a:spAutoFit/>
          </a:bodyPr>
          <a:lstStyle/>
          <a:p>
            <a:pPr algn="ctr" fontAlgn="base"/>
            <a:r>
              <a:rPr lang="ru-RU" dirty="0"/>
              <a:t/>
            </a:r>
            <a:br>
              <a:rPr lang="ru-RU" dirty="0"/>
            </a:br>
            <a:r>
              <a:rPr lang="ru-RU" b="1" dirty="0"/>
              <a:t>20. Дополнительные требования к транспортным средствам для перевозки опасных грузов</a:t>
            </a:r>
          </a:p>
        </p:txBody>
      </p:sp>
      <p:sp>
        <p:nvSpPr>
          <p:cNvPr id="2" name="Прямоугольник 1"/>
          <p:cNvSpPr/>
          <p:nvPr/>
        </p:nvSpPr>
        <p:spPr>
          <a:xfrm>
            <a:off x="82782" y="786014"/>
            <a:ext cx="8604448" cy="5355312"/>
          </a:xfrm>
          <a:prstGeom prst="rect">
            <a:avLst/>
          </a:prstGeom>
        </p:spPr>
        <p:txBody>
          <a:bodyPr wrap="square">
            <a:spAutoFit/>
          </a:bodyPr>
          <a:lstStyle/>
          <a:p>
            <a:pPr fontAlgn="base"/>
            <a:r>
              <a:rPr lang="ru-RU" dirty="0" smtClean="0"/>
              <a:t>20.5.В </a:t>
            </a:r>
            <a:r>
              <a:rPr lang="ru-RU" dirty="0"/>
              <a:t>качестве тента допускается применение прочного к разрыву, непромокаемого и </a:t>
            </a:r>
            <a:r>
              <a:rPr lang="ru-RU" dirty="0" err="1"/>
              <a:t>трудновоспламеняющегося</a:t>
            </a:r>
            <a:r>
              <a:rPr lang="ru-RU" dirty="0"/>
              <a:t> материала. Тент должен быть натянут, перекрывать борта кузова со всех сторон не менее чем на 200 мм и удерживаться фиксирующими приспособлениями.</a:t>
            </a:r>
          </a:p>
          <a:p>
            <a:pPr fontAlgn="base"/>
            <a:r>
              <a:rPr lang="ru-RU" dirty="0"/>
              <a:t>20.6.Прицепы для перевозки опасных грузов должны иметь рабочую тормозную систему с функцией автоматического торможения.</a:t>
            </a:r>
          </a:p>
          <a:p>
            <a:pPr fontAlgn="base"/>
            <a:r>
              <a:rPr lang="ru-RU" dirty="0"/>
              <a:t>20.7.Транспортные средства должны комплектоваться переносными огнетушителями количеством и емкостью, не менее следующих значений:</a:t>
            </a:r>
          </a:p>
          <a:p>
            <a:pPr fontAlgn="base"/>
            <a:r>
              <a:rPr lang="ru-RU" dirty="0"/>
              <a:t>20.7.1.Транспортные средства технически допустимой максимальной массой более 7,5 т - не менее чем одним огнетушителем емкостью не менее 12 кг или двумя огнетушителями емкостью каждого не менее 6 кг;</a:t>
            </a:r>
          </a:p>
          <a:p>
            <a:pPr fontAlgn="base"/>
            <a:r>
              <a:rPr lang="ru-RU" dirty="0"/>
              <a:t>20.7.2.Транспортные средства технически допустимой максимальной массой от 3,5 т до 7,5 т - не менее чем одним огнетушителем минимальной совокупной емкостью 8 кг или двумя огнетушителями, из которых один емкостью не менее 6 кг;</a:t>
            </a:r>
          </a:p>
          <a:p>
            <a:pPr fontAlgn="base"/>
            <a:r>
              <a:rPr lang="ru-RU" dirty="0"/>
              <a:t>20.7.3.Транспортные средства технически допустимой максимальной массой до 3,5 т включительно - одним или более огнетушителями общей емкостью не менее 4 кг;</a:t>
            </a:r>
          </a:p>
          <a:p>
            <a:pPr fontAlgn="base"/>
            <a:r>
              <a:rPr lang="ru-RU" dirty="0"/>
              <a:t>20.7.4.Транспортные средства для перевозки ограниченного количества опасных грузов в упаковках - одним огнетушителем емкостью не менее 2 кг, пригодным для тушения пожара в двигателе или кабине </a:t>
            </a:r>
            <a:r>
              <a:rPr lang="ru-RU" dirty="0" smtClean="0"/>
              <a:t>ТС.</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240145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55040"/>
            <a:ext cx="8712968" cy="923330"/>
          </a:xfrm>
          <a:prstGeom prst="rect">
            <a:avLst/>
          </a:prstGeom>
        </p:spPr>
        <p:txBody>
          <a:bodyPr wrap="square">
            <a:spAutoFit/>
          </a:bodyPr>
          <a:lstStyle/>
          <a:p>
            <a:pPr algn="ctr" fontAlgn="base"/>
            <a:r>
              <a:rPr lang="ru-RU" dirty="0"/>
              <a:t/>
            </a:r>
            <a:br>
              <a:rPr lang="ru-RU" dirty="0"/>
            </a:br>
            <a:r>
              <a:rPr lang="ru-RU" b="1" dirty="0"/>
              <a:t>20. Дополнительные требования к транспортным средствам для перевозки опасных грузов</a:t>
            </a:r>
          </a:p>
        </p:txBody>
      </p:sp>
      <p:sp>
        <p:nvSpPr>
          <p:cNvPr id="2" name="Прямоугольник 1"/>
          <p:cNvSpPr/>
          <p:nvPr/>
        </p:nvSpPr>
        <p:spPr>
          <a:xfrm>
            <a:off x="107504" y="980728"/>
            <a:ext cx="8604448" cy="5355312"/>
          </a:xfrm>
          <a:prstGeom prst="rect">
            <a:avLst/>
          </a:prstGeom>
        </p:spPr>
        <p:txBody>
          <a:bodyPr wrap="square">
            <a:spAutoFit/>
          </a:bodyPr>
          <a:lstStyle/>
          <a:p>
            <a:pPr fontAlgn="base"/>
            <a:r>
              <a:rPr lang="ru-RU" dirty="0" smtClean="0"/>
              <a:t>20.7.5.Автоцистерны</a:t>
            </a:r>
            <a:r>
              <a:rPr lang="ru-RU" dirty="0"/>
              <a:t> для перевозки и заправки нефтепродуктов - не менее чем двумя огнетушителями емкостью не менее 6 кг каждый, один из которых должен размещаться на прицепе-цистерне (полуприцепе-цистерне);</a:t>
            </a:r>
          </a:p>
          <a:p>
            <a:pPr fontAlgn="base"/>
            <a:r>
              <a:rPr lang="ru-RU" dirty="0"/>
              <a:t>20.7.6.При наличии на транспортном средстве системы автоматического пожаротушения двигателя допускается применение переносного огнетушителя, не приспособленного для тушения пожара в двигателе.</a:t>
            </a:r>
          </a:p>
          <a:p>
            <a:pPr fontAlgn="base"/>
            <a:r>
              <a:rPr lang="ru-RU" dirty="0"/>
              <a:t>20.8.Транспортное средство для перевозки опасных грузов комплектуется:</a:t>
            </a:r>
          </a:p>
          <a:p>
            <a:pPr fontAlgn="base"/>
            <a:r>
              <a:rPr lang="ru-RU" dirty="0"/>
              <a:t>20.8.1.Не менее чем двумя противооткатными упорами на каждое транспортное средство (звено автопоезда), размеры которых соответствуют диаметру колес;</a:t>
            </a:r>
          </a:p>
          <a:p>
            <a:pPr fontAlgn="base"/>
            <a:r>
              <a:rPr lang="ru-RU" dirty="0"/>
              <a:t>20.8.2.Двумя знаками аварийной остановки;</a:t>
            </a:r>
          </a:p>
          <a:p>
            <a:pPr fontAlgn="base"/>
            <a:r>
              <a:rPr lang="ru-RU" dirty="0"/>
              <a:t>20.8.3.Средствами нейтрализации перевозимых опасных грузов;</a:t>
            </a:r>
          </a:p>
          <a:p>
            <a:pPr fontAlgn="base"/>
            <a:r>
              <a:rPr lang="ru-RU" dirty="0"/>
              <a:t>20.8.4.Набором ручного инструмента для аварийного ремонта транспортного средства;</a:t>
            </a:r>
          </a:p>
          <a:p>
            <a:pPr fontAlgn="base"/>
            <a:r>
              <a:rPr lang="ru-RU" dirty="0"/>
              <a:t>20.8.5.Двумя фонарями автономного питания с мигающими или постоянными огнями оранжевого цвета;</a:t>
            </a:r>
          </a:p>
          <a:p>
            <a:pPr fontAlgn="base"/>
            <a:r>
              <a:rPr lang="ru-RU" dirty="0"/>
              <a:t>20.8.6.Лопатой и запасом песка для тушения пожара;</a:t>
            </a:r>
          </a:p>
          <a:p>
            <a:pPr fontAlgn="base"/>
            <a:r>
              <a:rPr lang="ru-RU" dirty="0"/>
              <a:t>20.8.7.Одеждой яркого цвета для каждого члена экипажа;</a:t>
            </a:r>
          </a:p>
          <a:p>
            <a:pPr fontAlgn="base"/>
            <a:r>
              <a:rPr lang="ru-RU" dirty="0"/>
              <a:t>20.8.8.Карманными фонарями для каждого члена экипажа</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7430272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171400"/>
            <a:ext cx="8712968" cy="923330"/>
          </a:xfrm>
          <a:prstGeom prst="rect">
            <a:avLst/>
          </a:prstGeom>
        </p:spPr>
        <p:txBody>
          <a:bodyPr wrap="square">
            <a:spAutoFit/>
          </a:bodyPr>
          <a:lstStyle/>
          <a:p>
            <a:pPr algn="ctr" fontAlgn="base"/>
            <a:r>
              <a:rPr lang="ru-RU" dirty="0"/>
              <a:t/>
            </a:r>
            <a:br>
              <a:rPr lang="ru-RU" dirty="0"/>
            </a:br>
            <a:r>
              <a:rPr lang="ru-RU" b="1" dirty="0"/>
              <a:t>20. Дополнительные требования к транспортным средствам для перевозки опасных грузов</a:t>
            </a:r>
          </a:p>
        </p:txBody>
      </p:sp>
      <p:sp>
        <p:nvSpPr>
          <p:cNvPr id="2" name="Прямоугольник 1"/>
          <p:cNvSpPr/>
          <p:nvPr/>
        </p:nvSpPr>
        <p:spPr>
          <a:xfrm>
            <a:off x="66223" y="751930"/>
            <a:ext cx="8604448" cy="5909310"/>
          </a:xfrm>
          <a:prstGeom prst="rect">
            <a:avLst/>
          </a:prstGeom>
        </p:spPr>
        <p:txBody>
          <a:bodyPr wrap="square">
            <a:spAutoFit/>
          </a:bodyPr>
          <a:lstStyle/>
          <a:p>
            <a:pPr fontAlgn="base"/>
            <a:r>
              <a:rPr lang="ru-RU" dirty="0" smtClean="0"/>
              <a:t>20.8.9.В</a:t>
            </a:r>
            <a:r>
              <a:rPr lang="ru-RU" dirty="0"/>
              <a:t> соответствии с предписаниями аварийной карточки и условий на перевозку - средствами нейтрализации перевозимого опасного груза, индивидуальной защиты членов экипажа и персонала, сопровождающего груз;</a:t>
            </a:r>
          </a:p>
          <a:p>
            <a:pPr fontAlgn="base"/>
            <a:r>
              <a:rPr lang="ru-RU" dirty="0"/>
              <a:t>20.8.10.Специальными средствами для обеспечения безопасности, указанными в аварийной карточке.</a:t>
            </a:r>
          </a:p>
          <a:p>
            <a:pPr fontAlgn="base"/>
            <a:r>
              <a:rPr lang="ru-RU" dirty="0"/>
              <a:t>20.9.Электрические цепи на транспортные средства для перевозки опасных грузов (кроме цепей аккумуляторная батарея - система холодного пуска и остановки двигателя; аккумуляторная батарея - генератор; генератор - блок плавких предохранителей или выключателей; аккумуляторная батарея - стартер двигателя; аккумуляторная батарея - корпус системы включения износостойкой тормозной системы; аккумуляторная батарея - электрический механизм для подъема оси балансира тележки) должны быть защищены плавкими предохранителями промышленного изготовления или автоматическими выключателями.</a:t>
            </a:r>
          </a:p>
          <a:p>
            <a:pPr fontAlgn="base"/>
            <a:r>
              <a:rPr lang="ru-RU" dirty="0"/>
              <a:t>20.10.На транспортном средстве должны иметься элементы защиты от случайного срабатывания, а также обозначение выключателя для отсоединения аккумуляторной батареи от электрооборудования транспортного средства.</a:t>
            </a:r>
          </a:p>
          <a:p>
            <a:pPr fontAlgn="base"/>
            <a:r>
              <a:rPr lang="ru-RU" dirty="0"/>
              <a:t>20.11.Номинальное напряжение электрооборудования не должно </a:t>
            </a:r>
            <a:endParaRPr lang="ru-RU" dirty="0" smtClean="0"/>
          </a:p>
          <a:p>
            <a:pPr fontAlgn="base"/>
            <a:r>
              <a:rPr lang="ru-RU" dirty="0" smtClean="0"/>
              <a:t>превышать </a:t>
            </a:r>
            <a:r>
              <a:rPr lang="ru-RU" dirty="0"/>
              <a:t>24 В.</a:t>
            </a:r>
          </a:p>
          <a:p>
            <a:pPr fontAlgn="base"/>
            <a:r>
              <a:rPr lang="ru-RU" dirty="0"/>
              <a:t>20.12.Сопротивление заземляющего устройства вместе с </a:t>
            </a:r>
            <a:endParaRPr lang="ru-RU" dirty="0" smtClean="0"/>
          </a:p>
          <a:p>
            <a:pPr fontAlgn="base"/>
            <a:r>
              <a:rPr lang="ru-RU" dirty="0" smtClean="0"/>
              <a:t>контуром </a:t>
            </a:r>
            <a:r>
              <a:rPr lang="ru-RU" dirty="0"/>
              <a:t>заземления должно быть не более 100 Ом</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304204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55040"/>
            <a:ext cx="8712968" cy="923330"/>
          </a:xfrm>
          <a:prstGeom prst="rect">
            <a:avLst/>
          </a:prstGeom>
        </p:spPr>
        <p:txBody>
          <a:bodyPr wrap="square">
            <a:spAutoFit/>
          </a:bodyPr>
          <a:lstStyle/>
          <a:p>
            <a:pPr algn="ctr" fontAlgn="base"/>
            <a:r>
              <a:rPr lang="ru-RU" dirty="0"/>
              <a:t/>
            </a:r>
            <a:br>
              <a:rPr lang="ru-RU" dirty="0"/>
            </a:br>
            <a:r>
              <a:rPr lang="ru-RU" b="1" dirty="0"/>
              <a:t>20. Дополнительные требования к транспортным средствам для перевозки опасных грузов</a:t>
            </a:r>
          </a:p>
        </p:txBody>
      </p:sp>
      <p:sp>
        <p:nvSpPr>
          <p:cNvPr id="2" name="Прямоугольник 1"/>
          <p:cNvSpPr/>
          <p:nvPr/>
        </p:nvSpPr>
        <p:spPr>
          <a:xfrm>
            <a:off x="179512" y="868290"/>
            <a:ext cx="8604448" cy="5078313"/>
          </a:xfrm>
          <a:prstGeom prst="rect">
            <a:avLst/>
          </a:prstGeom>
        </p:spPr>
        <p:txBody>
          <a:bodyPr wrap="square">
            <a:spAutoFit/>
          </a:bodyPr>
          <a:lstStyle/>
          <a:p>
            <a:pPr fontAlgn="base"/>
            <a:r>
              <a:rPr lang="ru-RU" dirty="0" smtClean="0"/>
              <a:t>20.13.Кузова</a:t>
            </a:r>
            <a:r>
              <a:rPr lang="ru-RU" dirty="0"/>
              <a:t> транспортных средств, автоцистерны, прицепы и полуприцепы - цистерны, постоянно занятые на перевозках опасных грузов, должны быть окрашены в установленные для этих грузов опознавательные цвета и снабжены соответствующими надписями согласно приложению N 6 к настоящему техническому регламенту.</a:t>
            </a:r>
          </a:p>
          <a:p>
            <a:pPr fontAlgn="base"/>
            <a:r>
              <a:rPr lang="ru-RU" dirty="0"/>
              <a:t>20.14.Не допускается:</a:t>
            </a:r>
          </a:p>
          <a:p>
            <a:pPr fontAlgn="base"/>
            <a:r>
              <a:rPr lang="ru-RU" dirty="0"/>
              <a:t>20.14.1.Использование для перевозки опасных грузов транспортных средств с более чем одним прицепом или полуприцепом в его составе;</a:t>
            </a:r>
          </a:p>
          <a:p>
            <a:pPr fontAlgn="base"/>
            <a:r>
              <a:rPr lang="ru-RU" dirty="0"/>
              <a:t>20.14.2.Комплектование транспортного средства огнетушителями, огнетушащие составы которых выделяют токсичные газы;</a:t>
            </a:r>
          </a:p>
          <a:p>
            <a:pPr fontAlgn="base"/>
            <a:r>
              <a:rPr lang="ru-RU" dirty="0"/>
              <a:t>20.14.3.Разрушение панелей и досок кузова, щели и проломы в закрытых и крытых тентом кузовах;</a:t>
            </a:r>
          </a:p>
          <a:p>
            <a:pPr fontAlgn="base"/>
            <a:r>
              <a:rPr lang="ru-RU" dirty="0"/>
              <a:t>20.14.4.Нагрев при работе, нарушение крепления и демонтаж элементов защиты на транспортном средстве для перевозки легковоспламеняющихся и взрывчатых веществ и изделий;</a:t>
            </a:r>
          </a:p>
          <a:p>
            <a:pPr fontAlgn="base"/>
            <a:r>
              <a:rPr lang="ru-RU" dirty="0"/>
              <a:t>20.14.5.Изменение предусмотренного конструкцией транспортного средства места выведения выпускной трубы с глушителем;</a:t>
            </a:r>
          </a:p>
          <a:p>
            <a:pPr fontAlgn="base"/>
            <a:r>
              <a:rPr lang="ru-RU" dirty="0"/>
              <a:t>20.14.6.Демонтаж съемного искрогасителя с выпускной трубы</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2953832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55040"/>
            <a:ext cx="8712968" cy="923330"/>
          </a:xfrm>
          <a:prstGeom prst="rect">
            <a:avLst/>
          </a:prstGeom>
        </p:spPr>
        <p:txBody>
          <a:bodyPr wrap="square">
            <a:spAutoFit/>
          </a:bodyPr>
          <a:lstStyle/>
          <a:p>
            <a:pPr algn="ctr" fontAlgn="base"/>
            <a:r>
              <a:rPr lang="ru-RU" dirty="0"/>
              <a:t/>
            </a:r>
            <a:br>
              <a:rPr lang="ru-RU" dirty="0"/>
            </a:br>
            <a:r>
              <a:rPr lang="ru-RU" b="1" dirty="0"/>
              <a:t>20. Дополнительные требования к транспортным средствам для перевозки опасных грузов</a:t>
            </a:r>
          </a:p>
        </p:txBody>
      </p:sp>
      <p:sp>
        <p:nvSpPr>
          <p:cNvPr id="2" name="Прямоугольник 1"/>
          <p:cNvSpPr/>
          <p:nvPr/>
        </p:nvSpPr>
        <p:spPr>
          <a:xfrm>
            <a:off x="179512" y="868290"/>
            <a:ext cx="8604448" cy="4801314"/>
          </a:xfrm>
          <a:prstGeom prst="rect">
            <a:avLst/>
          </a:prstGeom>
        </p:spPr>
        <p:txBody>
          <a:bodyPr wrap="square">
            <a:spAutoFit/>
          </a:bodyPr>
          <a:lstStyle/>
          <a:p>
            <a:pPr fontAlgn="base"/>
            <a:r>
              <a:rPr lang="ru-RU" dirty="0" smtClean="0"/>
              <a:t>20.14.7.Изменение </a:t>
            </a:r>
            <a:r>
              <a:rPr lang="ru-RU" dirty="0"/>
              <a:t>размещения топливного бака, сокращающее его удаление от аккумуляторной батареи, двигателя, электрических проводов или выпускной трубы с глушителем;</a:t>
            </a:r>
          </a:p>
          <a:p>
            <a:pPr fontAlgn="base"/>
            <a:r>
              <a:rPr lang="ru-RU" dirty="0"/>
              <a:t>20.14.8.Демонтаж защитной непроницаемой перегородки между топливным баком и аккумуляторной батареей;</a:t>
            </a:r>
          </a:p>
          <a:p>
            <a:pPr fontAlgn="base"/>
            <a:r>
              <a:rPr lang="ru-RU" dirty="0"/>
              <a:t>20.14.9.Изменение размещения топливного бака и других узлов системы питания, создающее возможность попадания топлива не на землю, а на перевозимый груз, детали электрооборудования или системы выпуска двигателя;</a:t>
            </a:r>
          </a:p>
          <a:p>
            <a:pPr fontAlgn="base"/>
            <a:r>
              <a:rPr lang="ru-RU" dirty="0"/>
              <a:t>20.14.10.Демонтаж защитного кожуха под днищем и с боков топливного бака;</a:t>
            </a:r>
          </a:p>
          <a:p>
            <a:pPr fontAlgn="base"/>
            <a:r>
              <a:rPr lang="ru-RU" dirty="0"/>
              <a:t>20.14.11.Демонтаж или ослабление крепления защитного экрана между цистерной или грузом и расположенными за задней стенкой кабины агрегатами, нагревающимися при эксплуатации (двигатель, трансмиссия, тормоз-замедлитель);</a:t>
            </a:r>
          </a:p>
          <a:p>
            <a:pPr fontAlgn="base"/>
            <a:r>
              <a:rPr lang="ru-RU" dirty="0"/>
              <a:t>20.14.12.Установка на транспортном средстве деревянных деталей без огнестойкой пропитки и установка элементов внутренней обшивки кузова без такой пропитки или из материалов, вызывающих искры;</a:t>
            </a:r>
          </a:p>
          <a:p>
            <a:pPr fontAlgn="base"/>
            <a:r>
              <a:rPr lang="ru-RU" dirty="0"/>
              <a:t>20.14.13.Демонтаж или неработоспособное состояние замков дверей и тентов на бортовых кузовах</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2059574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55040"/>
            <a:ext cx="8712968" cy="923330"/>
          </a:xfrm>
          <a:prstGeom prst="rect">
            <a:avLst/>
          </a:prstGeom>
        </p:spPr>
        <p:txBody>
          <a:bodyPr wrap="square">
            <a:spAutoFit/>
          </a:bodyPr>
          <a:lstStyle/>
          <a:p>
            <a:pPr algn="ctr" fontAlgn="base"/>
            <a:r>
              <a:rPr lang="ru-RU" dirty="0"/>
              <a:t/>
            </a:r>
            <a:br>
              <a:rPr lang="ru-RU" dirty="0"/>
            </a:br>
            <a:r>
              <a:rPr lang="ru-RU" b="1" dirty="0"/>
              <a:t>20. Дополнительные требования к транспортным средствам для перевозки опасных грузов</a:t>
            </a:r>
          </a:p>
        </p:txBody>
      </p:sp>
      <p:sp>
        <p:nvSpPr>
          <p:cNvPr id="2" name="Прямоугольник 1"/>
          <p:cNvSpPr/>
          <p:nvPr/>
        </p:nvSpPr>
        <p:spPr>
          <a:xfrm>
            <a:off x="179512" y="868290"/>
            <a:ext cx="8604448" cy="5078313"/>
          </a:xfrm>
          <a:prstGeom prst="rect">
            <a:avLst/>
          </a:prstGeom>
        </p:spPr>
        <p:txBody>
          <a:bodyPr wrap="square">
            <a:spAutoFit/>
          </a:bodyPr>
          <a:lstStyle/>
          <a:p>
            <a:pPr fontAlgn="base"/>
            <a:r>
              <a:rPr lang="ru-RU" dirty="0" smtClean="0"/>
              <a:t>20.14.14.Демонтаж</a:t>
            </a:r>
            <a:r>
              <a:rPr lang="ru-RU" dirty="0"/>
              <a:t>, неработоспособное состояние, изменение места размещения или ограничение видимости специального светового сигнального прибора с излучением желтого (оранжевого) цвета на крыше или над крышей транспортного средства;</a:t>
            </a:r>
          </a:p>
          <a:p>
            <a:pPr fontAlgn="base"/>
            <a:r>
              <a:rPr lang="ru-RU" dirty="0"/>
              <a:t>20.14.15.Демонтаж или неработоспособное состояние выключателя для отсоединения аккумуляторной батареи от электрооборудования транспортного средства, а также его приводов прямого или дистанционного из кабины водителя и снаружи транспортного средства;</a:t>
            </a:r>
          </a:p>
          <a:p>
            <a:pPr fontAlgn="base"/>
            <a:r>
              <a:rPr lang="ru-RU" dirty="0"/>
              <a:t>20.14.16.Вынесение аккумуляторных батарей, расположенных вне подкапотного пространства двигателя, из вентилируемого отсека с изолирующими внутренними стенками;</a:t>
            </a:r>
          </a:p>
          <a:p>
            <a:pPr fontAlgn="base"/>
            <a:r>
              <a:rPr lang="ru-RU" dirty="0"/>
              <a:t>20.14.17.Применение на транспортном средстве ламп накаливания с винтовыми цоколями;</a:t>
            </a:r>
          </a:p>
          <a:p>
            <a:pPr fontAlgn="base"/>
            <a:r>
              <a:rPr lang="ru-RU" dirty="0"/>
              <a:t>20.14.18.Применение электрических разъемов между автомобилем-тягачом и прицепом (полуприцепом), не снабженных защитой от случайных разъединений;</a:t>
            </a:r>
          </a:p>
          <a:p>
            <a:pPr fontAlgn="base"/>
            <a:r>
              <a:rPr lang="ru-RU" dirty="0"/>
              <a:t>20.14.19.Замена на транспортном средстве аппаратов электрооборудования в пыленепроницаемом и взрывобезопасном исполнении на аппараты в незащищенном исполнении</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941471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149607"/>
            <a:ext cx="8712968" cy="923330"/>
          </a:xfrm>
          <a:prstGeom prst="rect">
            <a:avLst/>
          </a:prstGeom>
        </p:spPr>
        <p:txBody>
          <a:bodyPr wrap="square">
            <a:spAutoFit/>
          </a:bodyPr>
          <a:lstStyle/>
          <a:p>
            <a:pPr algn="ctr" fontAlgn="base"/>
            <a:r>
              <a:rPr lang="ru-RU" dirty="0"/>
              <a:t/>
            </a:r>
            <a:br>
              <a:rPr lang="ru-RU" dirty="0"/>
            </a:br>
            <a:r>
              <a:rPr lang="ru-RU" b="1" dirty="0"/>
              <a:t>20. Дополнительные требования к транспортным средствам для перевозки опасных грузов</a:t>
            </a:r>
          </a:p>
        </p:txBody>
      </p:sp>
      <p:sp>
        <p:nvSpPr>
          <p:cNvPr id="2" name="Прямоугольник 1"/>
          <p:cNvSpPr/>
          <p:nvPr/>
        </p:nvSpPr>
        <p:spPr>
          <a:xfrm>
            <a:off x="323528" y="1196752"/>
            <a:ext cx="8712968" cy="3139321"/>
          </a:xfrm>
          <a:prstGeom prst="rect">
            <a:avLst/>
          </a:prstGeom>
        </p:spPr>
        <p:txBody>
          <a:bodyPr wrap="square">
            <a:spAutoFit/>
          </a:bodyPr>
          <a:lstStyle/>
          <a:p>
            <a:pPr fontAlgn="base"/>
            <a:r>
              <a:rPr lang="ru-RU" dirty="0" smtClean="0"/>
              <a:t>20.14.20.Замена </a:t>
            </a:r>
            <a:r>
              <a:rPr lang="ru-RU" dirty="0"/>
              <a:t>аппаратов электрооборудования во взрывозащищенном исполнении в отсеке технологического оборудования и в его пульте управления на оборудование в менее защищенном исполнении;</a:t>
            </a:r>
          </a:p>
          <a:p>
            <a:pPr fontAlgn="base"/>
            <a:r>
              <a:rPr lang="ru-RU" dirty="0"/>
              <a:t>20.14.21.Прокладка электропроводки вне металлической оболочки, наружной электропроводки внутри кузова или с нарушением мер по изоляции электрооборудования от контакта с технологическим оборудованием;</a:t>
            </a:r>
          </a:p>
          <a:p>
            <a:pPr fontAlgn="base"/>
            <a:r>
              <a:rPr lang="ru-RU" dirty="0"/>
              <a:t>20.14.22.Нагрев электрических проводов, нарушение их изоляции, крепления, повреждение или удаление деталей защиты;</a:t>
            </a:r>
          </a:p>
          <a:p>
            <a:pPr fontAlgn="base"/>
            <a:r>
              <a:rPr lang="ru-RU" dirty="0"/>
              <a:t>20.14.23.Демонтаж оградительных сеток и решеток вокруг ламп накаливания внутри кузова транспортного средства или прокладка наружных электропроводок внутри кузова</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8576437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149607"/>
            <a:ext cx="8712968" cy="923330"/>
          </a:xfrm>
          <a:prstGeom prst="rect">
            <a:avLst/>
          </a:prstGeom>
        </p:spPr>
        <p:txBody>
          <a:bodyPr wrap="square">
            <a:spAutoFit/>
          </a:bodyPr>
          <a:lstStyle/>
          <a:p>
            <a:pPr algn="ctr" fontAlgn="base"/>
            <a:r>
              <a:rPr lang="ru-RU" dirty="0"/>
              <a:t/>
            </a:r>
            <a:br>
              <a:rPr lang="ru-RU" dirty="0"/>
            </a:br>
            <a:r>
              <a:rPr lang="ru-RU" b="1" dirty="0"/>
              <a:t>20. Дополнительные требования к транспортным средствам для перевозки опасных грузов</a:t>
            </a:r>
          </a:p>
        </p:txBody>
      </p:sp>
      <p:sp>
        <p:nvSpPr>
          <p:cNvPr id="2" name="Прямоугольник 1"/>
          <p:cNvSpPr/>
          <p:nvPr/>
        </p:nvSpPr>
        <p:spPr>
          <a:xfrm>
            <a:off x="251520" y="1163736"/>
            <a:ext cx="8712968" cy="3416320"/>
          </a:xfrm>
          <a:prstGeom prst="rect">
            <a:avLst/>
          </a:prstGeom>
        </p:spPr>
        <p:txBody>
          <a:bodyPr wrap="square">
            <a:spAutoFit/>
          </a:bodyPr>
          <a:lstStyle/>
          <a:p>
            <a:pPr fontAlgn="base"/>
            <a:r>
              <a:rPr lang="ru-RU" dirty="0" smtClean="0"/>
              <a:t>20.14.24.Нарушение </a:t>
            </a:r>
            <a:r>
              <a:rPr lang="ru-RU" dirty="0"/>
              <a:t>электропроводности соединенной с шасси (сосудом, рамой) заземляющей цепочки, обеспечивающей при ненагруженном транспортном средстве соприкосновение с землей проводника (металлической цепи) длиной не менее 200 мм, и заземляющего троса со штырем-струбциной на конце для заглубления в землю или подсоединения к заземляющему контуру;</a:t>
            </a:r>
          </a:p>
          <a:p>
            <a:pPr fontAlgn="base"/>
            <a:r>
              <a:rPr lang="ru-RU" dirty="0"/>
              <a:t>20.14.25.Демонтаж или неработоспособное состояние элементов защиты трубопроводов и вспомогательного оборудования, установленного в верхней части резервуара, от повреждений в случае опрокидывания автоцистерны;</a:t>
            </a:r>
          </a:p>
          <a:p>
            <a:pPr fontAlgn="base"/>
            <a:r>
              <a:rPr lang="ru-RU" dirty="0"/>
              <a:t>20.14.26.Демонтаж или повреждения кронштейнов для крепления таблиц системы информации об опасности, расположенных спереди (на бампере) и сзади транспортного средства.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7805369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31032" y="-461665"/>
            <a:ext cx="6949280" cy="1200329"/>
          </a:xfrm>
          <a:prstGeom prst="rect">
            <a:avLst/>
          </a:prstGeom>
        </p:spPr>
        <p:txBody>
          <a:bodyPr wrap="square">
            <a:spAutoFit/>
          </a:bodyPr>
          <a:lstStyle/>
          <a:p>
            <a:r>
              <a:rPr lang="ru-RU" dirty="0"/>
              <a:t/>
            </a:r>
            <a:br>
              <a:rPr lang="ru-RU" dirty="0"/>
            </a:br>
            <a:endParaRPr lang="ru-RU" dirty="0"/>
          </a:p>
          <a:p>
            <a:pPr algn="ctr"/>
            <a:r>
              <a:rPr lang="ru-RU" b="1" dirty="0"/>
              <a:t>Требования к маркировке транспортных средств (шасси) идентификационным </a:t>
            </a:r>
            <a:r>
              <a:rPr lang="ru-RU" b="1" dirty="0" smtClean="0"/>
              <a:t>номером</a:t>
            </a:r>
            <a:endParaRPr lang="ru-RU" b="1" dirty="0"/>
          </a:p>
        </p:txBody>
      </p:sp>
      <p:sp>
        <p:nvSpPr>
          <p:cNvPr id="2" name="Прямоугольник 1"/>
          <p:cNvSpPr/>
          <p:nvPr/>
        </p:nvSpPr>
        <p:spPr>
          <a:xfrm>
            <a:off x="107504" y="738664"/>
            <a:ext cx="8604448" cy="6186309"/>
          </a:xfrm>
          <a:prstGeom prst="rect">
            <a:avLst/>
          </a:prstGeom>
        </p:spPr>
        <p:txBody>
          <a:bodyPr wrap="square">
            <a:spAutoFit/>
          </a:bodyPr>
          <a:lstStyle/>
          <a:p>
            <a:r>
              <a:rPr lang="ru-RU" dirty="0"/>
              <a:t>1.1. На каждое транспортное средство (шасси) изготовителем должен быть нанесен идентификационный номер, который является уникальным в течение, по крайней мере, 30 лет. </a:t>
            </a:r>
            <a:endParaRPr lang="ru-RU" dirty="0" smtClean="0"/>
          </a:p>
          <a:p>
            <a:r>
              <a:rPr lang="ru-RU" dirty="0" smtClean="0"/>
              <a:t>1.2</a:t>
            </a:r>
            <a:r>
              <a:rPr lang="ru-RU" dirty="0"/>
              <a:t>. Содержание идентификационного номера транспортного средства (шасси). </a:t>
            </a:r>
            <a:endParaRPr lang="ru-RU" dirty="0" smtClean="0"/>
          </a:p>
          <a:p>
            <a:r>
              <a:rPr lang="ru-RU" dirty="0" smtClean="0"/>
              <a:t>1.2.1</a:t>
            </a:r>
            <a:r>
              <a:rPr lang="ru-RU" dirty="0"/>
              <a:t>. Идентификационный номер содержит 17 знаков, в качестве которых могут быть арабские цифры от 0 до 9 и буквы латинского алфавита, за исключением букв I, O и Q. </a:t>
            </a:r>
            <a:endParaRPr lang="ru-RU" dirty="0" smtClean="0"/>
          </a:p>
          <a:p>
            <a:r>
              <a:rPr lang="ru-RU" dirty="0" smtClean="0"/>
              <a:t>1.2.2</a:t>
            </a:r>
            <a:r>
              <a:rPr lang="ru-RU" dirty="0"/>
              <a:t>. На первых трех позициях идентификационного номера должен быть приведен международный идентификационный код изготовителя. Учет и контроль присвоения международного идентификационного кода изготовителя находится в компетенции Международной организации по </a:t>
            </a:r>
            <a:r>
              <a:rPr lang="ru-RU" dirty="0" smtClean="0"/>
              <a:t>стандартизации</a:t>
            </a:r>
          </a:p>
          <a:p>
            <a:r>
              <a:rPr lang="ru-RU" dirty="0"/>
              <a:t>1.2.3. Позиции идентификационного номера с 4-й по 9-ю включительно используются для кодирования основных признаков транспортного средства. Выбор знаков для кодирования и их последовательность определяется изготовителем. </a:t>
            </a:r>
            <a:endParaRPr lang="ru-RU" dirty="0" smtClean="0"/>
          </a:p>
          <a:p>
            <a:r>
              <a:rPr lang="ru-RU" dirty="0" smtClean="0"/>
              <a:t>1.2.4</a:t>
            </a:r>
            <a:r>
              <a:rPr lang="ru-RU" dirty="0"/>
              <a:t>. На 10-й позиции идентификационного номера изготовитель может указать год выпуска или модельный год транспортного средства (шасси) либо использовать данную позицию по своему усмотрению. Коды для обозначения года выпуска или модельного года должны присваиваться в соответствии с таблицей 1.</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455080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31032" y="-461665"/>
            <a:ext cx="8712968" cy="923330"/>
          </a:xfrm>
          <a:prstGeom prst="rect">
            <a:avLst/>
          </a:prstGeom>
        </p:spPr>
        <p:txBody>
          <a:bodyPr wrap="square">
            <a:spAutoFit/>
          </a:bodyPr>
          <a:lstStyle/>
          <a:p>
            <a:r>
              <a:rPr lang="ru-RU" dirty="0"/>
              <a:t/>
            </a:r>
            <a:br>
              <a:rPr lang="ru-RU" dirty="0"/>
            </a:br>
            <a:endParaRPr lang="ru-RU" dirty="0"/>
          </a:p>
          <a:p>
            <a:pPr algn="ctr"/>
            <a:r>
              <a:rPr lang="ru-RU" b="1" dirty="0"/>
              <a:t>Коды для обозначения года выпуска (модельного года)</a:t>
            </a:r>
          </a:p>
        </p:txBody>
      </p:sp>
      <p:pic>
        <p:nvPicPr>
          <p:cNvPr id="4" name="Рисунок 3"/>
          <p:cNvPicPr>
            <a:picLocks noChangeAspect="1"/>
          </p:cNvPicPr>
          <p:nvPr/>
        </p:nvPicPr>
        <p:blipFill rotWithShape="1">
          <a:blip r:embed="rId3"/>
          <a:srcRect l="39762" t="33201" r="16926" b="19201"/>
          <a:stretch/>
        </p:blipFill>
        <p:spPr>
          <a:xfrm>
            <a:off x="805288" y="1124744"/>
            <a:ext cx="7727151" cy="4776784"/>
          </a:xfrm>
          <a:prstGeom prst="rect">
            <a:avLst/>
          </a:prstGeom>
        </p:spPr>
      </p:pic>
    </p:spTree>
    <p:extLst>
      <p:ext uri="{BB962C8B-B14F-4D97-AF65-F5344CB8AC3E}">
        <p14:creationId xmlns:p14="http://schemas.microsoft.com/office/powerpoint/2010/main" val="26388182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31032" y="-461665"/>
            <a:ext cx="6813617" cy="1200329"/>
          </a:xfrm>
          <a:prstGeom prst="rect">
            <a:avLst/>
          </a:prstGeom>
        </p:spPr>
        <p:txBody>
          <a:bodyPr wrap="square">
            <a:spAutoFit/>
          </a:bodyPr>
          <a:lstStyle/>
          <a:p>
            <a:r>
              <a:rPr lang="ru-RU" dirty="0"/>
              <a:t/>
            </a:r>
            <a:br>
              <a:rPr lang="ru-RU" dirty="0"/>
            </a:br>
            <a:endParaRPr lang="ru-RU" dirty="0"/>
          </a:p>
          <a:p>
            <a:pPr algn="ctr"/>
            <a:r>
              <a:rPr lang="ru-RU" b="1" dirty="0"/>
              <a:t>Требования к маркировке транспортных средств (шасси) идентификационным </a:t>
            </a:r>
            <a:r>
              <a:rPr lang="ru-RU" b="1" dirty="0" smtClean="0"/>
              <a:t>номером</a:t>
            </a:r>
            <a:endParaRPr lang="ru-RU" b="1" dirty="0"/>
          </a:p>
        </p:txBody>
      </p:sp>
      <p:sp>
        <p:nvSpPr>
          <p:cNvPr id="2" name="Прямоугольник 1"/>
          <p:cNvSpPr/>
          <p:nvPr/>
        </p:nvSpPr>
        <p:spPr>
          <a:xfrm>
            <a:off x="0" y="620688"/>
            <a:ext cx="9144000" cy="6186309"/>
          </a:xfrm>
          <a:prstGeom prst="rect">
            <a:avLst/>
          </a:prstGeom>
        </p:spPr>
        <p:txBody>
          <a:bodyPr wrap="square">
            <a:spAutoFit/>
          </a:bodyPr>
          <a:lstStyle/>
          <a:p>
            <a:r>
              <a:rPr lang="ru-RU" dirty="0"/>
              <a:t>1.2.5. На 11-й позиции идентификационного номера изготовитель может указать код сборочного завода либо использовать данную позицию по своему усмотрению. </a:t>
            </a:r>
            <a:endParaRPr lang="ru-RU" dirty="0" smtClean="0"/>
          </a:p>
          <a:p>
            <a:r>
              <a:rPr lang="ru-RU" dirty="0" smtClean="0"/>
              <a:t>1.2.6</a:t>
            </a:r>
            <a:r>
              <a:rPr lang="ru-RU" dirty="0"/>
              <a:t>. Позиции идентификационного номера с 12-й по 17-ю включительно используются изготовителем для простановки серийного номера конкретного транспортного средства (шасси) с учетом требований абзаца 3 пункта 1.2.2 настоящего приложения. </a:t>
            </a:r>
            <a:endParaRPr lang="ru-RU" dirty="0" smtClean="0"/>
          </a:p>
          <a:p>
            <a:r>
              <a:rPr lang="ru-RU" dirty="0" smtClean="0"/>
              <a:t>1.2.7</a:t>
            </a:r>
            <a:r>
              <a:rPr lang="ru-RU" dirty="0"/>
              <a:t>. Позиции идентификационного номера с 15-й по 17-ю включительно заполняются только арабскими цифрами. </a:t>
            </a:r>
            <a:endParaRPr lang="ru-RU" dirty="0" smtClean="0"/>
          </a:p>
          <a:p>
            <a:r>
              <a:rPr lang="ru-RU" dirty="0" smtClean="0"/>
              <a:t>1.3</a:t>
            </a:r>
            <a:r>
              <a:rPr lang="ru-RU" dirty="0"/>
              <a:t>. Формирование идентификационного номера транспортного средства в особых случаях</a:t>
            </a:r>
            <a:r>
              <a:rPr lang="ru-RU" dirty="0" smtClean="0"/>
              <a:t>.</a:t>
            </a:r>
          </a:p>
          <a:p>
            <a:r>
              <a:rPr lang="ru-RU" dirty="0"/>
              <a:t>1.3.1. Изготовитель, являющийся юридическим лицом, образованным в соответствии с законодательством государства - члена Таможенного союза, использующий для производства транспортных средств покупные шасси или базовые транспортные средства иного изготовителя, формирует и наносит на такие транспортные средства новый идентификационный номер, отличный от идентификационного номера покупных шасси. Ранее присвоенный идентификационный номер шасси (базового транспортного средства) должен быть сохранен на транспортном средстве. </a:t>
            </a:r>
            <a:endParaRPr lang="ru-RU" dirty="0" smtClean="0"/>
          </a:p>
          <a:p>
            <a:r>
              <a:rPr lang="ru-RU" dirty="0" smtClean="0"/>
              <a:t>1.3.2</a:t>
            </a:r>
            <a:r>
              <a:rPr lang="ru-RU" dirty="0"/>
              <a:t>. Изготовитель транспортного средства, являющегося результатом индивидуального технического творчества, наносит на него идентификационный номер, присвоенный уполномоченным органом государства - члена Таможенного союза. </a:t>
            </a:r>
          </a:p>
        </p:txBody>
      </p:sp>
    </p:spTree>
    <p:extLst>
      <p:ext uri="{BB962C8B-B14F-4D97-AF65-F5344CB8AC3E}">
        <p14:creationId xmlns:p14="http://schemas.microsoft.com/office/powerpoint/2010/main" val="8542220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31032" y="-461665"/>
            <a:ext cx="6813617" cy="1200329"/>
          </a:xfrm>
          <a:prstGeom prst="rect">
            <a:avLst/>
          </a:prstGeom>
        </p:spPr>
        <p:txBody>
          <a:bodyPr wrap="square">
            <a:spAutoFit/>
          </a:bodyPr>
          <a:lstStyle/>
          <a:p>
            <a:r>
              <a:rPr lang="ru-RU" dirty="0"/>
              <a:t/>
            </a:r>
            <a:br>
              <a:rPr lang="ru-RU" dirty="0"/>
            </a:br>
            <a:endParaRPr lang="ru-RU" dirty="0"/>
          </a:p>
          <a:p>
            <a:pPr algn="ctr"/>
            <a:r>
              <a:rPr lang="ru-RU" b="1" dirty="0"/>
              <a:t>Требования к маркировке транспортных средств (шасси) идентификационным </a:t>
            </a:r>
            <a:r>
              <a:rPr lang="ru-RU" b="1" dirty="0" smtClean="0"/>
              <a:t>номером</a:t>
            </a:r>
            <a:endParaRPr lang="ru-RU" b="1" dirty="0"/>
          </a:p>
        </p:txBody>
      </p:sp>
      <p:sp>
        <p:nvSpPr>
          <p:cNvPr id="2" name="Прямоугольник 1"/>
          <p:cNvSpPr/>
          <p:nvPr/>
        </p:nvSpPr>
        <p:spPr>
          <a:xfrm>
            <a:off x="107504" y="908720"/>
            <a:ext cx="8928992" cy="5355312"/>
          </a:xfrm>
          <a:prstGeom prst="rect">
            <a:avLst/>
          </a:prstGeom>
        </p:spPr>
        <p:txBody>
          <a:bodyPr wrap="square">
            <a:spAutoFit/>
          </a:bodyPr>
          <a:lstStyle/>
          <a:p>
            <a:r>
              <a:rPr lang="ru-RU" dirty="0"/>
              <a:t>1.4. Нанесение изготовителем идентификационного номера на транспортное средство (шасси). </a:t>
            </a:r>
            <a:endParaRPr lang="ru-RU" dirty="0" smtClean="0"/>
          </a:p>
          <a:p>
            <a:r>
              <a:rPr lang="ru-RU" dirty="0" smtClean="0"/>
              <a:t>1.4.1</a:t>
            </a:r>
            <a:r>
              <a:rPr lang="ru-RU" dirty="0"/>
              <a:t>. Идентификационный номер наносится не менее чем в одном месте на раму или часть кузова, не являющуюся легкосъемной. </a:t>
            </a:r>
            <a:endParaRPr lang="ru-RU" dirty="0" smtClean="0"/>
          </a:p>
          <a:p>
            <a:r>
              <a:rPr lang="ru-RU" dirty="0" smtClean="0"/>
              <a:t>1.4.2</a:t>
            </a:r>
            <a:r>
              <a:rPr lang="ru-RU" dirty="0"/>
              <a:t>. Идентификационный номер должен быть нанесен четко, способом, обеспечивающим его долговечность и исключающим легкое изменение его знаков. Идентификационный номер наносится без пробелов между знаками. </a:t>
            </a:r>
            <a:endParaRPr lang="ru-RU" dirty="0" smtClean="0"/>
          </a:p>
          <a:p>
            <a:r>
              <a:rPr lang="ru-RU" dirty="0" smtClean="0"/>
              <a:t>1.4.3</a:t>
            </a:r>
            <a:r>
              <a:rPr lang="ru-RU" dirty="0"/>
              <a:t>. Высота знаков идентификационного номера должна быть не менее 7 мм для транспортных средств (шасси) категорий M, N, O и не менее 4 мм для транспортных средств категории L. </a:t>
            </a:r>
            <a:endParaRPr lang="ru-RU" dirty="0" smtClean="0"/>
          </a:p>
          <a:p>
            <a:r>
              <a:rPr lang="ru-RU" dirty="0" smtClean="0"/>
              <a:t>1.4.4</a:t>
            </a:r>
            <a:r>
              <a:rPr lang="ru-RU" dirty="0"/>
              <a:t>. Допускается наносить идентификационный номер в одну или две строки. </a:t>
            </a:r>
            <a:endParaRPr lang="ru-RU" dirty="0" smtClean="0"/>
          </a:p>
          <a:p>
            <a:r>
              <a:rPr lang="ru-RU" dirty="0"/>
              <a:t>1.4.5. Идентификационный номер, по возможности, должен наноситься с правой стороны, в передней половине транспортного средства (шасси), в легкодоступном для считывания месте. </a:t>
            </a:r>
            <a:endParaRPr lang="ru-RU" dirty="0" smtClean="0"/>
          </a:p>
          <a:p>
            <a:r>
              <a:rPr lang="ru-RU" dirty="0" smtClean="0"/>
              <a:t>1.5</a:t>
            </a:r>
            <a:r>
              <a:rPr lang="ru-RU" dirty="0"/>
              <a:t>. Указание идентификационного номера в документах на транспортное средство (шасси). </a:t>
            </a:r>
            <a:endParaRPr lang="ru-RU" dirty="0" smtClean="0"/>
          </a:p>
          <a:p>
            <a:r>
              <a:rPr lang="ru-RU" dirty="0" smtClean="0"/>
              <a:t>1.5.1</a:t>
            </a:r>
            <a:r>
              <a:rPr lang="ru-RU" dirty="0"/>
              <a:t>. Идентификационный номер, указываемый в документах на </a:t>
            </a:r>
            <a:r>
              <a:rPr lang="ru-RU" dirty="0" smtClean="0"/>
              <a:t>транспортное</a:t>
            </a:r>
          </a:p>
          <a:p>
            <a:r>
              <a:rPr lang="ru-RU" dirty="0" smtClean="0"/>
              <a:t>средство </a:t>
            </a:r>
            <a:r>
              <a:rPr lang="ru-RU" dirty="0"/>
              <a:t>(шасси), должен быть расположен в одной строке без </a:t>
            </a:r>
            <a:endParaRPr lang="ru-RU" dirty="0" smtClean="0"/>
          </a:p>
          <a:p>
            <a:r>
              <a:rPr lang="ru-RU" dirty="0" smtClean="0"/>
              <a:t>пробелов </a:t>
            </a:r>
            <a:r>
              <a:rPr lang="ru-RU" dirty="0"/>
              <a:t>и разделителей.</a:t>
            </a:r>
          </a:p>
        </p:txBody>
      </p:sp>
    </p:spTree>
    <p:extLst>
      <p:ext uri="{BB962C8B-B14F-4D97-AF65-F5344CB8AC3E}">
        <p14:creationId xmlns:p14="http://schemas.microsoft.com/office/powerpoint/2010/main" val="14982583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31032" y="-461665"/>
            <a:ext cx="6813617" cy="1200329"/>
          </a:xfrm>
          <a:prstGeom prst="rect">
            <a:avLst/>
          </a:prstGeom>
        </p:spPr>
        <p:txBody>
          <a:bodyPr wrap="square">
            <a:spAutoFit/>
          </a:bodyPr>
          <a:lstStyle/>
          <a:p>
            <a:r>
              <a:rPr lang="ru-RU" dirty="0"/>
              <a:t/>
            </a:r>
            <a:br>
              <a:rPr lang="ru-RU" dirty="0"/>
            </a:br>
            <a:endParaRPr lang="ru-RU" dirty="0"/>
          </a:p>
          <a:p>
            <a:pPr algn="ctr" fontAlgn="base"/>
            <a:r>
              <a:rPr lang="ru-RU" b="1" dirty="0" smtClean="0"/>
              <a:t>Требования в отношении отдельных изменений, внесенных в конструкцию транспортного средства</a:t>
            </a:r>
            <a:endParaRPr lang="ru-RU" b="1" dirty="0"/>
          </a:p>
        </p:txBody>
      </p:sp>
      <p:graphicFrame>
        <p:nvGraphicFramePr>
          <p:cNvPr id="7" name="Таблица 6"/>
          <p:cNvGraphicFramePr>
            <a:graphicFrameLocks noGrp="1"/>
          </p:cNvGraphicFramePr>
          <p:nvPr>
            <p:extLst>
              <p:ext uri="{D42A27DB-BD31-4B8C-83A1-F6EECF244321}">
                <p14:modId xmlns:p14="http://schemas.microsoft.com/office/powerpoint/2010/main" val="809714918"/>
              </p:ext>
            </p:extLst>
          </p:nvPr>
        </p:nvGraphicFramePr>
        <p:xfrm>
          <a:off x="179512" y="756829"/>
          <a:ext cx="8640960" cy="5502840"/>
        </p:xfrm>
        <a:graphic>
          <a:graphicData uri="http://schemas.openxmlformats.org/drawingml/2006/table">
            <a:tbl>
              <a:tblPr/>
              <a:tblGrid>
                <a:gridCol w="4032449"/>
                <a:gridCol w="4608511"/>
              </a:tblGrid>
              <a:tr h="52054">
                <a:tc>
                  <a:txBody>
                    <a:bodyPr/>
                    <a:lstStyle/>
                    <a:p>
                      <a:pPr algn="l" fontAlgn="t"/>
                      <a:r>
                        <a:rPr lang="ru-RU" sz="1000" b="0" dirty="0">
                          <a:effectLst/>
                        </a:rPr>
                        <a:t>Изменения в конструкции транспортного средства</a:t>
                      </a:r>
                    </a:p>
                  </a:txBody>
                  <a:tcPr marL="2740" marR="2740" marT="1370" marB="1370">
                    <a:lnL w="7620" cap="flat" cmpd="sng" algn="ctr">
                      <a:solidFill>
                        <a:srgbClr val="70DC0C"/>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Технические требования, которые должны быть выполнены при внесении изменений в конструкцию транспортного средства</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B0F30C"/>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47940">
                <a:tc>
                  <a:txBody>
                    <a:bodyPr/>
                    <a:lstStyle/>
                    <a:p>
                      <a:pPr algn="l" fontAlgn="t"/>
                      <a:r>
                        <a:rPr lang="ru-RU" sz="1000" b="0">
                          <a:effectLst/>
                        </a:rPr>
                        <a:t>1. Изменение типа кузова, связанное с установкой на шасси транспортного средства стандартных самосвальных и бортовых кузовов, цистерн, кузовов-фургонов (в том числе контейнеров), тента, прошедших оценку соответствия в составе данного типа транспортного средства, а также установка указанных типов кузовов взамен друг друга.</a:t>
                      </a:r>
                    </a:p>
                  </a:txBody>
                  <a:tcPr marL="2740" marR="2740" marT="1370" marB="1370">
                    <a:lnL w="7620" cap="flat" cmpd="sng" algn="ctr">
                      <a:solidFill>
                        <a:srgbClr val="A0F40C"/>
                      </a:solidFill>
                      <a:prstDash val="solid"/>
                      <a:round/>
                      <a:headEnd type="none" w="med" len="med"/>
                      <a:tailEnd type="none" w="med" len="med"/>
                    </a:lnL>
                    <a:lnR w="7620" cap="flat" cmpd="sng" algn="ctr">
                      <a:solidFill>
                        <a:srgbClr val="10F40C"/>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1.1. Максимальная масса и ее распределение по осям и бортам, а также изменение координат центра масс не должны превышать пределов, установленных изготовителем транспортного средства.</a:t>
                      </a:r>
                      <a:br>
                        <a:rPr lang="ru-RU" sz="1000" b="0">
                          <a:effectLst/>
                        </a:rPr>
                      </a:br>
                      <a:r>
                        <a:rPr lang="ru-RU" sz="1000" b="0">
                          <a:effectLst/>
                        </a:rPr>
                        <a:t>1.2. Габаритная ширина не должна превышать 2,55 м (для изотермических кузовов транспортных средств допускается максимальная ширина 2,6 м), а высота 4,0 м.</a:t>
                      </a:r>
                      <a:br>
                        <a:rPr lang="ru-RU" sz="1000" b="0">
                          <a:effectLst/>
                        </a:rPr>
                      </a:br>
                      <a:r>
                        <a:rPr lang="ru-RU" sz="1000" b="0">
                          <a:effectLst/>
                        </a:rPr>
                        <a:t>1.3. Кузов (цистерна) должен надежно крепиться к раме транспортного средства крепежными элементами, аналогичными по конструкции, количеству и материалу элементам крепления кузова или цистерны того же транспортного средства, изготовленного в условиях серийного производства, той же или большей технически допустимой максимальной массы.</a:t>
                      </a:r>
                      <a:br>
                        <a:rPr lang="ru-RU" sz="1000" b="0">
                          <a:effectLst/>
                        </a:rPr>
                      </a:br>
                      <a:r>
                        <a:rPr lang="ru-RU" sz="1000" b="0">
                          <a:effectLst/>
                        </a:rPr>
                        <a:t>1.4. Место расположения и установка задних внешних световых приборов и приборов освещения заднего государственного регистрационного знака должны соответствовать Правилам ООН N 48.</a:t>
                      </a:r>
                    </a:p>
                  </a:txBody>
                  <a:tcPr marL="2740" marR="2740" marT="1370" marB="1370">
                    <a:lnL w="7620" cap="flat" cmpd="sng" algn="ctr">
                      <a:solidFill>
                        <a:srgbClr val="10F40C"/>
                      </a:solidFill>
                      <a:prstDash val="solid"/>
                      <a:round/>
                      <a:headEnd type="none" w="med" len="med"/>
                      <a:tailEnd type="none" w="med" len="med"/>
                    </a:lnL>
                    <a:lnR w="7620" cap="flat" cmpd="sng" algn="ctr">
                      <a:solidFill>
                        <a:srgbClr val="C0F50C"/>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0">
                <a:tc gridSpan="2">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r>
              <a:tr h="113697">
                <a:tc>
                  <a:txBody>
                    <a:bodyPr/>
                    <a:lstStyle/>
                    <a:p>
                      <a:pPr algn="l" fontAlgn="t"/>
                      <a:r>
                        <a:rPr lang="ru-RU" sz="1000" b="0">
                          <a:effectLst/>
                        </a:rPr>
                        <a:t>2. Установка на грузовых автомобилях дополнительных топливных баков, в отношении которых была проведена оценка соответствия в составе типа транспортного средства</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2.1. Дополнительные топливные баки должны быть установлены на предусмотренные изготовителем транспортного средства места и закреплены крепежными элементами, аналогичными по конструкции, количеству и применяемым материалам крепежных элементов транспортного средства.</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421912">
                <a:tc>
                  <a:txBody>
                    <a:bodyPr/>
                    <a:lstStyle/>
                    <a:p>
                      <a:pPr algn="l" fontAlgn="t"/>
                      <a:r>
                        <a:rPr lang="ru-RU" sz="1000" b="0">
                          <a:effectLst/>
                        </a:rPr>
                        <a:t>3. Установка вместо бортовых и самосвальных кузовов и цистерн седельного сцепного устройства, в отношении которого была проведена оценка соответствия в составе типа транспортного средства</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3.1. В тип транспортного средства должны быть включены модификации, оборудованные седельными сцепными устройствами. При внесении изменений в конструкцию транспортного средства применяются указанные устройства.</a:t>
                      </a:r>
                      <a:br>
                        <a:rPr lang="ru-RU" sz="1000" b="0">
                          <a:effectLst/>
                        </a:rPr>
                      </a:br>
                      <a:r>
                        <a:rPr lang="ru-RU" sz="1000" b="0">
                          <a:effectLst/>
                        </a:rPr>
                        <a:t>3.2. Седельное устройство должно быть закреплено крепежными элементами, аналогичными по конструкции, количеству и применяемым материалам крепежным элементам транспортного средства.</a:t>
                      </a:r>
                      <a:br>
                        <a:rPr lang="ru-RU" sz="1000" b="0">
                          <a:effectLst/>
                        </a:rPr>
                      </a:br>
                      <a:r>
                        <a:rPr lang="ru-RU" sz="1000" b="0">
                          <a:effectLst/>
                        </a:rPr>
                        <a:t>3.3. Расположение седельного устройства относительно заднего моста должно соответствовать его расположению на выпускаемых седельных тягачах того же типа и обеспечивать относительный поворот тягача и полуприцепа вокруг оси шкворня в горизонтальной плоскости не менее чем на 90 градусов в каждую сторону.</a:t>
                      </a:r>
                      <a:br>
                        <a:rPr lang="ru-RU" sz="1000" b="0">
                          <a:effectLst/>
                        </a:rPr>
                      </a:br>
                      <a:r>
                        <a:rPr lang="ru-RU" sz="1000" b="0">
                          <a:effectLst/>
                        </a:rPr>
                        <a:t>3.4. Место расположения и установка задних внешних световых приборов и приборов освещения заднего государственного регистрационного знака транспортного средства должны соответствовать Правилам ООН N 48.</a:t>
                      </a:r>
                      <a:br>
                        <a:rPr lang="ru-RU" sz="1000" b="0">
                          <a:effectLst/>
                        </a:rPr>
                      </a:br>
                      <a:r>
                        <a:rPr lang="ru-RU" sz="1000" b="0">
                          <a:effectLst/>
                        </a:rPr>
                        <a:t>3.5. На тягаче должны быть установлены разъемные соединения для подключения электрооборудования и тормозных систем полуприцепа.</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0">
                <a:tc gridSpan="2">
                  <a:txBody>
                    <a:bodyPr/>
                    <a:lstStyle/>
                    <a:p>
                      <a:pPr algn="l" fontAlgn="t"/>
                      <a:r>
                        <a:rPr lang="ru-RU" sz="1000" b="0" dirty="0">
                          <a:effectLst/>
                        </a:rPr>
                        <a:t>(в ред. Решения Совета Евразийской экономической комиссии </a:t>
                      </a:r>
                      <a:r>
                        <a:rPr lang="ru-RU" sz="1000" b="0" u="none" strike="noStrike" dirty="0">
                          <a:solidFill>
                            <a:srgbClr val="228007"/>
                          </a:solidFill>
                          <a:effectLst/>
                          <a:hlinkClick r:id="rId3"/>
                        </a:rPr>
                        <a:t>от 16.02.2018 N 29</a:t>
                      </a:r>
                      <a:r>
                        <a:rPr lang="ru-RU" sz="1000" b="0" dirty="0">
                          <a:effectLst/>
                        </a:rPr>
                        <a:t>)</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r>
            </a:tbl>
          </a:graphicData>
        </a:graphic>
      </p:graphicFrame>
    </p:spTree>
    <p:extLst>
      <p:ext uri="{BB962C8B-B14F-4D97-AF65-F5344CB8AC3E}">
        <p14:creationId xmlns:p14="http://schemas.microsoft.com/office/powerpoint/2010/main" val="42112793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31032" y="-461665"/>
            <a:ext cx="6813617" cy="1200329"/>
          </a:xfrm>
          <a:prstGeom prst="rect">
            <a:avLst/>
          </a:prstGeom>
        </p:spPr>
        <p:txBody>
          <a:bodyPr wrap="square">
            <a:spAutoFit/>
          </a:bodyPr>
          <a:lstStyle/>
          <a:p>
            <a:r>
              <a:rPr lang="ru-RU" dirty="0"/>
              <a:t/>
            </a:r>
            <a:br>
              <a:rPr lang="ru-RU" dirty="0"/>
            </a:br>
            <a:endParaRPr lang="ru-RU" dirty="0"/>
          </a:p>
          <a:p>
            <a:pPr algn="ctr" fontAlgn="base"/>
            <a:r>
              <a:rPr lang="ru-RU" b="1" dirty="0" smtClean="0"/>
              <a:t>Требования в отношении отдельных изменений, внесенных в конструкцию транспортного средства</a:t>
            </a:r>
            <a:endParaRPr lang="ru-RU" b="1" dirty="0"/>
          </a:p>
        </p:txBody>
      </p:sp>
      <p:graphicFrame>
        <p:nvGraphicFramePr>
          <p:cNvPr id="7" name="Таблица 6"/>
          <p:cNvGraphicFramePr>
            <a:graphicFrameLocks noGrp="1"/>
          </p:cNvGraphicFramePr>
          <p:nvPr>
            <p:extLst>
              <p:ext uri="{D42A27DB-BD31-4B8C-83A1-F6EECF244321}">
                <p14:modId xmlns:p14="http://schemas.microsoft.com/office/powerpoint/2010/main" val="2074510870"/>
              </p:ext>
            </p:extLst>
          </p:nvPr>
        </p:nvGraphicFramePr>
        <p:xfrm>
          <a:off x="179512" y="756829"/>
          <a:ext cx="8640960" cy="5652500"/>
        </p:xfrm>
        <a:graphic>
          <a:graphicData uri="http://schemas.openxmlformats.org/drawingml/2006/table">
            <a:tbl>
              <a:tblPr/>
              <a:tblGrid>
                <a:gridCol w="4032449"/>
                <a:gridCol w="4608511"/>
              </a:tblGrid>
              <a:tr h="52054">
                <a:tc>
                  <a:txBody>
                    <a:bodyPr/>
                    <a:lstStyle/>
                    <a:p>
                      <a:pPr algn="l" fontAlgn="t"/>
                      <a:r>
                        <a:rPr lang="ru-RU" sz="1000" b="0" dirty="0">
                          <a:effectLst/>
                        </a:rPr>
                        <a:t>Изменения в конструкции транспортного средства</a:t>
                      </a:r>
                    </a:p>
                  </a:txBody>
                  <a:tcPr marL="2740" marR="2740" marT="1370" marB="1370">
                    <a:lnL w="7620" cap="flat" cmpd="sng" algn="ctr">
                      <a:solidFill>
                        <a:srgbClr val="70DC0C"/>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Технические требования, которые должны быть выполнены при внесении изменений в конструкцию транспортного средства</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B0F30C"/>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434240">
                <a:tc>
                  <a:txBody>
                    <a:bodyPr/>
                    <a:lstStyle/>
                    <a:p>
                      <a:pPr algn="l" fontAlgn="t"/>
                      <a:r>
                        <a:rPr lang="ru-RU" sz="1000" b="0" dirty="0">
                          <a:effectLst/>
                        </a:rPr>
                        <a:t>4. Установка на грузовые автомобили грузоподъемных бортов, лебедок и гидравлических подъемников для самостоятельной погрузки и разгрузки грузов, в отношении которых была проведена оценка соответствия в составе типа транспортного средства</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dirty="0">
                          <a:effectLst/>
                        </a:rPr>
                        <a:t>4.1. Максимальная масса и ее распределение по осям и бортам, а также изменение координат центра масс не должны превышать пределов, установленных изготовителем транспортного средства.</a:t>
                      </a:r>
                      <a:br>
                        <a:rPr lang="ru-RU" sz="1000" b="0" dirty="0">
                          <a:effectLst/>
                        </a:rPr>
                      </a:br>
                      <a:r>
                        <a:rPr lang="ru-RU" sz="1000" b="0" dirty="0">
                          <a:effectLst/>
                        </a:rPr>
                        <a:t>4.2. Габаритная ширина не должна превышать 2,55 м (для изотермических кузовов транспортных средств допускается максимальная ширина 2,6 м), а высота 4,0 м.</a:t>
                      </a:r>
                      <a:br>
                        <a:rPr lang="ru-RU" sz="1000" b="0" dirty="0">
                          <a:effectLst/>
                        </a:rPr>
                      </a:br>
                      <a:r>
                        <a:rPr lang="ru-RU" sz="1000" b="0" dirty="0">
                          <a:effectLst/>
                        </a:rPr>
                        <a:t>4.3. Грузоподъемные борта, лебедки и гидравлические подъемники должны быть надежно закреплены стандартными крепежными деталями.</a:t>
                      </a:r>
                      <a:br>
                        <a:rPr lang="ru-RU" sz="1000" b="0" dirty="0">
                          <a:effectLst/>
                        </a:rPr>
                      </a:br>
                      <a:r>
                        <a:rPr lang="ru-RU" sz="1000" b="0" dirty="0">
                          <a:effectLst/>
                        </a:rPr>
                        <a:t>4.4. Стрела гидравлического подъемника должна надежно фиксироваться от смещения при движении автомобиля.</a:t>
                      </a:r>
                      <a:br>
                        <a:rPr lang="ru-RU" sz="1000" b="0" dirty="0">
                          <a:effectLst/>
                        </a:rPr>
                      </a:br>
                      <a:r>
                        <a:rPr lang="ru-RU" sz="1000" b="0" dirty="0">
                          <a:effectLst/>
                        </a:rPr>
                        <a:t>4.5. Грузоподъемный борт не должен иметь </a:t>
                      </a:r>
                      <a:r>
                        <a:rPr lang="ru-RU" sz="1000" b="0" dirty="0" err="1">
                          <a:effectLst/>
                        </a:rPr>
                        <a:t>травмоопасных</a:t>
                      </a:r>
                      <a:r>
                        <a:rPr lang="ru-RU" sz="1000" b="0" dirty="0">
                          <a:effectLst/>
                        </a:rPr>
                        <a:t> выступов (применяются требования Правил ООН N 61).</a:t>
                      </a:r>
                      <a:br>
                        <a:rPr lang="ru-RU" sz="1000" b="0" dirty="0">
                          <a:effectLst/>
                        </a:rPr>
                      </a:br>
                      <a:r>
                        <a:rPr lang="ru-RU" sz="1000" b="0" dirty="0">
                          <a:effectLst/>
                        </a:rPr>
                        <a:t>4.6. Лебедка не должна выступать за переднюю плоскость переднего бампера. Допускается выступание лебедки в случае, если при движении автомобиля она закрыта защитным элементом.</a:t>
                      </a:r>
                      <a:br>
                        <a:rPr lang="ru-RU" sz="1000" b="0" dirty="0">
                          <a:effectLst/>
                        </a:rPr>
                      </a:br>
                      <a:r>
                        <a:rPr lang="ru-RU" sz="1000" b="0" dirty="0">
                          <a:effectLst/>
                        </a:rPr>
                        <a:t>4.7. Место расположения и установка задних внешних световых приборов и приборов освещения заднего государственного регистрационного знака должны соответствовать Правилам ООН N 48.</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0">
                <a:tc gridSpan="2">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r>
              <a:tr h="397255">
                <a:tc>
                  <a:txBody>
                    <a:bodyPr/>
                    <a:lstStyle/>
                    <a:p>
                      <a:pPr algn="l" fontAlgn="t"/>
                      <a:r>
                        <a:rPr lang="ru-RU" sz="1000" b="0">
                          <a:effectLst/>
                        </a:rPr>
                        <a:t>5. Установка на автомобили (в том числе в салоне легкового автомобиля) и прицепы специального несъемного оборудования, в отношении которого была проведена оценка соответствия в составе типа транспортного средства</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dirty="0">
                          <a:effectLst/>
                        </a:rPr>
                        <a:t>5.1. Максимальная масса и ее распределение по осям и бортам, а также изменение координат центра масс не должны превышать пределов, установленных изготовителем транспортного средства.</a:t>
                      </a:r>
                      <a:br>
                        <a:rPr lang="ru-RU" sz="1000" b="0" dirty="0">
                          <a:effectLst/>
                        </a:rPr>
                      </a:br>
                      <a:r>
                        <a:rPr lang="ru-RU" sz="1000" b="0" dirty="0">
                          <a:effectLst/>
                        </a:rPr>
                        <a:t>5.2. Габаритная ширина транспортного средства не должна превышать 2,55 м (для изотермических кузовов транспортных средств допускается максимальная ширина 2,6 м), а высота 4,0 м.</a:t>
                      </a:r>
                      <a:br>
                        <a:rPr lang="ru-RU" sz="1000" b="0" dirty="0">
                          <a:effectLst/>
                        </a:rPr>
                      </a:br>
                      <a:r>
                        <a:rPr lang="ru-RU" sz="1000" b="0" dirty="0">
                          <a:effectLst/>
                        </a:rPr>
                        <a:t>5.3. Несъемное оборудование должно быть надежно закреплено стандартными крепежными деталями.</a:t>
                      </a:r>
                      <a:br>
                        <a:rPr lang="ru-RU" sz="1000" b="0" dirty="0">
                          <a:effectLst/>
                        </a:rPr>
                      </a:br>
                      <a:r>
                        <a:rPr lang="ru-RU" sz="1000" b="0" dirty="0">
                          <a:effectLst/>
                        </a:rPr>
                        <a:t>5.4. Специальное оборудование, установленное в салоне легкового автомобиля, автобуса, не должно иметь </a:t>
                      </a:r>
                      <a:r>
                        <a:rPr lang="ru-RU" sz="1000" b="0" dirty="0" err="1">
                          <a:effectLst/>
                        </a:rPr>
                        <a:t>травмоопасных</a:t>
                      </a:r>
                      <a:r>
                        <a:rPr lang="ru-RU" sz="1000" b="0" dirty="0">
                          <a:effectLst/>
                        </a:rPr>
                        <a:t> выступов (должно соответствовать Правилам ООН N 21).</a:t>
                      </a:r>
                      <a:br>
                        <a:rPr lang="ru-RU" sz="1000" b="0" dirty="0">
                          <a:effectLst/>
                        </a:rPr>
                      </a:br>
                      <a:r>
                        <a:rPr lang="ru-RU" sz="1000" b="0" dirty="0">
                          <a:effectLst/>
                        </a:rPr>
                        <a:t>5.5. В легковом автомобиле специальное оборудование не должно устанавливаться в зоне размещения органов управления и не должно загораживать заднее окно.</a:t>
                      </a:r>
                      <a:br>
                        <a:rPr lang="ru-RU" sz="1000" b="0" dirty="0">
                          <a:effectLst/>
                        </a:rPr>
                      </a:br>
                      <a:r>
                        <a:rPr lang="ru-RU" sz="1000" b="0" dirty="0">
                          <a:effectLst/>
                        </a:rPr>
                        <a:t>5.6. Место расположения и установка задних внешних световых приборов и приборов освещения заднего государственного регистрационного знака должно соответствовать Правилам ООН N 48.</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0">
                <a:tc gridSpan="2">
                  <a:txBody>
                    <a:bodyPr/>
                    <a:lstStyle/>
                    <a:p>
                      <a:pPr algn="l" fontAlgn="t"/>
                      <a:r>
                        <a:rPr lang="ru-RU" sz="1000" b="0" dirty="0">
                          <a:effectLst/>
                        </a:rPr>
                        <a:t>(в ред. Решения Совета Евразийской экономической комиссии </a:t>
                      </a:r>
                      <a:r>
                        <a:rPr lang="ru-RU" sz="1000" b="0" u="none" strike="noStrike" dirty="0">
                          <a:solidFill>
                            <a:srgbClr val="228007"/>
                          </a:solidFill>
                          <a:effectLst/>
                          <a:hlinkClick r:id="rId3"/>
                        </a:rPr>
                        <a:t>от 16.02.2018 N 29</a:t>
                      </a:r>
                      <a:r>
                        <a:rPr lang="ru-RU" sz="1000" b="0" dirty="0">
                          <a:effectLst/>
                        </a:rPr>
                        <a:t>)</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r>
            </a:tbl>
          </a:graphicData>
        </a:graphic>
      </p:graphicFrame>
    </p:spTree>
    <p:extLst>
      <p:ext uri="{BB962C8B-B14F-4D97-AF65-F5344CB8AC3E}">
        <p14:creationId xmlns:p14="http://schemas.microsoft.com/office/powerpoint/2010/main" val="35031378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31032" y="-586930"/>
            <a:ext cx="6813617" cy="1200329"/>
          </a:xfrm>
          <a:prstGeom prst="rect">
            <a:avLst/>
          </a:prstGeom>
        </p:spPr>
        <p:txBody>
          <a:bodyPr wrap="square">
            <a:spAutoFit/>
          </a:bodyPr>
          <a:lstStyle/>
          <a:p>
            <a:r>
              <a:rPr lang="ru-RU" dirty="0"/>
              <a:t/>
            </a:r>
            <a:br>
              <a:rPr lang="ru-RU" dirty="0"/>
            </a:br>
            <a:endParaRPr lang="ru-RU" dirty="0"/>
          </a:p>
          <a:p>
            <a:pPr algn="ctr" fontAlgn="base"/>
            <a:r>
              <a:rPr lang="ru-RU" b="1" dirty="0" smtClean="0"/>
              <a:t>Требования в отношении отдельных изменений, внесенных в конструкцию транспортного средства</a:t>
            </a:r>
            <a:endParaRPr lang="ru-RU" b="1" dirty="0"/>
          </a:p>
        </p:txBody>
      </p:sp>
      <p:graphicFrame>
        <p:nvGraphicFramePr>
          <p:cNvPr id="7" name="Таблица 6"/>
          <p:cNvGraphicFramePr>
            <a:graphicFrameLocks noGrp="1"/>
          </p:cNvGraphicFramePr>
          <p:nvPr>
            <p:extLst>
              <p:ext uri="{D42A27DB-BD31-4B8C-83A1-F6EECF244321}">
                <p14:modId xmlns:p14="http://schemas.microsoft.com/office/powerpoint/2010/main" val="3078338894"/>
              </p:ext>
            </p:extLst>
          </p:nvPr>
        </p:nvGraphicFramePr>
        <p:xfrm>
          <a:off x="179512" y="598640"/>
          <a:ext cx="8640960" cy="6259360"/>
        </p:xfrm>
        <a:graphic>
          <a:graphicData uri="http://schemas.openxmlformats.org/drawingml/2006/table">
            <a:tbl>
              <a:tblPr/>
              <a:tblGrid>
                <a:gridCol w="4032449"/>
                <a:gridCol w="4608511"/>
              </a:tblGrid>
              <a:tr h="52054">
                <a:tc>
                  <a:txBody>
                    <a:bodyPr/>
                    <a:lstStyle/>
                    <a:p>
                      <a:pPr algn="l" fontAlgn="t"/>
                      <a:r>
                        <a:rPr lang="ru-RU" sz="1000" b="0" dirty="0">
                          <a:effectLst/>
                        </a:rPr>
                        <a:t>Изменения в конструкции транспортного средства</a:t>
                      </a:r>
                    </a:p>
                  </a:txBody>
                  <a:tcPr marL="2740" marR="2740" marT="1370" marB="1370">
                    <a:lnL w="7620" cap="flat" cmpd="sng" algn="ctr">
                      <a:solidFill>
                        <a:srgbClr val="70DC0C"/>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Технические требования, которые должны быть выполнены при внесении изменений в конструкцию транспортного средства</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B0F30C"/>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64383">
                <a:tc>
                  <a:txBody>
                    <a:bodyPr/>
                    <a:lstStyle/>
                    <a:p>
                      <a:pPr algn="l" fontAlgn="t"/>
                      <a:r>
                        <a:rPr lang="ru-RU" sz="1000" b="0" dirty="0">
                          <a:effectLst/>
                        </a:rPr>
                        <a:t>6. Установка взамен бортов на грузовые бортовые автомобили и бортовые двухосные прицепы коников</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6.1. Габаритная ширина транспортного средства не должна превышать 2,55 м, а высота 4,0 м. 6.2. Коники должны быть надежно закреплены стандартными крепежными деталями.</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865741">
                <a:tc>
                  <a:txBody>
                    <a:bodyPr/>
                    <a:lstStyle/>
                    <a:p>
                      <a:pPr algn="l" fontAlgn="t"/>
                      <a:r>
                        <a:rPr lang="ru-RU" sz="1000" b="0">
                          <a:effectLst/>
                        </a:rPr>
                        <a:t>7. Установка на шасси грузовых автомобилей кузововфургонов, в отношении которых была проведена оценка соответствия в составе типа транспортного средства, для размещения мастерских, перевозки почты, промышленных и продовольственных товаров (за исключением кузовов-фургонов, специально предназначенных для перевозки людей)</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dirty="0">
                          <a:effectLst/>
                        </a:rPr>
                        <a:t>7.1. Максимальная масса и ее распределение по осям и бортам, а также изменение координат центра масс не должны превышать пределов, установленных изготовителем транспортного средства.</a:t>
                      </a:r>
                      <a:br>
                        <a:rPr lang="ru-RU" sz="1000" b="0" dirty="0">
                          <a:effectLst/>
                        </a:rPr>
                      </a:br>
                      <a:r>
                        <a:rPr lang="ru-RU" sz="1000" b="0" dirty="0">
                          <a:effectLst/>
                        </a:rPr>
                        <a:t>7.2. Габаритная ширина </a:t>
                      </a:r>
                      <a:r>
                        <a:rPr lang="ru-RU" sz="1000" b="0" dirty="0" err="1">
                          <a:effectLst/>
                        </a:rPr>
                        <a:t>кузовафургона</a:t>
                      </a:r>
                      <a:r>
                        <a:rPr lang="ru-RU" sz="1000" b="0" dirty="0">
                          <a:effectLst/>
                        </a:rPr>
                        <a:t> должна быть не более ширины бортового кузова автомобиля, но не более 2,55 м (для изотермических кузовов транспортных средств допускается максимальная ширина 2,6 м). Габаритная высота автомобиля-фургона не должна быть больше 4,0 м от поверхности дороги.</a:t>
                      </a:r>
                      <a:br>
                        <a:rPr lang="ru-RU" sz="1000" b="0" dirty="0">
                          <a:effectLst/>
                        </a:rPr>
                      </a:br>
                      <a:r>
                        <a:rPr lang="ru-RU" sz="1000" b="0" dirty="0">
                          <a:effectLst/>
                        </a:rPr>
                        <a:t>7.3. Кузов-фургон должен надежно крепиться к раме автомобиля крепежными элементами, аналогичными по конструкции, количеству и материалу элементам крепления бортового кузова того же автомобиля, изготовленного в условиях серийного производства, той же или большей технически допустимой максимальной массы.</a:t>
                      </a:r>
                      <a:br>
                        <a:rPr lang="ru-RU" sz="1000" b="0" dirty="0">
                          <a:effectLst/>
                        </a:rPr>
                      </a:br>
                      <a:r>
                        <a:rPr lang="ru-RU" sz="1000" b="0" dirty="0">
                          <a:effectLst/>
                        </a:rPr>
                        <a:t>7.4. Дверь фургона должна быть расположена сзади или справа по ходу движения автомобиля. Распашная боковая дверь фургона должна открываться слева направо по ходу движения автомобиля. Подножки боковой двери не должны выступать за боковой габарит автомобиля.</a:t>
                      </a:r>
                      <a:br>
                        <a:rPr lang="ru-RU" sz="1000" b="0" dirty="0">
                          <a:effectLst/>
                        </a:rPr>
                      </a:br>
                      <a:r>
                        <a:rPr lang="ru-RU" sz="1000" b="0" dirty="0">
                          <a:effectLst/>
                        </a:rPr>
                        <a:t>7.5. При использовании ручки боковой двери поворотного типа (поворачивающейся в плоскости двери) открытый конец ручки должен быть направлен "назад" по ходу движения автомобиля и загнут по направлению "к двери"; сама ручка должна быть смонтирована таким образом, чтобы она поворачивалась в плоскости, параллельной двери, и не поворачивалась наружу. В закрытом положении конец ручки должен находиться в углублении или в защитном приспособлении. При использовании ручек боковых дверей, поворачивающихся наружу в любом направлении, непараллельном плоскости двери, открытый конец ручки должен быть направлен "назад" по ходу движения автомобиля либо вниз. В закрытом положении конец ручки должен находиться в углублении или в защитном приспособлении. Ручка боковой двери фургона может выступать над поверхностью двери не более чем на 40 мм.</a:t>
                      </a:r>
                      <a:br>
                        <a:rPr lang="ru-RU" sz="1000" b="0" dirty="0">
                          <a:effectLst/>
                        </a:rPr>
                      </a:br>
                      <a:r>
                        <a:rPr lang="ru-RU" sz="1000" b="0" dirty="0">
                          <a:effectLst/>
                        </a:rPr>
                        <a:t>7.6. Дверные петли фургона могут выступать над поверхностью дверей не более чем на 30 мм.</a:t>
                      </a:r>
                      <a:br>
                        <a:rPr lang="ru-RU" sz="1000" b="0" dirty="0">
                          <a:effectLst/>
                        </a:rPr>
                      </a:br>
                      <a:r>
                        <a:rPr lang="ru-RU" sz="1000" b="0" dirty="0">
                          <a:effectLst/>
                        </a:rPr>
                        <a:t>7.7. Оборудование мастерской должно быть надежно закреплено. На наружной поверхности фургона не должно быть </a:t>
                      </a:r>
                      <a:r>
                        <a:rPr lang="ru-RU" sz="1000" b="0" dirty="0" err="1">
                          <a:effectLst/>
                        </a:rPr>
                        <a:t>травмоопасных</a:t>
                      </a:r>
                      <a:r>
                        <a:rPr lang="ru-RU" sz="1000" b="0" dirty="0">
                          <a:effectLst/>
                        </a:rPr>
                        <a:t> выступов (применяются требования Правил ООН N 61).</a:t>
                      </a:r>
                      <a:br>
                        <a:rPr lang="ru-RU" sz="1000" b="0" dirty="0">
                          <a:effectLst/>
                        </a:rPr>
                      </a:br>
                      <a:r>
                        <a:rPr lang="ru-RU" sz="1000" b="0" dirty="0">
                          <a:effectLst/>
                        </a:rPr>
                        <a:t>7.8. Кабина водителя должна быть оборудована с обеих сторон стандартными зеркалами заднего вида.</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0">
                <a:tc gridSpan="2">
                  <a:txBody>
                    <a:bodyPr/>
                    <a:lstStyle/>
                    <a:p>
                      <a:pPr algn="l" fontAlgn="t"/>
                      <a:r>
                        <a:rPr lang="ru-RU" sz="1000" b="0" dirty="0">
                          <a:effectLst/>
                        </a:rPr>
                        <a:t>(в ред. Решения Совета Евразийской экономической комиссии </a:t>
                      </a:r>
                      <a:r>
                        <a:rPr lang="ru-RU" sz="1000" b="0" u="none" strike="noStrike" dirty="0">
                          <a:solidFill>
                            <a:srgbClr val="228007"/>
                          </a:solidFill>
                          <a:effectLst/>
                          <a:hlinkClick r:id="rId3"/>
                        </a:rPr>
                        <a:t>от 16.02.2018 N 29</a:t>
                      </a:r>
                      <a:r>
                        <a:rPr lang="ru-RU" sz="1000" b="0" dirty="0">
                          <a:effectLst/>
                        </a:rPr>
                        <a:t>)</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r>
            </a:tbl>
          </a:graphicData>
        </a:graphic>
      </p:graphicFrame>
    </p:spTree>
    <p:extLst>
      <p:ext uri="{BB962C8B-B14F-4D97-AF65-F5344CB8AC3E}">
        <p14:creationId xmlns:p14="http://schemas.microsoft.com/office/powerpoint/2010/main" val="38903440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31032" y="-461665"/>
            <a:ext cx="6813617" cy="1200329"/>
          </a:xfrm>
          <a:prstGeom prst="rect">
            <a:avLst/>
          </a:prstGeom>
        </p:spPr>
        <p:txBody>
          <a:bodyPr wrap="square">
            <a:spAutoFit/>
          </a:bodyPr>
          <a:lstStyle/>
          <a:p>
            <a:r>
              <a:rPr lang="ru-RU" dirty="0"/>
              <a:t/>
            </a:r>
            <a:br>
              <a:rPr lang="ru-RU" dirty="0"/>
            </a:br>
            <a:endParaRPr lang="ru-RU" dirty="0"/>
          </a:p>
          <a:p>
            <a:pPr algn="ctr" fontAlgn="base"/>
            <a:r>
              <a:rPr lang="ru-RU" b="1" dirty="0" smtClean="0"/>
              <a:t>Требования в отношении отдельных изменений, внесенных в конструкцию транспортного средства</a:t>
            </a:r>
            <a:endParaRPr lang="ru-RU" b="1" dirty="0"/>
          </a:p>
        </p:txBody>
      </p:sp>
      <p:graphicFrame>
        <p:nvGraphicFramePr>
          <p:cNvPr id="7" name="Таблица 6"/>
          <p:cNvGraphicFramePr>
            <a:graphicFrameLocks noGrp="1"/>
          </p:cNvGraphicFramePr>
          <p:nvPr>
            <p:extLst>
              <p:ext uri="{D42A27DB-BD31-4B8C-83A1-F6EECF244321}">
                <p14:modId xmlns:p14="http://schemas.microsoft.com/office/powerpoint/2010/main" val="4144753923"/>
              </p:ext>
            </p:extLst>
          </p:nvPr>
        </p:nvGraphicFramePr>
        <p:xfrm>
          <a:off x="179512" y="756829"/>
          <a:ext cx="8640960" cy="5500100"/>
        </p:xfrm>
        <a:graphic>
          <a:graphicData uri="http://schemas.openxmlformats.org/drawingml/2006/table">
            <a:tbl>
              <a:tblPr/>
              <a:tblGrid>
                <a:gridCol w="4032449"/>
                <a:gridCol w="4608511"/>
              </a:tblGrid>
              <a:tr h="52054">
                <a:tc>
                  <a:txBody>
                    <a:bodyPr/>
                    <a:lstStyle/>
                    <a:p>
                      <a:pPr algn="l" fontAlgn="t"/>
                      <a:r>
                        <a:rPr lang="ru-RU" sz="1000" b="0" dirty="0">
                          <a:effectLst/>
                        </a:rPr>
                        <a:t>Изменения в конструкции транспортного средства</a:t>
                      </a:r>
                    </a:p>
                  </a:txBody>
                  <a:tcPr marL="2740" marR="2740" marT="1370" marB="1370">
                    <a:lnL w="7620" cap="flat" cmpd="sng" algn="ctr">
                      <a:solidFill>
                        <a:srgbClr val="70DC0C"/>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Технические требования, которые должны быть выполнены при внесении изменений в конструкцию транспортного средства</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B0F30C"/>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643826">
                <a:tc>
                  <a:txBody>
                    <a:bodyPr/>
                    <a:lstStyle/>
                    <a:p>
                      <a:pPr algn="l" fontAlgn="t"/>
                      <a:r>
                        <a:rPr lang="ru-RU" sz="1000" b="0" dirty="0">
                          <a:effectLst/>
                        </a:rPr>
                        <a:t>8. Установка оборудования для питания двигателя газообразным топливом (компримированным природным газом - КПГ, сжиженным нефтяным газом - СНГ) и демонтаж такого оборудования</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dirty="0">
                          <a:effectLst/>
                        </a:rPr>
                        <a:t>8.1. На транспортные средства может устанавливаться только газобаллонное оборудование, тип которого был сертифицирован по Правилам ООН N 115 для соответствующего семейства транспортных средств. Установка газобаллонного оборудования не должна приводить к понижению экологического класса транспортного средства.</a:t>
                      </a:r>
                      <a:br>
                        <a:rPr lang="ru-RU" sz="1000" b="0" dirty="0">
                          <a:effectLst/>
                        </a:rPr>
                      </a:br>
                      <a:r>
                        <a:rPr lang="ru-RU" sz="1000" b="0" dirty="0">
                          <a:effectLst/>
                        </a:rPr>
                        <a:t>8.2. Размещение и установка оборудования для питания двигателя газообразным топливом должны осуществляться в соответствии с Правилами ООН N </a:t>
                      </a:r>
                      <a:r>
                        <a:rPr lang="ru-RU" sz="1000" b="0" dirty="0" err="1">
                          <a:effectLst/>
                        </a:rPr>
                        <a:t>N</a:t>
                      </a:r>
                      <a:r>
                        <a:rPr lang="ru-RU" sz="1000" b="0" dirty="0">
                          <a:effectLst/>
                        </a:rPr>
                        <a:t> 36, 52, 66 и 115.</a:t>
                      </a:r>
                      <a:br>
                        <a:rPr lang="ru-RU" sz="1000" b="0" dirty="0">
                          <a:effectLst/>
                        </a:rPr>
                      </a:br>
                      <a:r>
                        <a:rPr lang="ru-RU" sz="1000" b="0" dirty="0">
                          <a:effectLst/>
                        </a:rPr>
                        <a:t>8.3. Должна быть обеспечена поперечная статическая устойчивость транспортных средств категорий M2 и M3 в соответствии с требованиями подпункта 4.2 приложения N 3 к настоящему техническому регламенту в случае установки газовых баллонов на крыше. При этом допускается увеличение габаритной высоты транспортного средства.</a:t>
                      </a:r>
                      <a:br>
                        <a:rPr lang="ru-RU" sz="1000" b="0" dirty="0">
                          <a:effectLst/>
                        </a:rPr>
                      </a:br>
                      <a:r>
                        <a:rPr lang="ru-RU" sz="1000" b="0" dirty="0">
                          <a:effectLst/>
                        </a:rPr>
                        <a:t>8.4. Производитель работ по внесению изменений в конструкцию транспортного средства должен представить:</a:t>
                      </a:r>
                      <a:br>
                        <a:rPr lang="ru-RU" sz="1000" b="0" dirty="0">
                          <a:effectLst/>
                        </a:rPr>
                      </a:br>
                      <a:r>
                        <a:rPr lang="ru-RU" sz="1000" b="0" dirty="0">
                          <a:effectLst/>
                        </a:rPr>
                        <a:t>- заверенные изготовителем, или поставщиком, или продавцом копии сертификатов соответствия:</a:t>
                      </a:r>
                      <a:br>
                        <a:rPr lang="ru-RU" sz="1000" b="0" dirty="0">
                          <a:effectLst/>
                        </a:rPr>
                      </a:br>
                      <a:r>
                        <a:rPr lang="ru-RU" sz="1000" b="0" dirty="0">
                          <a:effectLst/>
                        </a:rPr>
                        <a:t>- на отдельные элементы оборудования - по Правилам ООН N </a:t>
                      </a:r>
                      <a:r>
                        <a:rPr lang="ru-RU" sz="1000" b="0" dirty="0" err="1">
                          <a:effectLst/>
                        </a:rPr>
                        <a:t>N</a:t>
                      </a:r>
                      <a:r>
                        <a:rPr lang="ru-RU" sz="1000" b="0" dirty="0">
                          <a:effectLst/>
                        </a:rPr>
                        <a:t> 67 или 110;</a:t>
                      </a:r>
                      <a:br>
                        <a:rPr lang="ru-RU" sz="1000" b="0" dirty="0">
                          <a:effectLst/>
                        </a:rPr>
                      </a:br>
                      <a:r>
                        <a:rPr lang="ru-RU" sz="1000" b="0" dirty="0">
                          <a:effectLst/>
                        </a:rPr>
                        <a:t>- на тип газобаллонной системы в целом для соответствующего семейства транспортных средств - по Правилам ООН N 115;</a:t>
                      </a:r>
                      <a:br>
                        <a:rPr lang="ru-RU" sz="1000" b="0" dirty="0">
                          <a:effectLst/>
                        </a:rPr>
                      </a:br>
                      <a:r>
                        <a:rPr lang="ru-RU" sz="1000" b="0" dirty="0">
                          <a:effectLst/>
                        </a:rPr>
                        <a:t>- декларацию производителя работ по внесению изменений в конструкцию транспортного средства о выполнении работ в соответствии с установленными правилами, проверке герметичности и </a:t>
                      </a:r>
                      <a:r>
                        <a:rPr lang="ru-RU" sz="1000" b="0" dirty="0" err="1">
                          <a:effectLst/>
                        </a:rPr>
                        <a:t>опрессовке</a:t>
                      </a:r>
                      <a:r>
                        <a:rPr lang="ru-RU" sz="1000" b="0" dirty="0">
                          <a:effectLst/>
                        </a:rPr>
                        <a:t> системы питания, о проведении периодических испытаний оборудования для питания двигателя газообразным топливом и о соответствии предельно допустимого содержания оксида углерода (CO) в отработавших газах транспортного средства требованиям приложения N 8 к настоящему техническому регламенту.</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0">
                <a:tc gridSpan="2">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r>
              <a:tr h="113697">
                <a:tc>
                  <a:txBody>
                    <a:bodyPr/>
                    <a:lstStyle/>
                    <a:p>
                      <a:pPr algn="l" fontAlgn="t"/>
                      <a:endParaRPr lang="ru-RU" sz="1000" b="0">
                        <a:effectLst/>
                      </a:endParaRP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dirty="0">
                          <a:effectLst/>
                        </a:rPr>
                        <a:t>Примечание:</a:t>
                      </a:r>
                      <a:br>
                        <a:rPr lang="ru-RU" sz="1000" b="0" dirty="0">
                          <a:effectLst/>
                        </a:rPr>
                      </a:br>
                      <a:r>
                        <a:rPr lang="ru-RU" sz="1000" b="0" dirty="0">
                          <a:effectLst/>
                        </a:rPr>
                        <a:t>В отношении транспортных средств экологических классов 0, 1 и 2 применяются Правила ООН N 115, включая дополнение 1, в отношении транспортных средств других экологических классов применяются Правила ООН N 115, включая дополнения 1 - 4.</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0">
                <a:tc gridSpan="2">
                  <a:txBody>
                    <a:bodyPr/>
                    <a:lstStyle/>
                    <a:p>
                      <a:pPr algn="l" fontAlgn="t"/>
                      <a:r>
                        <a:rPr lang="ru-RU" sz="1000" b="0" dirty="0">
                          <a:effectLst/>
                        </a:rPr>
                        <a:t>(в ред. Решения Совета Евразийской экономической комиссии </a:t>
                      </a:r>
                      <a:r>
                        <a:rPr lang="ru-RU" sz="1000" b="0" u="none" strike="noStrike" dirty="0">
                          <a:solidFill>
                            <a:srgbClr val="228007"/>
                          </a:solidFill>
                          <a:effectLst/>
                          <a:hlinkClick r:id="rId3"/>
                        </a:rPr>
                        <a:t>от 16.02.2018 N 29</a:t>
                      </a:r>
                      <a:r>
                        <a:rPr lang="ru-RU" sz="1000" b="0" dirty="0">
                          <a:effectLst/>
                        </a:rPr>
                        <a:t>)</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r>
            </a:tbl>
          </a:graphicData>
        </a:graphic>
      </p:graphicFrame>
    </p:spTree>
    <p:extLst>
      <p:ext uri="{BB962C8B-B14F-4D97-AF65-F5344CB8AC3E}">
        <p14:creationId xmlns:p14="http://schemas.microsoft.com/office/powerpoint/2010/main" val="34589763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431032" y="-461665"/>
            <a:ext cx="6813617" cy="1200329"/>
          </a:xfrm>
          <a:prstGeom prst="rect">
            <a:avLst/>
          </a:prstGeom>
        </p:spPr>
        <p:txBody>
          <a:bodyPr wrap="square">
            <a:spAutoFit/>
          </a:bodyPr>
          <a:lstStyle/>
          <a:p>
            <a:r>
              <a:rPr lang="ru-RU" dirty="0"/>
              <a:t/>
            </a:r>
            <a:br>
              <a:rPr lang="ru-RU" dirty="0"/>
            </a:br>
            <a:endParaRPr lang="ru-RU" dirty="0"/>
          </a:p>
          <a:p>
            <a:pPr algn="ctr" fontAlgn="base"/>
            <a:r>
              <a:rPr lang="ru-RU" b="1" dirty="0" smtClean="0"/>
              <a:t>Требования в отношении отдельных изменений, внесенных в конструкцию транспортного средства</a:t>
            </a:r>
            <a:endParaRPr lang="ru-RU" b="1" dirty="0"/>
          </a:p>
        </p:txBody>
      </p:sp>
      <p:graphicFrame>
        <p:nvGraphicFramePr>
          <p:cNvPr id="7" name="Таблица 6"/>
          <p:cNvGraphicFramePr>
            <a:graphicFrameLocks noGrp="1"/>
          </p:cNvGraphicFramePr>
          <p:nvPr>
            <p:extLst>
              <p:ext uri="{D42A27DB-BD31-4B8C-83A1-F6EECF244321}">
                <p14:modId xmlns:p14="http://schemas.microsoft.com/office/powerpoint/2010/main" val="125810160"/>
              </p:ext>
            </p:extLst>
          </p:nvPr>
        </p:nvGraphicFramePr>
        <p:xfrm>
          <a:off x="179512" y="756829"/>
          <a:ext cx="8640960" cy="5962780"/>
        </p:xfrm>
        <a:graphic>
          <a:graphicData uri="http://schemas.openxmlformats.org/drawingml/2006/table">
            <a:tbl>
              <a:tblPr/>
              <a:tblGrid>
                <a:gridCol w="4032449"/>
                <a:gridCol w="4608511"/>
              </a:tblGrid>
              <a:tr h="52054">
                <a:tc>
                  <a:txBody>
                    <a:bodyPr/>
                    <a:lstStyle/>
                    <a:p>
                      <a:pPr algn="l" fontAlgn="t"/>
                      <a:r>
                        <a:rPr lang="ru-RU" sz="1000" b="0" dirty="0">
                          <a:effectLst/>
                        </a:rPr>
                        <a:t>Изменения в конструкции транспортного средства</a:t>
                      </a:r>
                    </a:p>
                  </a:txBody>
                  <a:tcPr marL="2740" marR="2740" marT="1370" marB="1370">
                    <a:lnL w="7620" cap="flat" cmpd="sng" algn="ctr">
                      <a:solidFill>
                        <a:srgbClr val="70DC0C"/>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Технические требования, которые должны быть выполнены при внесении изменений в конструкцию транспортного средства</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B0F30C"/>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767112">
                <a:tc>
                  <a:txBody>
                    <a:bodyPr/>
                    <a:lstStyle/>
                    <a:p>
                      <a:pPr algn="l" fontAlgn="t"/>
                      <a:r>
                        <a:rPr lang="ru-RU" sz="1000" b="0" dirty="0">
                          <a:effectLst/>
                        </a:rPr>
                        <a:t>9. Замена (установка) устройств освещения и световой сигнализации или внесение изменений в их конструкцию, включая изменение класса источников света в фарах</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dirty="0">
                          <a:effectLst/>
                        </a:rPr>
                        <a:t>9.1. На устройства освещения и световой сигнализации, предназначенные для установки на транспортное средство, должно быть выдано сообщение об официальном утверждении по Правилам ООН, применяемым в отношении устройств освещения и световой сигнализации и источников света в них или заключение аккредитованной испытательной лаборатории о соответствии указанным Правилам ООН.</a:t>
                      </a:r>
                      <a:br>
                        <a:rPr lang="ru-RU" sz="1000" b="0" dirty="0">
                          <a:effectLst/>
                        </a:rPr>
                      </a:br>
                      <a:r>
                        <a:rPr lang="ru-RU" sz="1000" b="0" dirty="0">
                          <a:effectLst/>
                        </a:rPr>
                        <a:t>9.2. При необходимости замены предусмотренного конструкцией транспортного средства источника света на источник света того же класса с иными фотометрическими характеристиками либо иного класса такая замена может быть проведена только совместно со световым модулем, соответствующим заменяемому источнику света, либо фары в сборе. Не допускается установка нештатных световых модулей в случае, если освещающая поверхность </a:t>
                      </a:r>
                      <a:r>
                        <a:rPr lang="ru-RU" sz="1000" b="0" dirty="0" err="1">
                          <a:effectLst/>
                        </a:rPr>
                        <a:t>рассеивателя</a:t>
                      </a:r>
                      <a:r>
                        <a:rPr lang="ru-RU" sz="1000" b="0" dirty="0">
                          <a:effectLst/>
                        </a:rPr>
                        <a:t> в зоне прохождения пучка света нештатного светового модуля имеет оптические элементы, участвующие в формировании пучка света. В случае изменения класса источника света необходимо заключение аккредитованной испытательной лаборатории о соответствии Правилам ООН, применяемым в отношении соответствующих типов фар и источников света, фотометрических параметров фары с замененными источниками света и световыми модулями.</a:t>
                      </a:r>
                      <a:br>
                        <a:rPr lang="ru-RU" sz="1000" b="0" dirty="0">
                          <a:effectLst/>
                        </a:rPr>
                      </a:br>
                      <a:r>
                        <a:rPr lang="ru-RU" sz="1000" b="0" dirty="0">
                          <a:effectLst/>
                        </a:rPr>
                        <a:t>9.3. В случае установки оптических элементов, предназначенных для коррекции светового пучка фар в целях приведения его в соответствие с требованиями настоящего технического регламента, подтверждение этого соответствия производится путем проверки фотометрических параметров фары согласно требованиям Правил ООН, применяемым в отношении данных фар.</a:t>
                      </a:r>
                      <a:br>
                        <a:rPr lang="ru-RU" sz="1000" b="0" dirty="0">
                          <a:effectLst/>
                        </a:rPr>
                      </a:br>
                      <a:r>
                        <a:rPr lang="ru-RU" sz="1000" b="0" dirty="0">
                          <a:effectLst/>
                        </a:rPr>
                        <a:t>9.4. При установке на транспортное средство не предусмотренных его конструкцией устройств освещения и световой сигнализации, а также изменении конструкции фар (изменении класса источника света в них) должны выполняться (с учетом категории транспортного средства) требования Правил ООН N </a:t>
                      </a:r>
                      <a:r>
                        <a:rPr lang="ru-RU" sz="1000" b="0" dirty="0" err="1">
                          <a:effectLst/>
                        </a:rPr>
                        <a:t>N</a:t>
                      </a:r>
                      <a:r>
                        <a:rPr lang="ru-RU" sz="1000" b="0" dirty="0">
                          <a:effectLst/>
                        </a:rPr>
                        <a:t> 48, 53, 74, пункта 1 приложения N 3 к настоящему техническому регламенту.</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0">
                <a:tc gridSpan="2">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3"/>
                        </a:rPr>
                        <a:t>от 16.02.2018 N 29</a:t>
                      </a:r>
                      <a:r>
                        <a:rPr lang="ru-RU" sz="1000" b="0">
                          <a:effectLst/>
                        </a:rPr>
                        <a:t>)</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r>
              <a:tr h="113697">
                <a:tc>
                  <a:txBody>
                    <a:bodyPr/>
                    <a:lstStyle/>
                    <a:p>
                      <a:pPr algn="l" fontAlgn="t"/>
                      <a:r>
                        <a:rPr lang="ru-RU" sz="1000" b="0">
                          <a:effectLst/>
                        </a:rPr>
                        <a:t>10. Переоборудование транспортных средств для обеспечения возможности управления лицами с ограниченными физическими возможностями</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10.1. Выполняются требования подпунктов 15.2 - 15.7 пункта 15 приложения N 3 к настоящему техническому регламенту. Допускается переоборудование находящихся в эксплуатации транспортных средств, не оснащенных антиблокировочной тормозной системой.</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0">
                <a:tc gridSpan="2">
                  <a:txBody>
                    <a:bodyPr/>
                    <a:lstStyle/>
                    <a:p>
                      <a:pPr algn="l" fontAlgn="t"/>
                      <a:r>
                        <a:rPr lang="ru-RU" sz="1000" b="0">
                          <a:effectLst/>
                        </a:rPr>
                        <a:t>(в ред. Решения Совета Евразийской экономической комиссии </a:t>
                      </a:r>
                      <a:r>
                        <a:rPr lang="ru-RU" sz="1000" b="0" u="none" strike="noStrike">
                          <a:solidFill>
                            <a:srgbClr val="228007"/>
                          </a:solidFill>
                          <a:effectLst/>
                          <a:hlinkClick r:id="rId4"/>
                        </a:rPr>
                        <a:t>от 11.07.2016 N 56</a:t>
                      </a:r>
                      <a:r>
                        <a:rPr lang="ru-RU" sz="1000" b="0">
                          <a:effectLst/>
                        </a:rPr>
                        <a:t>)</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30F50C"/>
                      </a:solidFill>
                      <a:prstDash val="solid"/>
                      <a:round/>
                      <a:headEnd type="none" w="med" len="med"/>
                      <a:tailEnd type="none" w="med" len="med"/>
                    </a:lnB>
                    <a:solidFill>
                      <a:srgbClr val="FFFFFF"/>
                    </a:solidFill>
                  </a:tcPr>
                </a:tc>
                <a:tc hMerge="1">
                  <a:txBody>
                    <a:bodyPr/>
                    <a:lstStyle/>
                    <a:p>
                      <a:endParaRPr lang="ru-RU"/>
                    </a:p>
                  </a:txBody>
                  <a:tcPr/>
                </a:tc>
              </a:tr>
              <a:tr h="39725">
                <a:tc>
                  <a:txBody>
                    <a:bodyPr/>
                    <a:lstStyle/>
                    <a:p>
                      <a:pPr algn="l" fontAlgn="t"/>
                      <a:r>
                        <a:rPr lang="ru-RU" sz="1000" b="0">
                          <a:effectLst/>
                        </a:rPr>
                        <a:t>11. Переоборудование транспортного средства под автомобиль скорой медицинской помощи</a:t>
                      </a:r>
                    </a:p>
                  </a:txBody>
                  <a:tcPr marL="2740" marR="2740" marT="1370" marB="1370">
                    <a:lnL w="7620" cap="flat" cmpd="sng" algn="ctr">
                      <a:solidFill>
                        <a:srgbClr val="48040D"/>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30F50C"/>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000" b="0">
                          <a:effectLst/>
                        </a:rPr>
                        <a:t>11.1. Выполняются требования пункта 1.6 приложения N 6 к настоящему техническому регламенту.</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0">
                <a:tc gridSpan="2">
                  <a:txBody>
                    <a:bodyPr/>
                    <a:lstStyle/>
                    <a:p>
                      <a:pPr algn="l" fontAlgn="t"/>
                      <a:r>
                        <a:rPr lang="ru-RU" sz="1000" b="0" dirty="0">
                          <a:effectLst/>
                        </a:rPr>
                        <a:t>(в ред. Решения Совета Евразийской экономической комиссии </a:t>
                      </a:r>
                      <a:r>
                        <a:rPr lang="ru-RU" sz="1000" b="0" u="none" strike="noStrike" dirty="0">
                          <a:solidFill>
                            <a:srgbClr val="228007"/>
                          </a:solidFill>
                          <a:effectLst/>
                          <a:hlinkClick r:id="rId5"/>
                        </a:rPr>
                        <a:t>от 16.02.2018 N 29</a:t>
                      </a:r>
                      <a:r>
                        <a:rPr lang="ru-RU" sz="1000" b="0" dirty="0">
                          <a:effectLst/>
                        </a:rPr>
                        <a:t>)</a:t>
                      </a:r>
                    </a:p>
                  </a:txBody>
                  <a:tcPr marL="2740" marR="2740" marT="1370" marB="137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hMerge="1">
                  <a:txBody>
                    <a:bodyPr/>
                    <a:lstStyle/>
                    <a:p>
                      <a:endParaRPr lang="ru-RU"/>
                    </a:p>
                  </a:txBody>
                  <a:tcPr/>
                </a:tc>
              </a:tr>
            </a:tbl>
          </a:graphicData>
        </a:graphic>
      </p:graphicFrame>
    </p:spTree>
    <p:extLst>
      <p:ext uri="{BB962C8B-B14F-4D97-AF65-F5344CB8AC3E}">
        <p14:creationId xmlns:p14="http://schemas.microsoft.com/office/powerpoint/2010/main" val="18858698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683568" y="-461665"/>
            <a:ext cx="6561081" cy="1200329"/>
          </a:xfrm>
          <a:prstGeom prst="rect">
            <a:avLst/>
          </a:prstGeom>
        </p:spPr>
        <p:txBody>
          <a:bodyPr wrap="square">
            <a:spAutoFit/>
          </a:bodyPr>
          <a:lstStyle/>
          <a:p>
            <a:r>
              <a:rPr lang="ru-RU" dirty="0"/>
              <a:t/>
            </a:r>
            <a:br>
              <a:rPr lang="ru-RU" dirty="0"/>
            </a:br>
            <a:endParaRPr lang="ru-RU" dirty="0"/>
          </a:p>
          <a:p>
            <a:pPr algn="ctr"/>
            <a:r>
              <a:rPr lang="ru-RU" b="1" dirty="0" smtClean="0"/>
              <a:t>Категории </a:t>
            </a:r>
            <a:r>
              <a:rPr lang="ru-RU" b="1" dirty="0"/>
              <a:t>и </a:t>
            </a:r>
            <a:r>
              <a:rPr lang="ru-RU" b="1" dirty="0" smtClean="0"/>
              <a:t>подкатегории ТС, </a:t>
            </a:r>
            <a:r>
              <a:rPr lang="ru-RU" b="1" dirty="0"/>
              <a:t>на управление которыми предоставляется специальное право</a:t>
            </a:r>
          </a:p>
        </p:txBody>
      </p:sp>
      <p:sp>
        <p:nvSpPr>
          <p:cNvPr id="2" name="Прямоугольник 1"/>
          <p:cNvSpPr/>
          <p:nvPr/>
        </p:nvSpPr>
        <p:spPr>
          <a:xfrm>
            <a:off x="107504" y="768143"/>
            <a:ext cx="8784976" cy="4801314"/>
          </a:xfrm>
          <a:prstGeom prst="rect">
            <a:avLst/>
          </a:prstGeom>
        </p:spPr>
        <p:txBody>
          <a:bodyPr wrap="square">
            <a:spAutoFit/>
          </a:bodyPr>
          <a:lstStyle/>
          <a:p>
            <a:r>
              <a:rPr lang="ru-RU" b="1" dirty="0"/>
              <a:t>Основные категории</a:t>
            </a:r>
          </a:p>
          <a:p>
            <a:r>
              <a:rPr lang="ru-RU" b="1" dirty="0"/>
              <a:t>A</a:t>
            </a:r>
            <a:r>
              <a:rPr lang="ru-RU" dirty="0"/>
              <a:t> — мотоциклы, включая двухколёсные и с коляской, а также </a:t>
            </a:r>
            <a:r>
              <a:rPr lang="ru-RU" dirty="0" err="1"/>
              <a:t>трициклы</a:t>
            </a:r>
            <a:r>
              <a:rPr lang="ru-RU" dirty="0"/>
              <a:t> и </a:t>
            </a:r>
            <a:r>
              <a:rPr lang="ru-RU" dirty="0" err="1"/>
              <a:t>квадрициклы</a:t>
            </a:r>
            <a:r>
              <a:rPr lang="ru-RU" dirty="0"/>
              <a:t> с мотоциклетной посадкой или рулём мотоциклетного типа. Транспорт должен иметь двигатель внутреннего сгорания объёмом более 50 см³ или электродвигатель мощностью от 4 кВт. Вес — до 400 кг, а если транспорт грузовой — до 550 кг. </a:t>
            </a:r>
          </a:p>
          <a:p>
            <a:r>
              <a:rPr lang="ru-RU" b="1" dirty="0"/>
              <a:t>B</a:t>
            </a:r>
            <a:r>
              <a:rPr lang="ru-RU" dirty="0"/>
              <a:t> — автомобили, разрешённая максимальная масса которых не превышает 3,5 тонн, а число сидячих мест (кроме водительского) — не более восьми. С этой категорией также можно управлять прицепом массой до 750 кг. </a:t>
            </a:r>
            <a:endParaRPr lang="ru-RU" dirty="0" smtClean="0"/>
          </a:p>
          <a:p>
            <a:r>
              <a:rPr lang="ru-RU" b="1" dirty="0" smtClean="0"/>
              <a:t>C</a:t>
            </a:r>
            <a:r>
              <a:rPr lang="ru-RU" dirty="0"/>
              <a:t> — автомобили, разрешённая максимальная масса которых превышает 3,5 тонн. С этой категорией также можно управлять прицепом массой до 750 кг. consultant.ru +1</a:t>
            </a:r>
          </a:p>
          <a:p>
            <a:r>
              <a:rPr lang="ru-RU" b="1" dirty="0"/>
              <a:t>D</a:t>
            </a:r>
            <a:r>
              <a:rPr lang="ru-RU" dirty="0"/>
              <a:t> — автомобили для перевозки пассажиров, в которых 8 и более сидячих мест без учёта водительского. Могут быть без прицепа или с прицепом весом до 750 кг. </a:t>
            </a:r>
          </a:p>
          <a:p>
            <a:r>
              <a:rPr lang="ru-RU" b="1" dirty="0" err="1"/>
              <a:t>Tm</a:t>
            </a:r>
            <a:r>
              <a:rPr lang="ru-RU" dirty="0"/>
              <a:t> — трамваи.</a:t>
            </a:r>
          </a:p>
          <a:p>
            <a:r>
              <a:rPr lang="ru-RU" b="1" dirty="0" err="1"/>
              <a:t>Tb</a:t>
            </a:r>
            <a:r>
              <a:rPr lang="ru-RU" dirty="0"/>
              <a:t> — троллейбусы.</a:t>
            </a:r>
          </a:p>
          <a:p>
            <a:r>
              <a:rPr lang="ru-RU" b="1" dirty="0"/>
              <a:t>M</a:t>
            </a:r>
            <a:r>
              <a:rPr lang="ru-RU" dirty="0"/>
              <a:t> — мопеды, лёгкие </a:t>
            </a:r>
            <a:r>
              <a:rPr lang="ru-RU" dirty="0" err="1"/>
              <a:t>квадрициклы</a:t>
            </a:r>
            <a:r>
              <a:rPr lang="ru-RU" dirty="0"/>
              <a:t> и </a:t>
            </a:r>
            <a:r>
              <a:rPr lang="ru-RU" dirty="0" err="1"/>
              <a:t>трициклы</a:t>
            </a:r>
            <a:r>
              <a:rPr lang="ru-RU" dirty="0"/>
              <a:t> с двигателем внутреннего сгорания объёмом до 50 см³ или электродвигателем мощностью до 4 кВт. Максимальная скорость — до 50 км/ч. Эту категорию автоматически включает любая категория прав. </a:t>
            </a:r>
          </a:p>
        </p:txBody>
      </p:sp>
    </p:spTree>
    <p:extLst>
      <p:ext uri="{BB962C8B-B14F-4D97-AF65-F5344CB8AC3E}">
        <p14:creationId xmlns:p14="http://schemas.microsoft.com/office/powerpoint/2010/main" val="40363845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683568" y="-494800"/>
            <a:ext cx="6561081" cy="1200329"/>
          </a:xfrm>
          <a:prstGeom prst="rect">
            <a:avLst/>
          </a:prstGeom>
        </p:spPr>
        <p:txBody>
          <a:bodyPr wrap="square">
            <a:spAutoFit/>
          </a:bodyPr>
          <a:lstStyle/>
          <a:p>
            <a:r>
              <a:rPr lang="ru-RU" dirty="0"/>
              <a:t/>
            </a:r>
            <a:br>
              <a:rPr lang="ru-RU" dirty="0"/>
            </a:br>
            <a:endParaRPr lang="ru-RU" dirty="0"/>
          </a:p>
          <a:p>
            <a:pPr algn="ctr"/>
            <a:r>
              <a:rPr lang="ru-RU" b="1" dirty="0" smtClean="0"/>
              <a:t>Категории </a:t>
            </a:r>
            <a:r>
              <a:rPr lang="ru-RU" b="1" dirty="0"/>
              <a:t>и </a:t>
            </a:r>
            <a:r>
              <a:rPr lang="ru-RU" b="1" dirty="0" smtClean="0"/>
              <a:t>подкатегории ТС, </a:t>
            </a:r>
            <a:r>
              <a:rPr lang="ru-RU" b="1" dirty="0"/>
              <a:t>на управление которыми предоставляется специальное право</a:t>
            </a:r>
          </a:p>
        </p:txBody>
      </p:sp>
      <p:sp>
        <p:nvSpPr>
          <p:cNvPr id="2" name="Прямоугольник 1"/>
          <p:cNvSpPr/>
          <p:nvPr/>
        </p:nvSpPr>
        <p:spPr>
          <a:xfrm>
            <a:off x="28990" y="476672"/>
            <a:ext cx="8784976" cy="6186309"/>
          </a:xfrm>
          <a:prstGeom prst="rect">
            <a:avLst/>
          </a:prstGeom>
        </p:spPr>
        <p:txBody>
          <a:bodyPr wrap="square">
            <a:spAutoFit/>
          </a:bodyPr>
          <a:lstStyle/>
          <a:p>
            <a:r>
              <a:rPr lang="ru-RU" b="1" dirty="0" smtClean="0"/>
              <a:t>Подкатегории</a:t>
            </a:r>
            <a:endParaRPr lang="ru-RU" b="1" dirty="0"/>
          </a:p>
          <a:p>
            <a:r>
              <a:rPr lang="ru-RU" dirty="0"/>
              <a:t>Подкатегории — это «облегчённые» варианты основных категорий. Если сдать экзамен на основную категорию, подкатегорию откроют автоматически. Отдельно открыть их нельзя, за исключением A1. </a:t>
            </a:r>
          </a:p>
          <a:p>
            <a:r>
              <a:rPr lang="ru-RU" b="1" dirty="0"/>
              <a:t>A1</a:t>
            </a:r>
            <a:r>
              <a:rPr lang="ru-RU" dirty="0"/>
              <a:t> — лёгкие мотоциклы с двигателем объёмом до 125 см³ и мощностью до 11 кВт.</a:t>
            </a:r>
          </a:p>
          <a:p>
            <a:r>
              <a:rPr lang="ru-RU" b="1" dirty="0"/>
              <a:t>B1</a:t>
            </a:r>
            <a:r>
              <a:rPr lang="ru-RU" dirty="0"/>
              <a:t> — </a:t>
            </a:r>
            <a:r>
              <a:rPr lang="ru-RU" dirty="0" err="1"/>
              <a:t>трициклы</a:t>
            </a:r>
            <a:r>
              <a:rPr lang="ru-RU" dirty="0"/>
              <a:t> и </a:t>
            </a:r>
            <a:r>
              <a:rPr lang="ru-RU" dirty="0" err="1"/>
              <a:t>квадрициклы</a:t>
            </a:r>
            <a:r>
              <a:rPr lang="ru-RU" dirty="0"/>
              <a:t>.</a:t>
            </a:r>
          </a:p>
          <a:p>
            <a:r>
              <a:rPr lang="ru-RU" b="1" dirty="0"/>
              <a:t>C1</a:t>
            </a:r>
            <a:r>
              <a:rPr lang="ru-RU" dirty="0"/>
              <a:t> — автомобили с разрешённой максимальной массой от 3,5 до 7,5 тонн без прицепа или с лёгким прицепом до 750 кг.</a:t>
            </a:r>
          </a:p>
          <a:p>
            <a:r>
              <a:rPr lang="ru-RU" b="1" dirty="0"/>
              <a:t>C1E</a:t>
            </a:r>
            <a:r>
              <a:rPr lang="ru-RU" dirty="0"/>
              <a:t> — автомобили массой от 3,5 до 7,5 тонн с прицепом тяжелее 750 кг. При этом прицеп должен быть легче ненагруженного автомобиля, а их общая разрешённая максимальная масса — не более 12 тонн.</a:t>
            </a:r>
          </a:p>
          <a:p>
            <a:r>
              <a:rPr lang="ru-RU" b="1" dirty="0"/>
              <a:t>D1</a:t>
            </a:r>
            <a:r>
              <a:rPr lang="ru-RU" dirty="0"/>
              <a:t> — автомобили для перевозки пассажиров, в которых от 9 до 16 сидячих мест, кроме водительского. Могут быть без прицепа или с лёгким прицепом до 750 кг.</a:t>
            </a:r>
          </a:p>
          <a:p>
            <a:r>
              <a:rPr lang="ru-RU" b="1" dirty="0"/>
              <a:t>D1E</a:t>
            </a:r>
            <a:r>
              <a:rPr lang="ru-RU" dirty="0"/>
              <a:t> — автомобили для перевозки пассажиров, в которых от 9 до 16 сидячих мест, кроме водительского, с прицепом тяжелее 750 кг. </a:t>
            </a:r>
          </a:p>
          <a:p>
            <a:r>
              <a:rPr lang="ru-RU" b="1" dirty="0"/>
              <a:t>Категории с прицепами</a:t>
            </a:r>
          </a:p>
          <a:p>
            <a:r>
              <a:rPr lang="ru-RU" b="1" dirty="0"/>
              <a:t>BE</a:t>
            </a:r>
            <a:r>
              <a:rPr lang="ru-RU" dirty="0"/>
              <a:t> — автомобили категории B с тяжёлыми прицепами. Это значит, что сам прицеп весит больше 750 кг либо вес машины с прицепом превышает 3,5 т. </a:t>
            </a:r>
          </a:p>
          <a:p>
            <a:r>
              <a:rPr lang="ru-RU" b="1" dirty="0"/>
              <a:t>CE</a:t>
            </a:r>
            <a:r>
              <a:rPr lang="ru-RU" dirty="0"/>
              <a:t> — грузовые автомобили категории C с тяжёлым прицепом весом </a:t>
            </a:r>
            <a:r>
              <a:rPr lang="ru-RU" dirty="0" smtClean="0"/>
              <a:t>от</a:t>
            </a:r>
            <a:r>
              <a:rPr lang="ru-RU" dirty="0"/>
              <a:t> 750 кг.</a:t>
            </a:r>
          </a:p>
          <a:p>
            <a:r>
              <a:rPr lang="ru-RU" b="1" dirty="0"/>
              <a:t>DE</a:t>
            </a:r>
            <a:r>
              <a:rPr lang="ru-RU" dirty="0"/>
              <a:t> — пассажирские автомобили категории D с тяжёлыми </a:t>
            </a:r>
            <a:endParaRPr lang="ru-RU" dirty="0" smtClean="0"/>
          </a:p>
          <a:p>
            <a:r>
              <a:rPr lang="ru-RU" dirty="0" smtClean="0"/>
              <a:t>прицепами</a:t>
            </a:r>
            <a:r>
              <a:rPr lang="ru-RU" dirty="0"/>
              <a:t>, разрешённая максимальная масса которых — более </a:t>
            </a:r>
            <a:endParaRPr lang="ru-RU" dirty="0" smtClean="0"/>
          </a:p>
          <a:p>
            <a:r>
              <a:rPr lang="ru-RU" dirty="0" smtClean="0"/>
              <a:t>750</a:t>
            </a:r>
            <a:r>
              <a:rPr lang="ru-RU" dirty="0"/>
              <a:t> кг.</a:t>
            </a:r>
          </a:p>
        </p:txBody>
      </p:sp>
    </p:spTree>
    <p:extLst>
      <p:ext uri="{BB962C8B-B14F-4D97-AF65-F5344CB8AC3E}">
        <p14:creationId xmlns:p14="http://schemas.microsoft.com/office/powerpoint/2010/main" val="17896768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683568" y="-461665"/>
            <a:ext cx="6561081" cy="1200329"/>
          </a:xfrm>
          <a:prstGeom prst="rect">
            <a:avLst/>
          </a:prstGeom>
        </p:spPr>
        <p:txBody>
          <a:bodyPr wrap="square">
            <a:spAutoFit/>
          </a:bodyPr>
          <a:lstStyle/>
          <a:p>
            <a:r>
              <a:rPr lang="ru-RU" dirty="0"/>
              <a:t/>
            </a:r>
            <a:br>
              <a:rPr lang="ru-RU" dirty="0"/>
            </a:br>
            <a:endParaRPr lang="ru-RU" dirty="0"/>
          </a:p>
          <a:p>
            <a:pPr algn="ctr"/>
            <a:r>
              <a:rPr lang="ru-RU" b="1" dirty="0" smtClean="0"/>
              <a:t>Основные технико‑эксплуатационные</a:t>
            </a:r>
          </a:p>
          <a:p>
            <a:pPr algn="ctr"/>
            <a:r>
              <a:rPr lang="ru-RU" b="1" dirty="0" smtClean="0"/>
              <a:t>показатели</a:t>
            </a:r>
            <a:r>
              <a:rPr lang="ru-RU" b="1" dirty="0"/>
              <a:t> грузовых автомобилей</a:t>
            </a:r>
            <a:endParaRPr lang="ru-RU" b="1" dirty="0"/>
          </a:p>
        </p:txBody>
      </p:sp>
      <p:sp>
        <p:nvSpPr>
          <p:cNvPr id="2" name="Прямоугольник 1"/>
          <p:cNvSpPr/>
          <p:nvPr/>
        </p:nvSpPr>
        <p:spPr>
          <a:xfrm>
            <a:off x="107504" y="768143"/>
            <a:ext cx="8784976" cy="5355312"/>
          </a:xfrm>
          <a:prstGeom prst="rect">
            <a:avLst/>
          </a:prstGeom>
        </p:spPr>
        <p:txBody>
          <a:bodyPr wrap="square">
            <a:spAutoFit/>
          </a:bodyPr>
          <a:lstStyle/>
          <a:p>
            <a:r>
              <a:rPr lang="ru-RU" b="1" dirty="0"/>
              <a:t>Технико‑эксплуатационные показатели грузовых автомобилей</a:t>
            </a:r>
          </a:p>
          <a:p>
            <a:r>
              <a:rPr lang="ru-RU" dirty="0"/>
              <a:t>Технико‑эксплуатационные показатели (ТЭП) позволяют оценить эффективность использования грузового транспорта, его техническое состояние и рациональность эксплуатации. Их делят на </a:t>
            </a:r>
            <a:r>
              <a:rPr lang="ru-RU" b="1" dirty="0"/>
              <a:t>качественные</a:t>
            </a:r>
            <a:r>
              <a:rPr lang="ru-RU" dirty="0"/>
              <a:t> (характеризуют степень использования подвижного состава) и </a:t>
            </a:r>
            <a:r>
              <a:rPr lang="ru-RU" b="1" dirty="0"/>
              <a:t>количественные</a:t>
            </a:r>
            <a:r>
              <a:rPr lang="ru-RU" dirty="0"/>
              <a:t> (отражают результаты работы</a:t>
            </a:r>
            <a:r>
              <a:rPr lang="ru-RU" dirty="0" smtClean="0"/>
              <a:t>). </a:t>
            </a:r>
          </a:p>
          <a:p>
            <a:r>
              <a:rPr lang="ru-RU" dirty="0" smtClean="0"/>
              <a:t>Систему ТЭП используют для планирования</a:t>
            </a:r>
            <a:r>
              <a:rPr lang="ru-RU" dirty="0"/>
              <a:t>, учета и анализа работы подвижного состава автомобильного </a:t>
            </a:r>
            <a:r>
              <a:rPr lang="ru-RU" dirty="0" smtClean="0"/>
              <a:t>транспорта (</a:t>
            </a:r>
            <a:r>
              <a:rPr lang="ru-RU" b="1" dirty="0" smtClean="0"/>
              <a:t>списочная численность </a:t>
            </a:r>
            <a:r>
              <a:rPr lang="ru-RU" b="1" dirty="0"/>
              <a:t>парка, коэффициенты технической готовности, выпуска и использования подвижного состава</a:t>
            </a:r>
            <a:r>
              <a:rPr lang="ru-RU" dirty="0" smtClean="0"/>
              <a:t>).</a:t>
            </a:r>
          </a:p>
          <a:p>
            <a:r>
              <a:rPr lang="ru-RU" b="1" dirty="0"/>
              <a:t>Качественные показатели</a:t>
            </a:r>
          </a:p>
          <a:p>
            <a:r>
              <a:rPr lang="ru-RU" b="1" dirty="0"/>
              <a:t>Коэффициент технической готовности (КТГ)</a:t>
            </a:r>
            <a:r>
              <a:rPr lang="ru-RU" dirty="0"/>
              <a:t> — отношение числа исправных автомобилей к их списочному составу. Показывает готовность парка к работе. Зависит от организации ТО и ремонта.</a:t>
            </a:r>
          </a:p>
          <a:p>
            <a:r>
              <a:rPr lang="ru-RU" dirty="0"/>
              <a:t>КТГ=списочный состав </a:t>
            </a:r>
            <a:r>
              <a:rPr lang="ru-RU" dirty="0" smtClean="0"/>
              <a:t>парка/число</a:t>
            </a:r>
            <a:r>
              <a:rPr lang="ru-RU" dirty="0"/>
              <a:t> исправных автомобилей​</a:t>
            </a:r>
          </a:p>
          <a:p>
            <a:r>
              <a:rPr lang="ru-RU" b="1" dirty="0"/>
              <a:t>Коэффициент выпуска автомобилей на линию (</a:t>
            </a:r>
            <a:r>
              <a:rPr lang="ru-RU" b="1" i="1" dirty="0"/>
              <a:t>α</a:t>
            </a:r>
            <a:r>
              <a:rPr lang="ru-RU" b="1" dirty="0"/>
              <a:t>в​)</a:t>
            </a:r>
            <a:r>
              <a:rPr lang="ru-RU" dirty="0"/>
              <a:t> — доля автомобилей, фактически работающих на линии, от общего числа в парке.</a:t>
            </a:r>
          </a:p>
          <a:p>
            <a:r>
              <a:rPr lang="ru-RU" b="1" dirty="0"/>
              <a:t>Коэффициент использования грузоподъёмности (</a:t>
            </a:r>
            <a:r>
              <a:rPr lang="ru-RU" b="1" i="1" dirty="0"/>
              <a:t>γ</a:t>
            </a:r>
            <a:r>
              <a:rPr lang="ru-RU" b="1" dirty="0"/>
              <a:t>)</a:t>
            </a:r>
            <a:r>
              <a:rPr lang="ru-RU" dirty="0"/>
              <a:t> — отношение массы перевезённого груза к номинальной грузоподъёмности автомобиля. Показывает, насколько полно используется грузоподъёмность.</a:t>
            </a:r>
          </a:p>
          <a:p>
            <a:r>
              <a:rPr lang="ru-RU" i="1" dirty="0"/>
              <a:t>γ</a:t>
            </a:r>
            <a:r>
              <a:rPr lang="ru-RU" dirty="0"/>
              <a:t>=грузоподъёмность </a:t>
            </a:r>
            <a:r>
              <a:rPr lang="ru-RU" dirty="0" err="1"/>
              <a:t>автомобилямасса</a:t>
            </a:r>
            <a:r>
              <a:rPr lang="ru-RU" dirty="0"/>
              <a:t> перевезённого груза</a:t>
            </a:r>
            <a:r>
              <a:rPr lang="ru-RU" dirty="0" smtClean="0"/>
              <a:t>​</a:t>
            </a:r>
            <a:endParaRPr lang="ru-RU" dirty="0"/>
          </a:p>
        </p:txBody>
      </p:sp>
    </p:spTree>
    <p:extLst>
      <p:ext uri="{BB962C8B-B14F-4D97-AF65-F5344CB8AC3E}">
        <p14:creationId xmlns:p14="http://schemas.microsoft.com/office/powerpoint/2010/main" val="21401552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683568" y="-461665"/>
            <a:ext cx="6561081" cy="1200329"/>
          </a:xfrm>
          <a:prstGeom prst="rect">
            <a:avLst/>
          </a:prstGeom>
        </p:spPr>
        <p:txBody>
          <a:bodyPr wrap="square">
            <a:spAutoFit/>
          </a:bodyPr>
          <a:lstStyle/>
          <a:p>
            <a:r>
              <a:rPr lang="ru-RU" dirty="0"/>
              <a:t/>
            </a:r>
            <a:br>
              <a:rPr lang="ru-RU" dirty="0"/>
            </a:br>
            <a:endParaRPr lang="ru-RU" dirty="0"/>
          </a:p>
          <a:p>
            <a:pPr algn="ctr"/>
            <a:r>
              <a:rPr lang="ru-RU" b="1" dirty="0" smtClean="0"/>
              <a:t>Основные технико‑эксплуатационные</a:t>
            </a:r>
          </a:p>
          <a:p>
            <a:pPr algn="ctr"/>
            <a:r>
              <a:rPr lang="ru-RU" b="1" dirty="0" smtClean="0"/>
              <a:t>показатели</a:t>
            </a:r>
            <a:r>
              <a:rPr lang="ru-RU" b="1" dirty="0"/>
              <a:t> грузовых автомобилей</a:t>
            </a:r>
            <a:endParaRPr lang="ru-RU" b="1" dirty="0"/>
          </a:p>
        </p:txBody>
      </p:sp>
      <p:sp>
        <p:nvSpPr>
          <p:cNvPr id="2" name="Прямоугольник 1"/>
          <p:cNvSpPr/>
          <p:nvPr/>
        </p:nvSpPr>
        <p:spPr>
          <a:xfrm>
            <a:off x="107504" y="768143"/>
            <a:ext cx="8928992" cy="4801314"/>
          </a:xfrm>
          <a:prstGeom prst="rect">
            <a:avLst/>
          </a:prstGeom>
        </p:spPr>
        <p:txBody>
          <a:bodyPr wrap="square">
            <a:spAutoFit/>
          </a:bodyPr>
          <a:lstStyle/>
          <a:p>
            <a:r>
              <a:rPr lang="ru-RU" b="1" dirty="0" smtClean="0"/>
              <a:t>Коэффициент</a:t>
            </a:r>
            <a:r>
              <a:rPr lang="ru-RU" b="1" dirty="0"/>
              <a:t> использования пробега (</a:t>
            </a:r>
            <a:r>
              <a:rPr lang="ru-RU" b="1" i="1" dirty="0"/>
              <a:t>β</a:t>
            </a:r>
            <a:r>
              <a:rPr lang="ru-RU" b="1" dirty="0"/>
              <a:t>)</a:t>
            </a:r>
            <a:r>
              <a:rPr lang="ru-RU" dirty="0"/>
              <a:t> — отношение пробега с грузом к общему пробегу. Характеризует эффективность маршрута.</a:t>
            </a:r>
          </a:p>
          <a:p>
            <a:r>
              <a:rPr lang="ru-RU" i="1" dirty="0"/>
              <a:t>β</a:t>
            </a:r>
            <a:r>
              <a:rPr lang="ru-RU" dirty="0"/>
              <a:t>=</a:t>
            </a:r>
            <a:r>
              <a:rPr lang="ru-RU" i="1" dirty="0" err="1"/>
              <a:t>l</a:t>
            </a:r>
            <a:r>
              <a:rPr lang="ru-RU" dirty="0" err="1"/>
              <a:t>общ</a:t>
            </a:r>
            <a:r>
              <a:rPr lang="ru-RU" dirty="0"/>
              <a:t>​</a:t>
            </a:r>
            <a:r>
              <a:rPr lang="ru-RU" i="1" dirty="0" err="1"/>
              <a:t>l</a:t>
            </a:r>
            <a:r>
              <a:rPr lang="ru-RU" dirty="0" err="1"/>
              <a:t>гр</a:t>
            </a:r>
            <a:r>
              <a:rPr lang="ru-RU" dirty="0"/>
              <a:t>​​</a:t>
            </a:r>
          </a:p>
          <a:p>
            <a:r>
              <a:rPr lang="ru-RU" dirty="0"/>
              <a:t>где </a:t>
            </a:r>
            <a:r>
              <a:rPr lang="ru-RU" i="1" dirty="0" err="1"/>
              <a:t>l</a:t>
            </a:r>
            <a:r>
              <a:rPr lang="ru-RU" dirty="0" err="1"/>
              <a:t>гр</a:t>
            </a:r>
            <a:r>
              <a:rPr lang="ru-RU" dirty="0"/>
              <a:t>​ — пробег с грузом, </a:t>
            </a:r>
            <a:r>
              <a:rPr lang="ru-RU" i="1" dirty="0" err="1"/>
              <a:t>l</a:t>
            </a:r>
            <a:r>
              <a:rPr lang="ru-RU" dirty="0" err="1"/>
              <a:t>общ</a:t>
            </a:r>
            <a:r>
              <a:rPr lang="ru-RU" dirty="0"/>
              <a:t>​ — общий пробег.</a:t>
            </a:r>
          </a:p>
          <a:p>
            <a:r>
              <a:rPr lang="ru-RU" b="1" dirty="0"/>
              <a:t>Техническая скорость (</a:t>
            </a:r>
            <a:r>
              <a:rPr lang="ru-RU" b="1" i="1" dirty="0"/>
              <a:t>V</a:t>
            </a:r>
            <a:r>
              <a:rPr lang="ru-RU" b="1" dirty="0"/>
              <a:t>Т​)</a:t>
            </a:r>
            <a:r>
              <a:rPr lang="ru-RU" dirty="0"/>
              <a:t> — средняя скорость движения автомобиля за время нахождения в движении (без учёта простоев).</a:t>
            </a:r>
          </a:p>
          <a:p>
            <a:r>
              <a:rPr lang="ru-RU" i="1" dirty="0"/>
              <a:t>V</a:t>
            </a:r>
            <a:r>
              <a:rPr lang="ru-RU" dirty="0"/>
              <a:t>Т​=</a:t>
            </a:r>
            <a:r>
              <a:rPr lang="ru-RU" i="1" dirty="0" err="1"/>
              <a:t>t</a:t>
            </a:r>
            <a:r>
              <a:rPr lang="ru-RU" dirty="0" err="1"/>
              <a:t>движения</a:t>
            </a:r>
            <a:r>
              <a:rPr lang="ru-RU" dirty="0"/>
              <a:t>​</a:t>
            </a:r>
            <a:r>
              <a:rPr lang="ru-RU" i="1" dirty="0" err="1"/>
              <a:t>l</a:t>
            </a:r>
            <a:r>
              <a:rPr lang="ru-RU" dirty="0" err="1"/>
              <a:t>пробег</a:t>
            </a:r>
            <a:r>
              <a:rPr lang="ru-RU" dirty="0"/>
              <a:t>​​</a:t>
            </a:r>
          </a:p>
          <a:p>
            <a:r>
              <a:rPr lang="ru-RU" b="1" dirty="0"/>
              <a:t>Эксплуатационная скорость (</a:t>
            </a:r>
            <a:r>
              <a:rPr lang="ru-RU" b="1" i="1" dirty="0"/>
              <a:t>V</a:t>
            </a:r>
            <a:r>
              <a:rPr lang="ru-RU" b="1" dirty="0"/>
              <a:t>Э​)</a:t>
            </a:r>
            <a:r>
              <a:rPr lang="ru-RU" dirty="0"/>
              <a:t> — средняя скорость за время нахождения автомобиля в рейсе (с учётом простоев под погрузкой/разгрузкой, оформления документов и т. д.).</a:t>
            </a:r>
          </a:p>
          <a:p>
            <a:r>
              <a:rPr lang="ru-RU" i="1" dirty="0"/>
              <a:t>V</a:t>
            </a:r>
            <a:r>
              <a:rPr lang="ru-RU" dirty="0"/>
              <a:t>Э​=</a:t>
            </a:r>
            <a:r>
              <a:rPr lang="ru-RU" i="1" dirty="0" err="1"/>
              <a:t>t</a:t>
            </a:r>
            <a:r>
              <a:rPr lang="ru-RU" dirty="0" err="1"/>
              <a:t>рейса</a:t>
            </a:r>
            <a:r>
              <a:rPr lang="ru-RU" dirty="0"/>
              <a:t>​</a:t>
            </a:r>
            <a:r>
              <a:rPr lang="ru-RU" i="1" dirty="0" err="1"/>
              <a:t>l</a:t>
            </a:r>
            <a:r>
              <a:rPr lang="ru-RU" dirty="0" err="1"/>
              <a:t>пробег</a:t>
            </a:r>
            <a:r>
              <a:rPr lang="ru-RU" dirty="0"/>
              <a:t>​​</a:t>
            </a:r>
          </a:p>
          <a:p>
            <a:r>
              <a:rPr lang="ru-RU" b="1" dirty="0"/>
              <a:t>Среднее расстояние ездки с грузом (</a:t>
            </a:r>
            <a:r>
              <a:rPr lang="ru-RU" b="1" i="1" dirty="0" err="1"/>
              <a:t>l</a:t>
            </a:r>
            <a:r>
              <a:rPr lang="ru-RU" b="1" dirty="0" err="1"/>
              <a:t>ег</a:t>
            </a:r>
            <a:r>
              <a:rPr lang="ru-RU" b="1" dirty="0"/>
              <a:t>​)</a:t>
            </a:r>
            <a:r>
              <a:rPr lang="ru-RU" dirty="0"/>
              <a:t> — среднее расстояние, пройденное автомобилем с грузом за одну ездку.</a:t>
            </a:r>
          </a:p>
          <a:p>
            <a:r>
              <a:rPr lang="ru-RU" b="1" dirty="0"/>
              <a:t>Время простоя под погрузкой‑разгрузкой (</a:t>
            </a:r>
            <a:r>
              <a:rPr lang="ru-RU" b="1" i="1" dirty="0" err="1"/>
              <a:t>t</a:t>
            </a:r>
            <a:r>
              <a:rPr lang="ru-RU" b="1" dirty="0" err="1"/>
              <a:t>п</a:t>
            </a:r>
            <a:r>
              <a:rPr lang="ru-RU" b="1" dirty="0"/>
              <a:t>−р​)</a:t>
            </a:r>
            <a:r>
              <a:rPr lang="ru-RU" dirty="0"/>
              <a:t> — время, затраченное на погрузочно‑разгрузочные операции.</a:t>
            </a:r>
          </a:p>
          <a:p>
            <a:endParaRPr lang="ru-RU" dirty="0"/>
          </a:p>
        </p:txBody>
      </p:sp>
    </p:spTree>
    <p:extLst>
      <p:ext uri="{BB962C8B-B14F-4D97-AF65-F5344CB8AC3E}">
        <p14:creationId xmlns:p14="http://schemas.microsoft.com/office/powerpoint/2010/main" val="9437424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683568" y="-461665"/>
            <a:ext cx="6561081" cy="1200329"/>
          </a:xfrm>
          <a:prstGeom prst="rect">
            <a:avLst/>
          </a:prstGeom>
        </p:spPr>
        <p:txBody>
          <a:bodyPr wrap="square">
            <a:spAutoFit/>
          </a:bodyPr>
          <a:lstStyle/>
          <a:p>
            <a:r>
              <a:rPr lang="ru-RU" dirty="0"/>
              <a:t/>
            </a:r>
            <a:br>
              <a:rPr lang="ru-RU" dirty="0"/>
            </a:br>
            <a:endParaRPr lang="ru-RU" dirty="0"/>
          </a:p>
          <a:p>
            <a:pPr algn="ctr"/>
            <a:r>
              <a:rPr lang="ru-RU" b="1" dirty="0" smtClean="0"/>
              <a:t>Основные технико‑эксплуатационные</a:t>
            </a:r>
          </a:p>
          <a:p>
            <a:pPr algn="ctr"/>
            <a:r>
              <a:rPr lang="ru-RU" b="1" dirty="0" smtClean="0"/>
              <a:t>показатели</a:t>
            </a:r>
            <a:r>
              <a:rPr lang="ru-RU" b="1" dirty="0"/>
              <a:t> грузовых автомобилей</a:t>
            </a:r>
            <a:endParaRPr lang="ru-RU" b="1" dirty="0"/>
          </a:p>
        </p:txBody>
      </p:sp>
      <p:sp>
        <p:nvSpPr>
          <p:cNvPr id="2" name="Прямоугольник 1"/>
          <p:cNvSpPr/>
          <p:nvPr/>
        </p:nvSpPr>
        <p:spPr>
          <a:xfrm>
            <a:off x="107504" y="768143"/>
            <a:ext cx="8928992" cy="4524315"/>
          </a:xfrm>
          <a:prstGeom prst="rect">
            <a:avLst/>
          </a:prstGeom>
        </p:spPr>
        <p:txBody>
          <a:bodyPr wrap="square">
            <a:spAutoFit/>
          </a:bodyPr>
          <a:lstStyle/>
          <a:p>
            <a:r>
              <a:rPr lang="ru-RU" b="1" dirty="0"/>
              <a:t>Количественные показатели</a:t>
            </a:r>
          </a:p>
          <a:p>
            <a:r>
              <a:rPr lang="ru-RU" b="1" dirty="0"/>
              <a:t>Объём перевозок (</a:t>
            </a:r>
            <a:r>
              <a:rPr lang="ru-RU" b="1" i="1" dirty="0"/>
              <a:t>Q</a:t>
            </a:r>
            <a:r>
              <a:rPr lang="ru-RU" b="1" dirty="0"/>
              <a:t>)</a:t>
            </a:r>
            <a:r>
              <a:rPr lang="ru-RU" dirty="0"/>
              <a:t> — количество перевезённых тонн груза за определённый период (измеряется в тоннах).</a:t>
            </a:r>
          </a:p>
          <a:p>
            <a:r>
              <a:rPr lang="ru-RU" b="1" dirty="0"/>
              <a:t>Грузооборот (</a:t>
            </a:r>
            <a:r>
              <a:rPr lang="ru-RU" b="1" i="1" dirty="0"/>
              <a:t>W</a:t>
            </a:r>
            <a:r>
              <a:rPr lang="ru-RU" b="1" dirty="0"/>
              <a:t> или </a:t>
            </a:r>
            <a:r>
              <a:rPr lang="ru-RU" b="1" i="1" dirty="0"/>
              <a:t>P</a:t>
            </a:r>
            <a:r>
              <a:rPr lang="ru-RU" b="1" dirty="0"/>
              <a:t>)</a:t>
            </a:r>
            <a:r>
              <a:rPr lang="ru-RU" dirty="0"/>
              <a:t> — транспортная работа в тонно‑километрах (</a:t>
            </a:r>
            <a:r>
              <a:rPr lang="ru-RU" dirty="0" err="1"/>
              <a:t>т·км</a:t>
            </a:r>
            <a:r>
              <a:rPr lang="ru-RU" dirty="0"/>
              <a:t>), выполненная за период.</a:t>
            </a:r>
          </a:p>
          <a:p>
            <a:r>
              <a:rPr lang="ru-RU" i="1" dirty="0"/>
              <a:t>W</a:t>
            </a:r>
            <a:r>
              <a:rPr lang="ru-RU" dirty="0"/>
              <a:t>=</a:t>
            </a:r>
            <a:r>
              <a:rPr lang="ru-RU" i="1" dirty="0" err="1"/>
              <a:t>Q</a:t>
            </a:r>
            <a:r>
              <a:rPr lang="ru-RU" dirty="0" err="1"/>
              <a:t>⋅</a:t>
            </a:r>
            <a:r>
              <a:rPr lang="ru-RU" i="1" dirty="0" err="1"/>
              <a:t>l</a:t>
            </a:r>
            <a:r>
              <a:rPr lang="ru-RU" dirty="0" err="1"/>
              <a:t>ср</a:t>
            </a:r>
            <a:r>
              <a:rPr lang="ru-RU" dirty="0"/>
              <a:t>​</a:t>
            </a:r>
          </a:p>
          <a:p>
            <a:r>
              <a:rPr lang="ru-RU" dirty="0"/>
              <a:t>где </a:t>
            </a:r>
            <a:r>
              <a:rPr lang="ru-RU" i="1" dirty="0" err="1"/>
              <a:t>l</a:t>
            </a:r>
            <a:r>
              <a:rPr lang="ru-RU" dirty="0" err="1"/>
              <a:t>ср</a:t>
            </a:r>
            <a:r>
              <a:rPr lang="ru-RU" dirty="0"/>
              <a:t>​ — среднее расстояние перевозки.</a:t>
            </a:r>
          </a:p>
          <a:p>
            <a:r>
              <a:rPr lang="ru-RU" b="1" dirty="0"/>
              <a:t>Общий пробег (</a:t>
            </a:r>
            <a:r>
              <a:rPr lang="ru-RU" b="1" i="1" dirty="0" err="1"/>
              <a:t>l</a:t>
            </a:r>
            <a:r>
              <a:rPr lang="ru-RU" b="1" dirty="0" err="1"/>
              <a:t>общ</a:t>
            </a:r>
            <a:r>
              <a:rPr lang="ru-RU" b="1" dirty="0"/>
              <a:t>​)</a:t>
            </a:r>
            <a:r>
              <a:rPr lang="ru-RU" dirty="0"/>
              <a:t> — суммарный пробег автомобиля за период (км), включающий:</a:t>
            </a:r>
          </a:p>
          <a:p>
            <a:pPr marL="742950" lvl="1" indent="-285750">
              <a:buFont typeface="Arial" panose="020B0604020202020204" pitchFamily="34" charset="0"/>
              <a:buChar char="•"/>
            </a:pPr>
            <a:r>
              <a:rPr lang="ru-RU" dirty="0"/>
              <a:t>нулевой пробег (от парка до пункта погрузки и обратно);</a:t>
            </a:r>
          </a:p>
          <a:p>
            <a:pPr marL="742950" lvl="1" indent="-285750">
              <a:buFont typeface="Arial" panose="020B0604020202020204" pitchFamily="34" charset="0"/>
              <a:buChar char="•"/>
            </a:pPr>
            <a:r>
              <a:rPr lang="ru-RU" dirty="0"/>
              <a:t>пробег с грузом (производительный);</a:t>
            </a:r>
          </a:p>
          <a:p>
            <a:pPr marL="742950" lvl="1" indent="-285750">
              <a:buFont typeface="Arial" panose="020B0604020202020204" pitchFamily="34" charset="0"/>
              <a:buChar char="•"/>
            </a:pPr>
            <a:r>
              <a:rPr lang="ru-RU" dirty="0"/>
              <a:t>пробег без груза (холостой).</a:t>
            </a:r>
          </a:p>
          <a:p>
            <a:r>
              <a:rPr lang="ru-RU" b="1" dirty="0"/>
              <a:t>Пробег с грузом (</a:t>
            </a:r>
            <a:r>
              <a:rPr lang="ru-RU" b="1" i="1" dirty="0" err="1"/>
              <a:t>l</a:t>
            </a:r>
            <a:r>
              <a:rPr lang="ru-RU" b="1" dirty="0" err="1"/>
              <a:t>гр</a:t>
            </a:r>
            <a:r>
              <a:rPr lang="ru-RU" b="1" dirty="0"/>
              <a:t>​)</a:t>
            </a:r>
            <a:r>
              <a:rPr lang="ru-RU" dirty="0"/>
              <a:t> — часть общего пробега, выполненная с грузом.</a:t>
            </a:r>
          </a:p>
          <a:p>
            <a:r>
              <a:rPr lang="ru-RU" b="1" dirty="0"/>
              <a:t>Количество ездок (</a:t>
            </a:r>
            <a:r>
              <a:rPr lang="ru-RU" b="1" i="1" dirty="0" err="1"/>
              <a:t>Z</a:t>
            </a:r>
            <a:r>
              <a:rPr lang="ru-RU" b="1" dirty="0" err="1"/>
              <a:t>е</a:t>
            </a:r>
            <a:r>
              <a:rPr lang="ru-RU" b="1" dirty="0"/>
              <a:t>​)</a:t>
            </a:r>
            <a:r>
              <a:rPr lang="ru-RU" dirty="0"/>
              <a:t> — число законченных циклов перевозки (погрузка → перевозка → разгрузка → подача под новую погрузку) за период.</a:t>
            </a:r>
          </a:p>
          <a:p>
            <a:endParaRPr lang="ru-RU" dirty="0"/>
          </a:p>
        </p:txBody>
      </p:sp>
    </p:spTree>
    <p:extLst>
      <p:ext uri="{BB962C8B-B14F-4D97-AF65-F5344CB8AC3E}">
        <p14:creationId xmlns:p14="http://schemas.microsoft.com/office/powerpoint/2010/main" val="386321794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683568" y="-461665"/>
            <a:ext cx="6561081" cy="1200329"/>
          </a:xfrm>
          <a:prstGeom prst="rect">
            <a:avLst/>
          </a:prstGeom>
        </p:spPr>
        <p:txBody>
          <a:bodyPr wrap="square">
            <a:spAutoFit/>
          </a:bodyPr>
          <a:lstStyle/>
          <a:p>
            <a:r>
              <a:rPr lang="ru-RU" dirty="0"/>
              <a:t/>
            </a:r>
            <a:br>
              <a:rPr lang="ru-RU" dirty="0"/>
            </a:br>
            <a:endParaRPr lang="ru-RU" dirty="0"/>
          </a:p>
          <a:p>
            <a:pPr algn="ctr"/>
            <a:r>
              <a:rPr lang="ru-RU" b="1" dirty="0" smtClean="0"/>
              <a:t>Основные технико‑эксплуатационные</a:t>
            </a:r>
          </a:p>
          <a:p>
            <a:pPr algn="ctr"/>
            <a:r>
              <a:rPr lang="ru-RU" b="1" dirty="0" smtClean="0"/>
              <a:t>показатели</a:t>
            </a:r>
            <a:r>
              <a:rPr lang="ru-RU" b="1" dirty="0"/>
              <a:t> грузовых автомобилей</a:t>
            </a:r>
            <a:endParaRPr lang="ru-RU" b="1" dirty="0"/>
          </a:p>
        </p:txBody>
      </p:sp>
      <p:sp>
        <p:nvSpPr>
          <p:cNvPr id="2" name="Прямоугольник 1"/>
          <p:cNvSpPr/>
          <p:nvPr/>
        </p:nvSpPr>
        <p:spPr>
          <a:xfrm>
            <a:off x="323528" y="1014608"/>
            <a:ext cx="8712968" cy="3693319"/>
          </a:xfrm>
          <a:prstGeom prst="rect">
            <a:avLst/>
          </a:prstGeom>
        </p:spPr>
        <p:txBody>
          <a:bodyPr wrap="square">
            <a:spAutoFit/>
          </a:bodyPr>
          <a:lstStyle/>
          <a:p>
            <a:r>
              <a:rPr lang="ru-RU" b="1" dirty="0" smtClean="0"/>
              <a:t>Время</a:t>
            </a:r>
            <a:r>
              <a:rPr lang="ru-RU" b="1" dirty="0"/>
              <a:t> в наряде (</a:t>
            </a:r>
            <a:r>
              <a:rPr lang="ru-RU" b="1" i="1" dirty="0" err="1"/>
              <a:t>T</a:t>
            </a:r>
            <a:r>
              <a:rPr lang="ru-RU" b="1" dirty="0" err="1"/>
              <a:t>н</a:t>
            </a:r>
            <a:r>
              <a:rPr lang="ru-RU" b="1" dirty="0"/>
              <a:t>​)</a:t>
            </a:r>
            <a:r>
              <a:rPr lang="ru-RU" dirty="0"/>
              <a:t> — общее время нахождения автомобиля на линии (от выезда из парка до возвращения).</a:t>
            </a:r>
          </a:p>
          <a:p>
            <a:r>
              <a:rPr lang="ru-RU" b="1" dirty="0"/>
              <a:t>Запас хода</a:t>
            </a:r>
            <a:r>
              <a:rPr lang="ru-RU" dirty="0"/>
              <a:t> — пробег автомобиля до очередного ремонта или списания (км).</a:t>
            </a:r>
          </a:p>
          <a:p>
            <a:r>
              <a:rPr lang="ru-RU" b="1" dirty="0"/>
              <a:t>Средняя грузоподъёмность единицы парка</a:t>
            </a:r>
            <a:r>
              <a:rPr lang="ru-RU" dirty="0"/>
              <a:t> — средневзвешенная грузоподъёмность автомобилей в парке (рассчитывается по списочному составу или по автомобилям в эксплуатации).</a:t>
            </a:r>
          </a:p>
          <a:p>
            <a:r>
              <a:rPr lang="ru-RU" b="1" dirty="0"/>
              <a:t>Коэффициент компактности</a:t>
            </a:r>
            <a:r>
              <a:rPr lang="ru-RU" dirty="0"/>
              <a:t> — отношение грузоподъёмности к габаритной площади автомобиля (т/м²). Показывает, насколько эффективно используются габариты.</a:t>
            </a:r>
          </a:p>
          <a:p>
            <a:r>
              <a:rPr lang="ru-RU" b="1" dirty="0"/>
              <a:t>Коэффициент использования массы</a:t>
            </a:r>
            <a:r>
              <a:rPr lang="ru-RU" dirty="0"/>
              <a:t> — отношение грузоподъёмности к собственной массе автомобиля. Характеризует экономичность конструкции.</a:t>
            </a:r>
          </a:p>
          <a:p>
            <a:endParaRPr lang="ru-RU" dirty="0"/>
          </a:p>
        </p:txBody>
      </p:sp>
    </p:spTree>
    <p:extLst>
      <p:ext uri="{BB962C8B-B14F-4D97-AF65-F5344CB8AC3E}">
        <p14:creationId xmlns:p14="http://schemas.microsoft.com/office/powerpoint/2010/main" val="14187596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683568" y="-461665"/>
            <a:ext cx="6561081" cy="923330"/>
          </a:xfrm>
          <a:prstGeom prst="rect">
            <a:avLst/>
          </a:prstGeom>
        </p:spPr>
        <p:txBody>
          <a:bodyPr wrap="square">
            <a:spAutoFit/>
          </a:bodyPr>
          <a:lstStyle/>
          <a:p>
            <a:r>
              <a:rPr lang="ru-RU" dirty="0"/>
              <a:t/>
            </a:r>
            <a:br>
              <a:rPr lang="ru-RU" dirty="0"/>
            </a:br>
            <a:endParaRPr lang="ru-RU" dirty="0"/>
          </a:p>
          <a:p>
            <a:pPr algn="ctr"/>
            <a:r>
              <a:rPr lang="ru-RU" b="1" dirty="0" smtClean="0"/>
              <a:t>Грузовой подвижной состав</a:t>
            </a:r>
            <a:endParaRPr lang="ru-RU" b="1" dirty="0"/>
          </a:p>
        </p:txBody>
      </p:sp>
      <p:sp>
        <p:nvSpPr>
          <p:cNvPr id="2" name="Прямоугольник 1"/>
          <p:cNvSpPr/>
          <p:nvPr/>
        </p:nvSpPr>
        <p:spPr>
          <a:xfrm>
            <a:off x="251520" y="461665"/>
            <a:ext cx="8712968" cy="6463308"/>
          </a:xfrm>
          <a:prstGeom prst="rect">
            <a:avLst/>
          </a:prstGeom>
        </p:spPr>
        <p:txBody>
          <a:bodyPr wrap="square">
            <a:spAutoFit/>
          </a:bodyPr>
          <a:lstStyle/>
          <a:p>
            <a:r>
              <a:rPr lang="ru-RU" dirty="0"/>
              <a:t>Грузовой подвижной состав служит для перевозки грузов различных видов. К нему относятся следующие транспортные средства:</a:t>
            </a:r>
          </a:p>
          <a:p>
            <a:r>
              <a:rPr lang="ru-RU" b="1" dirty="0"/>
              <a:t>1. Грузовые автомобили</a:t>
            </a:r>
          </a:p>
          <a:p>
            <a:r>
              <a:rPr lang="ru-RU" dirty="0"/>
              <a:t>Делятся на три группы:</a:t>
            </a:r>
          </a:p>
          <a:p>
            <a:pPr marL="285750" indent="-285750">
              <a:buFont typeface="Arial" panose="020B0604020202020204" pitchFamily="34" charset="0"/>
              <a:buChar char="•"/>
            </a:pPr>
            <a:r>
              <a:rPr lang="ru-RU" b="1" dirty="0"/>
              <a:t>общего назначения</a:t>
            </a:r>
            <a:r>
              <a:rPr lang="ru-RU" dirty="0"/>
              <a:t> — предназначены для перевозки всех видов грузов, кроме жидких (без тары); обычно имеют кузов в виде бортовой платформы;</a:t>
            </a:r>
          </a:p>
          <a:p>
            <a:pPr marL="285750" indent="-285750">
              <a:buFont typeface="Arial" panose="020B0604020202020204" pitchFamily="34" charset="0"/>
              <a:buChar char="•"/>
            </a:pPr>
            <a:r>
              <a:rPr lang="ru-RU" b="1" dirty="0"/>
              <a:t>специализированные</a:t>
            </a:r>
            <a:r>
              <a:rPr lang="ru-RU" dirty="0"/>
              <a:t> </a:t>
            </a:r>
            <a:r>
              <a:rPr lang="ru-RU" dirty="0" smtClean="0"/>
              <a:t>(</a:t>
            </a:r>
            <a:r>
              <a:rPr lang="ru-RU" b="1" dirty="0"/>
              <a:t>категория L</a:t>
            </a:r>
            <a:r>
              <a:rPr lang="ru-RU" b="1" dirty="0"/>
              <a:t>, M, N, </a:t>
            </a:r>
            <a:r>
              <a:rPr lang="ru-RU" b="1" dirty="0" smtClean="0"/>
              <a:t>О</a:t>
            </a:r>
            <a:r>
              <a:rPr lang="ru-RU" dirty="0" smtClean="0"/>
              <a:t>)— </a:t>
            </a:r>
            <a:r>
              <a:rPr lang="ru-RU" dirty="0"/>
              <a:t>служат для перевозки определённых видов грузов; оснащены приспособленными кузовами и специальными устройствами для погрузки‑разгрузки. Примеры:</a:t>
            </a:r>
          </a:p>
          <a:p>
            <a:pPr marL="742950" lvl="1" indent="-285750">
              <a:buFont typeface="Arial" panose="020B0604020202020204" pitchFamily="34" charset="0"/>
              <a:buChar char="•"/>
            </a:pPr>
            <a:r>
              <a:rPr lang="ru-RU" dirty="0" smtClean="0"/>
              <a:t>самосвалы (</a:t>
            </a:r>
            <a:r>
              <a:rPr lang="ru-RU" dirty="0"/>
              <a:t>сыпучие, полужидкие и скальные грузы, а также грузы, </a:t>
            </a:r>
            <a:br>
              <a:rPr lang="ru-RU" dirty="0"/>
            </a:br>
            <a:r>
              <a:rPr lang="ru-RU" dirty="0"/>
              <a:t>не требующие осторожности при разгрузке</a:t>
            </a:r>
            <a:r>
              <a:rPr lang="ru-RU" dirty="0" smtClean="0"/>
              <a:t>);</a:t>
            </a:r>
            <a:endParaRPr lang="ru-RU" dirty="0"/>
          </a:p>
          <a:p>
            <a:pPr marL="742950" lvl="1" indent="-285750">
              <a:buFont typeface="Arial" panose="020B0604020202020204" pitchFamily="34" charset="0"/>
              <a:buChar char="•"/>
            </a:pPr>
            <a:r>
              <a:rPr lang="ru-RU" dirty="0"/>
              <a:t>цистерны;</a:t>
            </a:r>
          </a:p>
          <a:p>
            <a:pPr marL="742950" lvl="1" indent="-285750">
              <a:buFont typeface="Arial" panose="020B0604020202020204" pitchFamily="34" charset="0"/>
              <a:buChar char="•"/>
            </a:pPr>
            <a:r>
              <a:rPr lang="ru-RU" dirty="0"/>
              <a:t>фургоны;</a:t>
            </a:r>
          </a:p>
          <a:p>
            <a:pPr marL="742950" lvl="1" indent="-285750">
              <a:buFont typeface="Arial" panose="020B0604020202020204" pitchFamily="34" charset="0"/>
              <a:buChar char="•"/>
            </a:pPr>
            <a:r>
              <a:rPr lang="ru-RU" dirty="0"/>
              <a:t>рефрижераторы;</a:t>
            </a:r>
          </a:p>
          <a:p>
            <a:pPr marL="742950" lvl="1" indent="-285750">
              <a:buFont typeface="Arial" panose="020B0604020202020204" pitchFamily="34" charset="0"/>
              <a:buChar char="•"/>
            </a:pPr>
            <a:r>
              <a:rPr lang="ru-RU" dirty="0"/>
              <a:t>самопогрузчики;</a:t>
            </a:r>
          </a:p>
          <a:p>
            <a:pPr marL="285750" indent="-285750">
              <a:buFont typeface="Arial" panose="020B0604020202020204" pitchFamily="34" charset="0"/>
              <a:buChar char="•"/>
            </a:pPr>
            <a:r>
              <a:rPr lang="ru-RU" b="1" dirty="0"/>
              <a:t>специальные</a:t>
            </a:r>
            <a:r>
              <a:rPr lang="ru-RU" dirty="0"/>
              <a:t> — предназначены не для перевозки грузов, а для выполнения нетранспортных работ; оборудованы специальными механизмами и устройствами. Примеры:</a:t>
            </a:r>
          </a:p>
          <a:p>
            <a:pPr marL="742950" lvl="1" indent="-285750">
              <a:buFont typeface="Arial" panose="020B0604020202020204" pitchFamily="34" charset="0"/>
              <a:buChar char="•"/>
            </a:pPr>
            <a:r>
              <a:rPr lang="ru-RU" dirty="0"/>
              <a:t>коммунальные машины (мусороуборочные, </a:t>
            </a:r>
            <a:r>
              <a:rPr lang="ru-RU" dirty="0" smtClean="0"/>
              <a:t>снегоуборочные</a:t>
            </a:r>
            <a:r>
              <a:rPr lang="ru-RU" dirty="0"/>
              <a:t> и т. д.);</a:t>
            </a:r>
          </a:p>
          <a:p>
            <a:pPr marL="742950" lvl="1" indent="-285750">
              <a:buFont typeface="Arial" panose="020B0604020202020204" pitchFamily="34" charset="0"/>
              <a:buChar char="•"/>
            </a:pPr>
            <a:r>
              <a:rPr lang="ru-RU" dirty="0"/>
              <a:t>пожарные </a:t>
            </a:r>
            <a:r>
              <a:rPr lang="ru-RU" dirty="0" smtClean="0"/>
              <a:t>автомобили; автокраны; автовышки</a:t>
            </a:r>
            <a:r>
              <a:rPr lang="ru-RU" dirty="0"/>
              <a:t>;</a:t>
            </a:r>
          </a:p>
          <a:p>
            <a:pPr marL="742950" lvl="1" indent="-285750">
              <a:buFont typeface="Arial" panose="020B0604020202020204" pitchFamily="34" charset="0"/>
              <a:buChar char="•"/>
            </a:pPr>
            <a:r>
              <a:rPr lang="ru-RU" dirty="0" smtClean="0"/>
              <a:t>автобетономешалки; ремонтные</a:t>
            </a:r>
            <a:r>
              <a:rPr lang="ru-RU" dirty="0"/>
              <a:t> мастерские.</a:t>
            </a:r>
          </a:p>
          <a:p>
            <a:endParaRPr lang="ru-RU" dirty="0"/>
          </a:p>
        </p:txBody>
      </p:sp>
    </p:spTree>
    <p:extLst>
      <p:ext uri="{BB962C8B-B14F-4D97-AF65-F5344CB8AC3E}">
        <p14:creationId xmlns:p14="http://schemas.microsoft.com/office/powerpoint/2010/main" val="3987564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683568" y="-461665"/>
            <a:ext cx="6561081" cy="923330"/>
          </a:xfrm>
          <a:prstGeom prst="rect">
            <a:avLst/>
          </a:prstGeom>
        </p:spPr>
        <p:txBody>
          <a:bodyPr wrap="square">
            <a:spAutoFit/>
          </a:bodyPr>
          <a:lstStyle/>
          <a:p>
            <a:r>
              <a:rPr lang="ru-RU" dirty="0"/>
              <a:t/>
            </a:r>
            <a:br>
              <a:rPr lang="ru-RU" dirty="0"/>
            </a:br>
            <a:endParaRPr lang="ru-RU" dirty="0"/>
          </a:p>
          <a:p>
            <a:pPr algn="ctr"/>
            <a:r>
              <a:rPr lang="ru-RU" b="1" dirty="0" smtClean="0"/>
              <a:t>Грузовой подвижной состав</a:t>
            </a:r>
            <a:endParaRPr lang="ru-RU" b="1" dirty="0"/>
          </a:p>
        </p:txBody>
      </p:sp>
      <p:sp>
        <p:nvSpPr>
          <p:cNvPr id="2" name="Прямоугольник 1"/>
          <p:cNvSpPr/>
          <p:nvPr/>
        </p:nvSpPr>
        <p:spPr>
          <a:xfrm>
            <a:off x="323528" y="568126"/>
            <a:ext cx="8712968" cy="4801314"/>
          </a:xfrm>
          <a:prstGeom prst="rect">
            <a:avLst/>
          </a:prstGeom>
        </p:spPr>
        <p:txBody>
          <a:bodyPr wrap="square">
            <a:spAutoFit/>
          </a:bodyPr>
          <a:lstStyle/>
          <a:p>
            <a:r>
              <a:rPr lang="ru-RU" b="1" dirty="0" smtClean="0"/>
              <a:t>2</a:t>
            </a:r>
            <a:r>
              <a:rPr lang="ru-RU" b="1" dirty="0"/>
              <a:t>. Автомобили‑тягачи</a:t>
            </a:r>
          </a:p>
          <a:p>
            <a:r>
              <a:rPr lang="ru-RU" dirty="0"/>
              <a:t>Используются для буксировки прицепов и полуприцепов. Виды:</a:t>
            </a:r>
          </a:p>
          <a:p>
            <a:r>
              <a:rPr lang="ru-RU" b="1" dirty="0"/>
              <a:t>седельные тягачи</a:t>
            </a:r>
            <a:r>
              <a:rPr lang="ru-RU" dirty="0"/>
              <a:t> — работают в сцепке с полуприцепом, часть массы которого передаётся на шасси тягача через опорно‑сцепное устройство («седло»);</a:t>
            </a:r>
          </a:p>
          <a:p>
            <a:r>
              <a:rPr lang="ru-RU" b="1" dirty="0"/>
              <a:t>буксирные (балластные) тягачи</a:t>
            </a:r>
            <a:r>
              <a:rPr lang="ru-RU" dirty="0"/>
              <a:t> — буксируют прицепы, могут иметь балласт для увеличения сцепного веса;</a:t>
            </a:r>
          </a:p>
          <a:p>
            <a:r>
              <a:rPr lang="ru-RU" b="1" dirty="0"/>
              <a:t>обычные автомобили‑тягачи</a:t>
            </a:r>
            <a:r>
              <a:rPr lang="ru-RU" dirty="0"/>
              <a:t> — приспособлены для буксировки прицепов с помощью тягово‑сцепного устройства.</a:t>
            </a:r>
          </a:p>
          <a:p>
            <a:r>
              <a:rPr lang="ru-RU" b="1" dirty="0"/>
              <a:t>3. Автопоезда</a:t>
            </a:r>
          </a:p>
          <a:p>
            <a:r>
              <a:rPr lang="ru-RU" dirty="0"/>
              <a:t>Повышают производительность подвижного состава и снижают себестоимость перевозок (на 25–30 % по сравнению с одиночными автомобилями). Типы:</a:t>
            </a:r>
          </a:p>
          <a:p>
            <a:r>
              <a:rPr lang="ru-RU" b="1" dirty="0"/>
              <a:t>прицепные</a:t>
            </a:r>
            <a:r>
              <a:rPr lang="ru-RU" dirty="0"/>
              <a:t> — состоят из грузового автомобиля и одного или нескольких прицепов;</a:t>
            </a:r>
          </a:p>
          <a:p>
            <a:r>
              <a:rPr lang="ru-RU" b="1" dirty="0"/>
              <a:t>седельные</a:t>
            </a:r>
            <a:r>
              <a:rPr lang="ru-RU" dirty="0"/>
              <a:t> — включают седельный тягач и полуприцеп;</a:t>
            </a:r>
          </a:p>
          <a:p>
            <a:r>
              <a:rPr lang="ru-RU" b="1" dirty="0"/>
              <a:t>роспуски</a:t>
            </a:r>
            <a:r>
              <a:rPr lang="ru-RU" dirty="0"/>
              <a:t> — грузовой автомобиль и прицеп‑роспуск с опорными балками (кониками) для крепления длинномерных грузов (леса, труб, металла и т. п</a:t>
            </a:r>
            <a:r>
              <a:rPr lang="ru-RU" dirty="0" smtClean="0"/>
              <a:t>.).</a:t>
            </a:r>
            <a:endParaRPr lang="ru-RU" dirty="0"/>
          </a:p>
        </p:txBody>
      </p:sp>
    </p:spTree>
    <p:extLst>
      <p:ext uri="{BB962C8B-B14F-4D97-AF65-F5344CB8AC3E}">
        <p14:creationId xmlns:p14="http://schemas.microsoft.com/office/powerpoint/2010/main" val="34530655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683568" y="-461665"/>
            <a:ext cx="6561081" cy="923330"/>
          </a:xfrm>
          <a:prstGeom prst="rect">
            <a:avLst/>
          </a:prstGeom>
        </p:spPr>
        <p:txBody>
          <a:bodyPr wrap="square">
            <a:spAutoFit/>
          </a:bodyPr>
          <a:lstStyle/>
          <a:p>
            <a:r>
              <a:rPr lang="ru-RU" dirty="0"/>
              <a:t/>
            </a:r>
            <a:br>
              <a:rPr lang="ru-RU" dirty="0"/>
            </a:br>
            <a:endParaRPr lang="ru-RU" dirty="0"/>
          </a:p>
          <a:p>
            <a:pPr algn="ctr"/>
            <a:r>
              <a:rPr lang="ru-RU" b="1" dirty="0" smtClean="0"/>
              <a:t>Грузовой подвижной состав</a:t>
            </a:r>
            <a:endParaRPr lang="ru-RU" b="1" dirty="0"/>
          </a:p>
        </p:txBody>
      </p:sp>
      <p:sp>
        <p:nvSpPr>
          <p:cNvPr id="2" name="Прямоугольник 1"/>
          <p:cNvSpPr/>
          <p:nvPr/>
        </p:nvSpPr>
        <p:spPr>
          <a:xfrm>
            <a:off x="323528" y="568126"/>
            <a:ext cx="8712968" cy="5909310"/>
          </a:xfrm>
          <a:prstGeom prst="rect">
            <a:avLst/>
          </a:prstGeom>
        </p:spPr>
        <p:txBody>
          <a:bodyPr wrap="square">
            <a:spAutoFit/>
          </a:bodyPr>
          <a:lstStyle/>
          <a:p>
            <a:r>
              <a:rPr lang="ru-RU" b="1" dirty="0" smtClean="0"/>
              <a:t>4</a:t>
            </a:r>
            <a:r>
              <a:rPr lang="ru-RU" b="1" dirty="0"/>
              <a:t>. Прицепы</a:t>
            </a:r>
          </a:p>
          <a:p>
            <a:r>
              <a:rPr lang="ru-RU" dirty="0"/>
              <a:t>Соединяются с автомобилем‑тягачом тягово‑сцепным устройством (крюк‑петля или шкворень‑петля). Могут быть:</a:t>
            </a:r>
          </a:p>
          <a:p>
            <a:pPr marL="285750" indent="-285750">
              <a:buFont typeface="Arial" panose="020B0604020202020204" pitchFamily="34" charset="0"/>
              <a:buChar char="•"/>
            </a:pPr>
            <a:r>
              <a:rPr lang="ru-RU" dirty="0"/>
              <a:t>общего назначения (бортовые платформы);</a:t>
            </a:r>
          </a:p>
          <a:p>
            <a:pPr marL="285750" indent="-285750">
              <a:buFont typeface="Arial" panose="020B0604020202020204" pitchFamily="34" charset="0"/>
              <a:buChar char="•"/>
            </a:pPr>
            <a:r>
              <a:rPr lang="ru-RU" dirty="0"/>
              <a:t>специализированными (цистерны, самосвалы, рефрижераторы и т. д.);</a:t>
            </a:r>
          </a:p>
          <a:p>
            <a:pPr marL="285750" indent="-285750">
              <a:buFont typeface="Arial" panose="020B0604020202020204" pitchFamily="34" charset="0"/>
              <a:buChar char="•"/>
            </a:pPr>
            <a:r>
              <a:rPr lang="ru-RU" dirty="0"/>
              <a:t>специальными (для монтажа оборудования);</a:t>
            </a:r>
          </a:p>
          <a:p>
            <a:pPr marL="285750" indent="-285750">
              <a:buFont typeface="Arial" panose="020B0604020202020204" pitchFamily="34" charset="0"/>
              <a:buChar char="•"/>
            </a:pPr>
            <a:r>
              <a:rPr lang="ru-RU" dirty="0"/>
              <a:t>одноосными, двухосными или многоосными;</a:t>
            </a:r>
          </a:p>
          <a:p>
            <a:pPr marL="285750" indent="-285750">
              <a:buFont typeface="Arial" panose="020B0604020202020204" pitchFamily="34" charset="0"/>
              <a:buChar char="•"/>
            </a:pPr>
            <a:r>
              <a:rPr lang="ru-RU" dirty="0"/>
              <a:t>с активным приводом (ведущие колёса, получающие мощность от двигателя тягача) или без него.</a:t>
            </a:r>
          </a:p>
          <a:p>
            <a:r>
              <a:rPr lang="ru-RU" b="1" dirty="0"/>
              <a:t>5. Полуприцепы</a:t>
            </a:r>
          </a:p>
          <a:p>
            <a:r>
              <a:rPr lang="ru-RU" dirty="0"/>
              <a:t>Крепятся к седельному тягачу через опорное седельно‑сцепное устройство. Распределение нагрузки: часть массы груза передаётся на тягач, часть — на оси полуприцепа. Разновидности:</a:t>
            </a:r>
          </a:p>
          <a:p>
            <a:pPr marL="285750" indent="-285750">
              <a:buFont typeface="Arial" panose="020B0604020202020204" pitchFamily="34" charset="0"/>
              <a:buChar char="•"/>
            </a:pPr>
            <a:r>
              <a:rPr lang="ru-RU" dirty="0" err="1"/>
              <a:t>тентованные</a:t>
            </a:r>
            <a:r>
              <a:rPr lang="ru-RU" dirty="0"/>
              <a:t>;</a:t>
            </a:r>
          </a:p>
          <a:p>
            <a:pPr marL="285750" indent="-285750">
              <a:buFont typeface="Arial" panose="020B0604020202020204" pitchFamily="34" charset="0"/>
              <a:buChar char="•"/>
            </a:pPr>
            <a:r>
              <a:rPr lang="ru-RU" dirty="0"/>
              <a:t>цельнометаллические;</a:t>
            </a:r>
          </a:p>
          <a:p>
            <a:pPr marL="285750" indent="-285750">
              <a:buFont typeface="Arial" panose="020B0604020202020204" pitchFamily="34" charset="0"/>
              <a:buChar char="•"/>
            </a:pPr>
            <a:r>
              <a:rPr lang="ru-RU" dirty="0"/>
              <a:t>изотермические и рефрижераторные;</a:t>
            </a:r>
          </a:p>
          <a:p>
            <a:pPr marL="285750" indent="-285750">
              <a:buFont typeface="Arial" panose="020B0604020202020204" pitchFamily="34" charset="0"/>
              <a:buChar char="•"/>
            </a:pPr>
            <a:r>
              <a:rPr lang="ru-RU" dirty="0"/>
              <a:t>низкорамные тралы (для негабаритной техники);</a:t>
            </a:r>
          </a:p>
          <a:p>
            <a:pPr marL="285750" indent="-285750">
              <a:buFont typeface="Arial" panose="020B0604020202020204" pitchFamily="34" charset="0"/>
              <a:buChar char="•"/>
            </a:pPr>
            <a:r>
              <a:rPr lang="ru-RU" dirty="0"/>
              <a:t>контейнеровозы;</a:t>
            </a:r>
          </a:p>
          <a:p>
            <a:pPr marL="285750" indent="-285750">
              <a:buFont typeface="Arial" panose="020B0604020202020204" pitchFamily="34" charset="0"/>
              <a:buChar char="•"/>
            </a:pPr>
            <a:r>
              <a:rPr lang="ru-RU" dirty="0"/>
              <a:t>автовозы;</a:t>
            </a:r>
          </a:p>
          <a:p>
            <a:pPr marL="285750" indent="-285750">
              <a:buFont typeface="Arial" panose="020B0604020202020204" pitchFamily="34" charset="0"/>
              <a:buChar char="•"/>
            </a:pPr>
            <a:r>
              <a:rPr lang="ru-RU" dirty="0"/>
              <a:t>лесовозы и т. д.</a:t>
            </a:r>
          </a:p>
          <a:p>
            <a:endParaRPr lang="ru-RU" dirty="0"/>
          </a:p>
        </p:txBody>
      </p:sp>
    </p:spTree>
    <p:extLst>
      <p:ext uri="{BB962C8B-B14F-4D97-AF65-F5344CB8AC3E}">
        <p14:creationId xmlns:p14="http://schemas.microsoft.com/office/powerpoint/2010/main" val="106236170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683568" y="-461665"/>
            <a:ext cx="6561081" cy="1200329"/>
          </a:xfrm>
          <a:prstGeom prst="rect">
            <a:avLst/>
          </a:prstGeom>
        </p:spPr>
        <p:txBody>
          <a:bodyPr wrap="square">
            <a:spAutoFit/>
          </a:bodyPr>
          <a:lstStyle/>
          <a:p>
            <a:r>
              <a:rPr lang="ru-RU" dirty="0"/>
              <a:t/>
            </a:r>
            <a:br>
              <a:rPr lang="ru-RU" dirty="0"/>
            </a:br>
            <a:endParaRPr lang="ru-RU" dirty="0"/>
          </a:p>
          <a:p>
            <a:pPr algn="ctr"/>
            <a:r>
              <a:rPr lang="ru-RU" b="1" dirty="0" smtClean="0"/>
              <a:t>Преимущества</a:t>
            </a:r>
            <a:r>
              <a:rPr lang="ru-RU" b="1" dirty="0"/>
              <a:t> использования поддонов (паллет) в погрузочно‑разгрузочных операциях</a:t>
            </a:r>
          </a:p>
        </p:txBody>
      </p:sp>
      <p:sp>
        <p:nvSpPr>
          <p:cNvPr id="2" name="Прямоугольник 1"/>
          <p:cNvSpPr/>
          <p:nvPr/>
        </p:nvSpPr>
        <p:spPr>
          <a:xfrm>
            <a:off x="323528" y="738664"/>
            <a:ext cx="8712968" cy="4801314"/>
          </a:xfrm>
          <a:prstGeom prst="rect">
            <a:avLst/>
          </a:prstGeom>
        </p:spPr>
        <p:txBody>
          <a:bodyPr wrap="square">
            <a:spAutoFit/>
          </a:bodyPr>
          <a:lstStyle/>
          <a:p>
            <a:r>
              <a:rPr lang="ru-RU" b="1" dirty="0"/>
              <a:t>1. Механизация погрузочно‑разгрузочных работ</a:t>
            </a:r>
          </a:p>
          <a:p>
            <a:r>
              <a:rPr lang="ru-RU" b="1" dirty="0"/>
              <a:t>Совместимость с техникой.</a:t>
            </a:r>
            <a:r>
              <a:rPr lang="ru-RU" dirty="0"/>
              <a:t> Поддоны спроектированы для работы с вилочными погрузчиками, штабелёрами, гидравлическими тележками (рохлями) и автоматизированными системами.</a:t>
            </a:r>
          </a:p>
          <a:p>
            <a:r>
              <a:rPr lang="ru-RU" b="1" dirty="0"/>
              <a:t>Сокращение ручного труда.</a:t>
            </a:r>
            <a:r>
              <a:rPr lang="ru-RU" dirty="0"/>
              <a:t> Вместо перемещения сотен мелких упаковок оператор перемещает один поддон с грузом.</a:t>
            </a:r>
          </a:p>
          <a:p>
            <a:r>
              <a:rPr lang="ru-RU" b="1" dirty="0"/>
              <a:t>Ускорение операций.</a:t>
            </a:r>
            <a:r>
              <a:rPr lang="ru-RU" dirty="0"/>
              <a:t> Погрузка/разгрузка выполняется в 3–5 раз быстрее по сравнению с ручной обработкой отдельных упаковок.</a:t>
            </a:r>
          </a:p>
          <a:p>
            <a:r>
              <a:rPr lang="ru-RU" b="1" dirty="0"/>
              <a:t>2. Оптимизация пространства</a:t>
            </a:r>
          </a:p>
          <a:p>
            <a:r>
              <a:rPr lang="ru-RU" b="1" dirty="0"/>
              <a:t>Эффективное </a:t>
            </a:r>
            <a:r>
              <a:rPr lang="ru-RU" b="1" dirty="0" err="1"/>
              <a:t>штабелирование</a:t>
            </a:r>
            <a:r>
              <a:rPr lang="ru-RU" b="1" dirty="0"/>
              <a:t>.</a:t>
            </a:r>
            <a:r>
              <a:rPr lang="ru-RU" dirty="0"/>
              <a:t> Поддоны позволяют безопасно складировать грузы в несколько ярусов, увеличивая полезную ёмкость склада.</a:t>
            </a:r>
          </a:p>
          <a:p>
            <a:r>
              <a:rPr lang="ru-RU" b="1" dirty="0"/>
              <a:t>Рациональное использование транспорта.</a:t>
            </a:r>
            <a:r>
              <a:rPr lang="ru-RU" dirty="0"/>
              <a:t> Стандартные размеры паллет помогают точно рассчитать загрузку кузова грузовика, контейнера или вагона. Например:</a:t>
            </a:r>
          </a:p>
          <a:p>
            <a:pPr lvl="1"/>
            <a:r>
              <a:rPr lang="ru-RU" dirty="0"/>
              <a:t>в 20‑футовый контейнер помещается 11 </a:t>
            </a:r>
            <a:r>
              <a:rPr lang="ru-RU" dirty="0" err="1"/>
              <a:t>европаллет</a:t>
            </a:r>
            <a:r>
              <a:rPr lang="ru-RU" dirty="0"/>
              <a:t> (1200×800 мм) в один ярус;</a:t>
            </a:r>
          </a:p>
          <a:p>
            <a:pPr lvl="1"/>
            <a:r>
              <a:rPr lang="ru-RU" dirty="0"/>
              <a:t>стандартная фура вмещает 33 </a:t>
            </a:r>
            <a:r>
              <a:rPr lang="ru-RU" dirty="0" err="1"/>
              <a:t>европаллета</a:t>
            </a:r>
            <a:r>
              <a:rPr lang="ru-RU" dirty="0"/>
              <a:t>.</a:t>
            </a:r>
          </a:p>
          <a:p>
            <a:r>
              <a:rPr lang="ru-RU" b="1" dirty="0"/>
              <a:t>Стандартизация стеллажей.</a:t>
            </a:r>
            <a:r>
              <a:rPr lang="ru-RU" dirty="0"/>
              <a:t> Размеры поддонов определяют ширину проходов и конфигурацию стеллажных систем</a:t>
            </a:r>
            <a:r>
              <a:rPr lang="ru-RU" dirty="0" smtClean="0"/>
              <a:t>.</a:t>
            </a:r>
            <a:endParaRPr lang="ru-RU" dirty="0"/>
          </a:p>
        </p:txBody>
      </p:sp>
    </p:spTree>
    <p:extLst>
      <p:ext uri="{BB962C8B-B14F-4D97-AF65-F5344CB8AC3E}">
        <p14:creationId xmlns:p14="http://schemas.microsoft.com/office/powerpoint/2010/main" val="22748873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683568" y="-461665"/>
            <a:ext cx="6561081" cy="1200329"/>
          </a:xfrm>
          <a:prstGeom prst="rect">
            <a:avLst/>
          </a:prstGeom>
        </p:spPr>
        <p:txBody>
          <a:bodyPr wrap="square">
            <a:spAutoFit/>
          </a:bodyPr>
          <a:lstStyle/>
          <a:p>
            <a:r>
              <a:rPr lang="ru-RU" dirty="0"/>
              <a:t/>
            </a:r>
            <a:br>
              <a:rPr lang="ru-RU" dirty="0"/>
            </a:br>
            <a:endParaRPr lang="ru-RU" dirty="0"/>
          </a:p>
          <a:p>
            <a:pPr algn="ctr"/>
            <a:r>
              <a:rPr lang="ru-RU" b="1" dirty="0" smtClean="0"/>
              <a:t>Преимущества</a:t>
            </a:r>
            <a:r>
              <a:rPr lang="ru-RU" b="1" dirty="0"/>
              <a:t> использования поддонов (паллет) в погрузочно‑разгрузочных операциях</a:t>
            </a:r>
          </a:p>
        </p:txBody>
      </p:sp>
      <p:sp>
        <p:nvSpPr>
          <p:cNvPr id="2" name="Прямоугольник 1"/>
          <p:cNvSpPr/>
          <p:nvPr/>
        </p:nvSpPr>
        <p:spPr>
          <a:xfrm>
            <a:off x="323528" y="738664"/>
            <a:ext cx="8712968" cy="5078313"/>
          </a:xfrm>
          <a:prstGeom prst="rect">
            <a:avLst/>
          </a:prstGeom>
        </p:spPr>
        <p:txBody>
          <a:bodyPr wrap="square">
            <a:spAutoFit/>
          </a:bodyPr>
          <a:lstStyle/>
          <a:p>
            <a:r>
              <a:rPr lang="ru-RU" b="1" dirty="0" smtClean="0"/>
              <a:t>3</a:t>
            </a:r>
            <a:r>
              <a:rPr lang="ru-RU" b="1" dirty="0"/>
              <a:t>. Защита груза</a:t>
            </a:r>
          </a:p>
          <a:p>
            <a:r>
              <a:rPr lang="ru-RU" b="1" dirty="0"/>
              <a:t>Жёсткое основание.</a:t>
            </a:r>
            <a:r>
              <a:rPr lang="ru-RU" dirty="0"/>
              <a:t> Поддон предотвращает деформацию и опрокидывание упаковок.</a:t>
            </a:r>
          </a:p>
          <a:p>
            <a:r>
              <a:rPr lang="ru-RU" b="1" dirty="0"/>
              <a:t>Фиксация груза.</a:t>
            </a:r>
            <a:r>
              <a:rPr lang="ru-RU" dirty="0"/>
              <a:t> Груз на поддоне закрепляют </a:t>
            </a:r>
            <a:r>
              <a:rPr lang="ru-RU" dirty="0" err="1"/>
              <a:t>стретч</a:t>
            </a:r>
            <a:r>
              <a:rPr lang="ru-RU" dirty="0"/>
              <a:t>‑плёнкой, ремнями или </a:t>
            </a:r>
            <a:r>
              <a:rPr lang="ru-RU" dirty="0" err="1"/>
              <a:t>термоусадочной</a:t>
            </a:r>
            <a:r>
              <a:rPr lang="ru-RU" dirty="0"/>
              <a:t> плёнкой — это снижает риск повреждений при транспортировке и перегрузке.</a:t>
            </a:r>
          </a:p>
          <a:p>
            <a:r>
              <a:rPr lang="ru-RU" b="1" dirty="0"/>
              <a:t>Изоляция от поверхностей.</a:t>
            </a:r>
            <a:r>
              <a:rPr lang="ru-RU" dirty="0"/>
              <a:t> Груз не контактирует с полом склада или кузовом транспортного средства, что защищает от загрязнений и влаги.</a:t>
            </a:r>
          </a:p>
          <a:p>
            <a:r>
              <a:rPr lang="ru-RU" b="1" dirty="0"/>
              <a:t>Снижение боя и порчи.</a:t>
            </a:r>
            <a:r>
              <a:rPr lang="ru-RU" dirty="0"/>
              <a:t> Особенно важно для хрупких товаров (стекло, электроника, керамика).</a:t>
            </a:r>
          </a:p>
          <a:p>
            <a:r>
              <a:rPr lang="ru-RU" b="1" dirty="0"/>
              <a:t>4. Упрощение учёта и контроля</a:t>
            </a:r>
          </a:p>
          <a:p>
            <a:r>
              <a:rPr lang="ru-RU" b="1" dirty="0"/>
              <a:t>Групповой учёт.</a:t>
            </a:r>
            <a:r>
              <a:rPr lang="ru-RU" dirty="0"/>
              <a:t> Учёт ведётся по поддонам, а не по отдельным упаковкам — это ускоряет инвентаризацию, отгрузку и приёмку.</a:t>
            </a:r>
          </a:p>
          <a:p>
            <a:r>
              <a:rPr lang="ru-RU" b="1" dirty="0"/>
              <a:t>Маркировка и идентификация.</a:t>
            </a:r>
            <a:r>
              <a:rPr lang="ru-RU" dirty="0"/>
              <a:t> На поддон можно нанести:</a:t>
            </a:r>
          </a:p>
          <a:p>
            <a:pPr marL="742950" lvl="1" indent="-285750">
              <a:buFont typeface="Arial" panose="020B0604020202020204" pitchFamily="34" charset="0"/>
              <a:buChar char="•"/>
            </a:pPr>
            <a:r>
              <a:rPr lang="ru-RU" dirty="0" err="1"/>
              <a:t>штрихкод</a:t>
            </a:r>
            <a:r>
              <a:rPr lang="ru-RU" dirty="0"/>
              <a:t> (EAN/UPC) для быстрого сканирования;</a:t>
            </a:r>
          </a:p>
          <a:p>
            <a:pPr marL="742950" lvl="1" indent="-285750">
              <a:buFont typeface="Arial" panose="020B0604020202020204" pitchFamily="34" charset="0"/>
              <a:buChar char="•"/>
            </a:pPr>
            <a:r>
              <a:rPr lang="ru-RU" dirty="0"/>
              <a:t>RFID‑метку для автоматического отслеживания в системе WMS (управления складом);</a:t>
            </a:r>
          </a:p>
          <a:p>
            <a:pPr marL="742950" lvl="1" indent="-285750">
              <a:buFont typeface="Arial" panose="020B0604020202020204" pitchFamily="34" charset="0"/>
              <a:buChar char="•"/>
            </a:pPr>
            <a:r>
              <a:rPr lang="ru-RU" dirty="0"/>
              <a:t>этикетку с информацией о партии, дате отгрузки, получателе.</a:t>
            </a:r>
          </a:p>
          <a:p>
            <a:r>
              <a:rPr lang="ru-RU" b="1" dirty="0"/>
              <a:t>Прозрачность логистики.</a:t>
            </a:r>
            <a:r>
              <a:rPr lang="ru-RU" dirty="0"/>
              <a:t> Легко отследить перемещение груза на всех этапах цепочки поставок</a:t>
            </a:r>
            <a:r>
              <a:rPr lang="ru-RU" dirty="0" smtClean="0"/>
              <a:t>.</a:t>
            </a:r>
            <a:endParaRPr lang="ru-RU" dirty="0"/>
          </a:p>
        </p:txBody>
      </p:sp>
    </p:spTree>
    <p:extLst>
      <p:ext uri="{BB962C8B-B14F-4D97-AF65-F5344CB8AC3E}">
        <p14:creationId xmlns:p14="http://schemas.microsoft.com/office/powerpoint/2010/main" val="69636219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683568" y="-461665"/>
            <a:ext cx="6561081" cy="1200329"/>
          </a:xfrm>
          <a:prstGeom prst="rect">
            <a:avLst/>
          </a:prstGeom>
        </p:spPr>
        <p:txBody>
          <a:bodyPr wrap="square">
            <a:spAutoFit/>
          </a:bodyPr>
          <a:lstStyle/>
          <a:p>
            <a:r>
              <a:rPr lang="ru-RU" dirty="0"/>
              <a:t/>
            </a:r>
            <a:br>
              <a:rPr lang="ru-RU" dirty="0"/>
            </a:br>
            <a:endParaRPr lang="ru-RU" dirty="0"/>
          </a:p>
          <a:p>
            <a:pPr algn="ctr"/>
            <a:r>
              <a:rPr lang="ru-RU" b="1" dirty="0" smtClean="0"/>
              <a:t>Преимущества</a:t>
            </a:r>
            <a:r>
              <a:rPr lang="ru-RU" b="1" dirty="0"/>
              <a:t> использования поддонов (паллет) в погрузочно‑разгрузочных операциях</a:t>
            </a:r>
          </a:p>
        </p:txBody>
      </p:sp>
      <p:sp>
        <p:nvSpPr>
          <p:cNvPr id="2" name="Прямоугольник 1"/>
          <p:cNvSpPr/>
          <p:nvPr/>
        </p:nvSpPr>
        <p:spPr>
          <a:xfrm>
            <a:off x="323528" y="738664"/>
            <a:ext cx="8712968" cy="5078313"/>
          </a:xfrm>
          <a:prstGeom prst="rect">
            <a:avLst/>
          </a:prstGeom>
        </p:spPr>
        <p:txBody>
          <a:bodyPr wrap="square">
            <a:spAutoFit/>
          </a:bodyPr>
          <a:lstStyle/>
          <a:p>
            <a:r>
              <a:rPr lang="ru-RU" b="1" dirty="0" smtClean="0"/>
              <a:t>5</a:t>
            </a:r>
            <a:r>
              <a:rPr lang="ru-RU" b="1" dirty="0"/>
              <a:t>. Международная унификация и стандартизация</a:t>
            </a:r>
          </a:p>
          <a:p>
            <a:r>
              <a:rPr lang="ru-RU" b="1" dirty="0"/>
              <a:t>Единые размеры поддонов:</a:t>
            </a:r>
            <a:endParaRPr lang="ru-RU" dirty="0"/>
          </a:p>
          <a:p>
            <a:pPr marL="742950" lvl="1" indent="-285750">
              <a:buFont typeface="Arial" panose="020B0604020202020204" pitchFamily="34" charset="0"/>
              <a:buChar char="•"/>
            </a:pPr>
            <a:r>
              <a:rPr lang="ru-RU" dirty="0" err="1"/>
              <a:t>европаллет</a:t>
            </a:r>
            <a:r>
              <a:rPr lang="ru-RU" dirty="0"/>
              <a:t> (EUR): 1200 × 800 мм (ЕС);</a:t>
            </a:r>
          </a:p>
          <a:p>
            <a:pPr marL="742950" lvl="1" indent="-285750">
              <a:buFont typeface="Arial" panose="020B0604020202020204" pitchFamily="34" charset="0"/>
              <a:buChar char="•"/>
            </a:pPr>
            <a:r>
              <a:rPr lang="ru-RU" dirty="0"/>
              <a:t>стандартный (FIN): 1200 × 1000 мм (Скандинавия);</a:t>
            </a:r>
          </a:p>
          <a:p>
            <a:pPr marL="742950" lvl="1" indent="-285750">
              <a:buFont typeface="Arial" panose="020B0604020202020204" pitchFamily="34" charset="0"/>
              <a:buChar char="•"/>
            </a:pPr>
            <a:r>
              <a:rPr lang="ru-RU" dirty="0"/>
              <a:t>американский (US): 1219 × 1016 мм (48″ × 40″);</a:t>
            </a:r>
          </a:p>
          <a:p>
            <a:pPr marL="742950" lvl="1" indent="-285750">
              <a:buFont typeface="Arial" panose="020B0604020202020204" pitchFamily="34" charset="0"/>
              <a:buChar char="•"/>
            </a:pPr>
            <a:r>
              <a:rPr lang="ru-RU" dirty="0"/>
              <a:t>азиатский (JP): 1100 × 1100 мм (Япония, Юго‑Восточная Азия).</a:t>
            </a:r>
          </a:p>
          <a:p>
            <a:r>
              <a:rPr lang="ru-RU" b="1" dirty="0"/>
              <a:t>Совместимость с контейнерами ISO</a:t>
            </a:r>
            <a:r>
              <a:rPr lang="ru-RU" dirty="0"/>
              <a:t> (20‑ и 40‑футовые) и транспортными средствами.</a:t>
            </a:r>
          </a:p>
          <a:p>
            <a:r>
              <a:rPr lang="ru-RU" b="1" dirty="0"/>
              <a:t>Глобальные стандарты маркировки</a:t>
            </a:r>
            <a:r>
              <a:rPr lang="ru-RU" dirty="0"/>
              <a:t> (GS1, ISO 18000 для RFID) обеспечивают беспроблемную работу в международных перевозках.</a:t>
            </a:r>
          </a:p>
          <a:p>
            <a:r>
              <a:rPr lang="ru-RU" b="1" dirty="0"/>
              <a:t>6. Многократное использование и </a:t>
            </a:r>
            <a:r>
              <a:rPr lang="ru-RU" b="1" dirty="0" err="1"/>
              <a:t>экологичность</a:t>
            </a:r>
            <a:endParaRPr lang="ru-RU" b="1" dirty="0"/>
          </a:p>
          <a:p>
            <a:r>
              <a:rPr lang="ru-RU" b="1" dirty="0"/>
              <a:t>Долговечность.</a:t>
            </a:r>
            <a:r>
              <a:rPr lang="ru-RU" dirty="0"/>
              <a:t> Деревянные и пластиковые поддоны выдерживают десятки циклов использования.</a:t>
            </a:r>
          </a:p>
          <a:p>
            <a:r>
              <a:rPr lang="ru-RU" b="1" dirty="0"/>
              <a:t>Ремонтопригодность.</a:t>
            </a:r>
            <a:r>
              <a:rPr lang="ru-RU" dirty="0"/>
              <a:t> Повреждённые деревянные паллеты можно починить (заменить доски, скобы).</a:t>
            </a:r>
          </a:p>
          <a:p>
            <a:r>
              <a:rPr lang="ru-RU" b="1" dirty="0"/>
              <a:t>Переработка.</a:t>
            </a:r>
            <a:r>
              <a:rPr lang="ru-RU" dirty="0"/>
              <a:t> Отслужившие поддоны идут на производство древесно‑стружечных плит, топливных гранул или мульчи.</a:t>
            </a:r>
          </a:p>
          <a:p>
            <a:r>
              <a:rPr lang="ru-RU" b="1" dirty="0"/>
              <a:t>Снижение отходов.</a:t>
            </a:r>
            <a:r>
              <a:rPr lang="ru-RU" dirty="0"/>
              <a:t> Повторное использование сокращает потребность в одноразовой упаковке</a:t>
            </a:r>
            <a:r>
              <a:rPr lang="ru-RU" dirty="0" smtClean="0"/>
              <a:t>.</a:t>
            </a:r>
            <a:endParaRPr lang="ru-RU" dirty="0"/>
          </a:p>
        </p:txBody>
      </p:sp>
    </p:spTree>
    <p:extLst>
      <p:ext uri="{BB962C8B-B14F-4D97-AF65-F5344CB8AC3E}">
        <p14:creationId xmlns:p14="http://schemas.microsoft.com/office/powerpoint/2010/main" val="7449552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683568" y="-461665"/>
            <a:ext cx="6561081" cy="1200329"/>
          </a:xfrm>
          <a:prstGeom prst="rect">
            <a:avLst/>
          </a:prstGeom>
        </p:spPr>
        <p:txBody>
          <a:bodyPr wrap="square">
            <a:spAutoFit/>
          </a:bodyPr>
          <a:lstStyle/>
          <a:p>
            <a:r>
              <a:rPr lang="ru-RU" dirty="0"/>
              <a:t/>
            </a:r>
            <a:br>
              <a:rPr lang="ru-RU" dirty="0"/>
            </a:br>
            <a:endParaRPr lang="ru-RU" dirty="0"/>
          </a:p>
          <a:p>
            <a:pPr algn="ctr"/>
            <a:r>
              <a:rPr lang="ru-RU" b="1" dirty="0" smtClean="0"/>
              <a:t>Преимущества</a:t>
            </a:r>
            <a:r>
              <a:rPr lang="ru-RU" b="1" dirty="0"/>
              <a:t> использования поддонов (паллет) в погрузочно‑разгрузочных операциях</a:t>
            </a:r>
          </a:p>
        </p:txBody>
      </p:sp>
      <p:sp>
        <p:nvSpPr>
          <p:cNvPr id="2" name="Прямоугольник 1"/>
          <p:cNvSpPr/>
          <p:nvPr/>
        </p:nvSpPr>
        <p:spPr>
          <a:xfrm>
            <a:off x="323528" y="738664"/>
            <a:ext cx="8712968" cy="4524315"/>
          </a:xfrm>
          <a:prstGeom prst="rect">
            <a:avLst/>
          </a:prstGeom>
        </p:spPr>
        <p:txBody>
          <a:bodyPr wrap="square">
            <a:spAutoFit/>
          </a:bodyPr>
          <a:lstStyle/>
          <a:p>
            <a:r>
              <a:rPr lang="ru-RU" b="1" dirty="0" smtClean="0"/>
              <a:t>7</a:t>
            </a:r>
            <a:r>
              <a:rPr lang="ru-RU" b="1" dirty="0"/>
              <a:t>. Повышение безопасности труда</a:t>
            </a:r>
          </a:p>
          <a:p>
            <a:r>
              <a:rPr lang="ru-RU" b="1" dirty="0"/>
              <a:t>Минимизация ручного подъёма тяжестей.</a:t>
            </a:r>
            <a:r>
              <a:rPr lang="ru-RU" dirty="0"/>
              <a:t> Снижается риск травм спины, растяжений и других профессиональных заболеваний.</a:t>
            </a:r>
          </a:p>
          <a:p>
            <a:r>
              <a:rPr lang="ru-RU" b="1" dirty="0"/>
              <a:t>Стабильность грузов.</a:t>
            </a:r>
            <a:r>
              <a:rPr lang="ru-RU" dirty="0"/>
              <a:t> Правильно сформированный </a:t>
            </a:r>
            <a:r>
              <a:rPr lang="ru-RU" dirty="0" err="1"/>
              <a:t>паллетный</a:t>
            </a:r>
            <a:r>
              <a:rPr lang="ru-RU" dirty="0"/>
              <a:t> блок устойчив при перемещении и хранении.</a:t>
            </a:r>
          </a:p>
          <a:p>
            <a:r>
              <a:rPr lang="ru-RU" b="1" dirty="0"/>
              <a:t>Соблюдение нормативов.</a:t>
            </a:r>
            <a:r>
              <a:rPr lang="ru-RU" dirty="0"/>
              <a:t> Использование поддонов помогает выполнять требования по максимально допустимой массе груза, поднимаемого вручную.</a:t>
            </a:r>
          </a:p>
          <a:p>
            <a:r>
              <a:rPr lang="ru-RU" b="1" dirty="0"/>
              <a:t>8. Экономическая эффективность</a:t>
            </a:r>
          </a:p>
          <a:p>
            <a:r>
              <a:rPr lang="ru-RU" b="1" dirty="0"/>
              <a:t>Снижение трудозатрат.</a:t>
            </a:r>
            <a:r>
              <a:rPr lang="ru-RU" dirty="0"/>
              <a:t> Требуется меньше персонала для выполнения погрузочно‑разгрузочных и складских операций.</a:t>
            </a:r>
          </a:p>
          <a:p>
            <a:r>
              <a:rPr lang="ru-RU" b="1" dirty="0"/>
              <a:t>Сокращение времени простоя транспорта.</a:t>
            </a:r>
            <a:r>
              <a:rPr lang="ru-RU" dirty="0"/>
              <a:t> Быстрая погрузка/разгрузка уменьшает затраты на аренду транспорта и штрафы за простой.</a:t>
            </a:r>
          </a:p>
          <a:p>
            <a:r>
              <a:rPr lang="ru-RU" b="1" dirty="0"/>
              <a:t>Уменьшение потерь от порчи груза.</a:t>
            </a:r>
            <a:r>
              <a:rPr lang="ru-RU" dirty="0"/>
              <a:t> За счёт лучшей защиты снижаются финансовые потери от повреждения товаров.</a:t>
            </a:r>
          </a:p>
          <a:p>
            <a:r>
              <a:rPr lang="ru-RU" b="1" dirty="0"/>
              <a:t>Оптимизация складских процессов.</a:t>
            </a:r>
            <a:r>
              <a:rPr lang="ru-RU" dirty="0"/>
              <a:t> Стандартизация ускоряет комплектацию заказов и инвентаризацию</a:t>
            </a:r>
            <a:r>
              <a:rPr lang="ru-RU" dirty="0" smtClean="0"/>
              <a:t>.</a:t>
            </a:r>
            <a:endParaRPr lang="ru-RU" dirty="0"/>
          </a:p>
        </p:txBody>
      </p:sp>
    </p:spTree>
    <p:extLst>
      <p:ext uri="{BB962C8B-B14F-4D97-AF65-F5344CB8AC3E}">
        <p14:creationId xmlns:p14="http://schemas.microsoft.com/office/powerpoint/2010/main" val="27828947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683568" y="-461665"/>
            <a:ext cx="6561081" cy="1200329"/>
          </a:xfrm>
          <a:prstGeom prst="rect">
            <a:avLst/>
          </a:prstGeom>
        </p:spPr>
        <p:txBody>
          <a:bodyPr wrap="square">
            <a:spAutoFit/>
          </a:bodyPr>
          <a:lstStyle/>
          <a:p>
            <a:r>
              <a:rPr lang="ru-RU" dirty="0"/>
              <a:t/>
            </a:r>
            <a:br>
              <a:rPr lang="ru-RU" dirty="0"/>
            </a:br>
            <a:endParaRPr lang="ru-RU" dirty="0"/>
          </a:p>
          <a:p>
            <a:pPr algn="ctr"/>
            <a:r>
              <a:rPr lang="ru-RU" b="1" dirty="0" smtClean="0"/>
              <a:t>Преимущества</a:t>
            </a:r>
            <a:r>
              <a:rPr lang="ru-RU" b="1" dirty="0"/>
              <a:t> использования поддонов (паллет) в погрузочно‑разгрузочных операциях</a:t>
            </a:r>
          </a:p>
        </p:txBody>
      </p:sp>
      <p:sp>
        <p:nvSpPr>
          <p:cNvPr id="2" name="Прямоугольник 1"/>
          <p:cNvSpPr/>
          <p:nvPr/>
        </p:nvSpPr>
        <p:spPr>
          <a:xfrm>
            <a:off x="323528" y="1109330"/>
            <a:ext cx="8712968" cy="3139321"/>
          </a:xfrm>
          <a:prstGeom prst="rect">
            <a:avLst/>
          </a:prstGeom>
        </p:spPr>
        <p:txBody>
          <a:bodyPr wrap="square">
            <a:spAutoFit/>
          </a:bodyPr>
          <a:lstStyle/>
          <a:p>
            <a:r>
              <a:rPr lang="ru-RU" b="1" dirty="0" smtClean="0"/>
              <a:t>9</a:t>
            </a:r>
            <a:r>
              <a:rPr lang="ru-RU" b="1" dirty="0"/>
              <a:t>. Универсальность применения</a:t>
            </a:r>
          </a:p>
          <a:p>
            <a:r>
              <a:rPr lang="ru-RU" b="1" dirty="0"/>
              <a:t>Разнообразие материалов:</a:t>
            </a:r>
            <a:endParaRPr lang="ru-RU" dirty="0"/>
          </a:p>
          <a:p>
            <a:pPr marL="742950" lvl="1" indent="-285750">
              <a:buFont typeface="Arial" panose="020B0604020202020204" pitchFamily="34" charset="0"/>
              <a:buChar char="•"/>
            </a:pPr>
            <a:r>
              <a:rPr lang="ru-RU" dirty="0"/>
              <a:t>деревянные (дешёвые, </a:t>
            </a:r>
            <a:r>
              <a:rPr lang="ru-RU" dirty="0" err="1"/>
              <a:t>ремонтопригодные</a:t>
            </a:r>
            <a:r>
              <a:rPr lang="ru-RU" dirty="0"/>
              <a:t>);</a:t>
            </a:r>
          </a:p>
          <a:p>
            <a:pPr marL="742950" lvl="1" indent="-285750">
              <a:buFont typeface="Arial" panose="020B0604020202020204" pitchFamily="34" charset="0"/>
              <a:buChar char="•"/>
            </a:pPr>
            <a:r>
              <a:rPr lang="ru-RU" dirty="0"/>
              <a:t>пластиковые (лёгкие, гигиеничные, влагостойкие);</a:t>
            </a:r>
          </a:p>
          <a:p>
            <a:pPr marL="742950" lvl="1" indent="-285750">
              <a:buFont typeface="Arial" panose="020B0604020202020204" pitchFamily="34" charset="0"/>
              <a:buChar char="•"/>
            </a:pPr>
            <a:r>
              <a:rPr lang="ru-RU" dirty="0"/>
              <a:t>металлические (для тяжёлых грузов);</a:t>
            </a:r>
          </a:p>
          <a:p>
            <a:pPr marL="742950" lvl="1" indent="-285750">
              <a:buFont typeface="Arial" panose="020B0604020202020204" pitchFamily="34" charset="0"/>
              <a:buChar char="•"/>
            </a:pPr>
            <a:r>
              <a:rPr lang="ru-RU" dirty="0"/>
              <a:t>картонные (одноразовые, </a:t>
            </a:r>
            <a:r>
              <a:rPr lang="ru-RU" dirty="0" err="1"/>
              <a:t>экологичные</a:t>
            </a:r>
            <a:r>
              <a:rPr lang="ru-RU" dirty="0"/>
              <a:t>).</a:t>
            </a:r>
          </a:p>
          <a:p>
            <a:r>
              <a:rPr lang="ru-RU" b="1" dirty="0"/>
              <a:t>Адаптивность.</a:t>
            </a:r>
            <a:r>
              <a:rPr lang="ru-RU" dirty="0"/>
              <a:t> Поддоны подходят для перевозки:</a:t>
            </a:r>
          </a:p>
          <a:p>
            <a:pPr marL="742950" lvl="1" indent="-285750">
              <a:buFont typeface="Arial" panose="020B0604020202020204" pitchFamily="34" charset="0"/>
              <a:buChar char="•"/>
            </a:pPr>
            <a:r>
              <a:rPr lang="ru-RU" dirty="0"/>
              <a:t>штучных товаров;</a:t>
            </a:r>
          </a:p>
          <a:p>
            <a:pPr marL="742950" lvl="1" indent="-285750">
              <a:buFont typeface="Arial" panose="020B0604020202020204" pitchFamily="34" charset="0"/>
              <a:buChar char="•"/>
            </a:pPr>
            <a:r>
              <a:rPr lang="ru-RU" dirty="0"/>
              <a:t>сыпучих материалов в мешках;</a:t>
            </a:r>
          </a:p>
          <a:p>
            <a:pPr marL="742950" lvl="1" indent="-285750">
              <a:buFont typeface="Arial" panose="020B0604020202020204" pitchFamily="34" charset="0"/>
              <a:buChar char="•"/>
            </a:pPr>
            <a:r>
              <a:rPr lang="ru-RU" dirty="0"/>
              <a:t>жидкостей в канистрах/бочках;</a:t>
            </a:r>
          </a:p>
          <a:p>
            <a:pPr marL="742950" lvl="1" indent="-285750">
              <a:buFont typeface="Arial" panose="020B0604020202020204" pitchFamily="34" charset="0"/>
              <a:buChar char="•"/>
            </a:pPr>
            <a:r>
              <a:rPr lang="ru-RU" dirty="0"/>
              <a:t>негабаритных и длинномерных грузов.</a:t>
            </a:r>
          </a:p>
        </p:txBody>
      </p:sp>
    </p:spTree>
    <p:extLst>
      <p:ext uri="{BB962C8B-B14F-4D97-AF65-F5344CB8AC3E}">
        <p14:creationId xmlns:p14="http://schemas.microsoft.com/office/powerpoint/2010/main" val="3149866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p:txBody>
          <a:bodyPr>
            <a:normAutofit/>
          </a:bodyPr>
          <a:lstStyle/>
          <a:p>
            <a:pPr marL="0" indent="0" algn="ctr">
              <a:buNone/>
            </a:pPr>
            <a:endParaRPr lang="ru-RU" sz="2600" b="1" dirty="0">
              <a:latin typeface="Geometria"/>
            </a:endParaRPr>
          </a:p>
          <a:p>
            <a:pPr marL="0" indent="0">
              <a:buNone/>
            </a:pPr>
            <a:endParaRPr lang="ru-RU" sz="2600" b="1" dirty="0"/>
          </a:p>
          <a:p>
            <a:pPr marL="0" indent="0">
              <a:buNone/>
            </a:pPr>
            <a:endParaRPr lang="ru-RU" dirty="0"/>
          </a:p>
        </p:txBody>
      </p:sp>
      <p:grpSp>
        <p:nvGrpSpPr>
          <p:cNvPr id="2"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7" name="object 2"/>
          <p:cNvSpPr txBox="1">
            <a:spLocks noGrp="1"/>
          </p:cNvSpPr>
          <p:nvPr>
            <p:ph type="title"/>
          </p:nvPr>
        </p:nvSpPr>
        <p:spPr>
          <a:xfrm>
            <a:off x="2418969" y="1721942"/>
            <a:ext cx="4250690" cy="514350"/>
          </a:xfrm>
          <a:prstGeom prst="rect">
            <a:avLst/>
          </a:prstGeom>
        </p:spPr>
        <p:txBody>
          <a:bodyPr vert="horz" wrap="square" lIns="0" tIns="13335" rIns="0" bIns="0" rtlCol="0">
            <a:spAutoFit/>
          </a:bodyPr>
          <a:lstStyle/>
          <a:p>
            <a:pPr marL="12700">
              <a:lnSpc>
                <a:spcPct val="100000"/>
              </a:lnSpc>
              <a:spcBef>
                <a:spcPts val="105"/>
              </a:spcBef>
            </a:pPr>
            <a:r>
              <a:rPr b="0" spc="-10" dirty="0">
                <a:latin typeface="Microsoft Sans Serif"/>
                <a:cs typeface="Microsoft Sans Serif"/>
              </a:rPr>
              <a:t>Спасибо</a:t>
            </a:r>
            <a:r>
              <a:rPr b="0" spc="-25" dirty="0">
                <a:latin typeface="Microsoft Sans Serif"/>
                <a:cs typeface="Microsoft Sans Serif"/>
              </a:rPr>
              <a:t> </a:t>
            </a:r>
            <a:r>
              <a:rPr b="0" spc="-70" dirty="0">
                <a:latin typeface="Microsoft Sans Serif"/>
                <a:cs typeface="Microsoft Sans Serif"/>
              </a:rPr>
              <a:t>за</a:t>
            </a:r>
            <a:r>
              <a:rPr b="0" spc="-10" dirty="0">
                <a:latin typeface="Microsoft Sans Serif"/>
                <a:cs typeface="Microsoft Sans Serif"/>
              </a:rPr>
              <a:t> </a:t>
            </a:r>
            <a:r>
              <a:rPr b="0" spc="-20" dirty="0">
                <a:latin typeface="Microsoft Sans Serif"/>
                <a:cs typeface="Microsoft Sans Serif"/>
              </a:rPr>
              <a:t>внимание!</a:t>
            </a:r>
          </a:p>
        </p:txBody>
      </p:sp>
      <p:pic>
        <p:nvPicPr>
          <p:cNvPr id="8" name="object 4"/>
          <p:cNvPicPr/>
          <p:nvPr/>
        </p:nvPicPr>
        <p:blipFill>
          <a:blip r:embed="rId3" cstate="print"/>
          <a:stretch>
            <a:fillRect/>
          </a:stretch>
        </p:blipFill>
        <p:spPr>
          <a:xfrm>
            <a:off x="2500298" y="3143248"/>
            <a:ext cx="4343400" cy="2943225"/>
          </a:xfrm>
          <a:prstGeom prst="rect">
            <a:avLst/>
          </a:prstGeom>
        </p:spPr>
      </p:pic>
    </p:spTree>
    <p:extLst>
      <p:ext uri="{BB962C8B-B14F-4D97-AF65-F5344CB8AC3E}">
        <p14:creationId xmlns:p14="http://schemas.microsoft.com/office/powerpoint/2010/main" val="401248264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1914</TotalTime>
  <Words>11430</Words>
  <Application>Microsoft Office PowerPoint</Application>
  <PresentationFormat>Экран (4:3)</PresentationFormat>
  <Paragraphs>905</Paragraphs>
  <Slides>97</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3</vt:i4>
      </vt:variant>
      <vt:variant>
        <vt:lpstr>Заголовки слайдов</vt:lpstr>
      </vt:variant>
      <vt:variant>
        <vt:i4>97</vt:i4>
      </vt:variant>
    </vt:vector>
  </HeadingPairs>
  <TitlesOfParts>
    <vt:vector size="105" baseType="lpstr">
      <vt:lpstr>Arial</vt:lpstr>
      <vt:lpstr>Calibri</vt:lpstr>
      <vt:lpstr>Geometria</vt:lpstr>
      <vt:lpstr>Microsoft Sans Serif</vt:lpstr>
      <vt:lpstr>Wingdings</vt:lpstr>
      <vt:lpstr>Тема Office</vt:lpstr>
      <vt:lpstr>1_Office Theme</vt:lpstr>
      <vt:lpstr>2_Office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АДМИНИСТРАТОРЫ</dc:creator>
  <cp:lastModifiedBy>Пользователь Windows</cp:lastModifiedBy>
  <cp:revision>108</cp:revision>
  <dcterms:created xsi:type="dcterms:W3CDTF">2018-07-27T07:15:36Z</dcterms:created>
  <dcterms:modified xsi:type="dcterms:W3CDTF">2026-03-29T17:37:09Z</dcterms:modified>
</cp:coreProperties>
</file>