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  <p:sldMasterId id="2147483673" r:id="rId3"/>
  </p:sldMasterIdLst>
  <p:notesMasterIdLst>
    <p:notesMasterId r:id="rId52"/>
  </p:notesMasterIdLst>
  <p:sldIdLst>
    <p:sldId id="318" r:id="rId4"/>
    <p:sldId id="317" r:id="rId5"/>
    <p:sldId id="363" r:id="rId6"/>
    <p:sldId id="364" r:id="rId7"/>
    <p:sldId id="383" r:id="rId8"/>
    <p:sldId id="387" r:id="rId9"/>
    <p:sldId id="386" r:id="rId10"/>
    <p:sldId id="389" r:id="rId11"/>
    <p:sldId id="382" r:id="rId12"/>
    <p:sldId id="365" r:id="rId13"/>
    <p:sldId id="366" r:id="rId14"/>
    <p:sldId id="367" r:id="rId15"/>
    <p:sldId id="368" r:id="rId16"/>
    <p:sldId id="369" r:id="rId17"/>
    <p:sldId id="370" r:id="rId18"/>
    <p:sldId id="391" r:id="rId19"/>
    <p:sldId id="392" r:id="rId20"/>
    <p:sldId id="393" r:id="rId21"/>
    <p:sldId id="394" r:id="rId22"/>
    <p:sldId id="396" r:id="rId23"/>
    <p:sldId id="395" r:id="rId24"/>
    <p:sldId id="397" r:id="rId25"/>
    <p:sldId id="398" r:id="rId26"/>
    <p:sldId id="399" r:id="rId27"/>
    <p:sldId id="407" r:id="rId28"/>
    <p:sldId id="390" r:id="rId29"/>
    <p:sldId id="404" r:id="rId30"/>
    <p:sldId id="405" r:id="rId31"/>
    <p:sldId id="371" r:id="rId32"/>
    <p:sldId id="372" r:id="rId33"/>
    <p:sldId id="373" r:id="rId34"/>
    <p:sldId id="374" r:id="rId35"/>
    <p:sldId id="375" r:id="rId36"/>
    <p:sldId id="401" r:id="rId37"/>
    <p:sldId id="400" r:id="rId38"/>
    <p:sldId id="376" r:id="rId39"/>
    <p:sldId id="377" r:id="rId40"/>
    <p:sldId id="378" r:id="rId41"/>
    <p:sldId id="379" r:id="rId42"/>
    <p:sldId id="380" r:id="rId43"/>
    <p:sldId id="381" r:id="rId44"/>
    <p:sldId id="406" r:id="rId45"/>
    <p:sldId id="410" r:id="rId46"/>
    <p:sldId id="409" r:id="rId47"/>
    <p:sldId id="408" r:id="rId48"/>
    <p:sldId id="402" r:id="rId49"/>
    <p:sldId id="403" r:id="rId50"/>
    <p:sldId id="362" r:id="rId5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1" autoAdjust="0"/>
    <p:restoredTop sz="95758" autoAdjust="0"/>
  </p:normalViewPr>
  <p:slideViewPr>
    <p:cSldViewPr>
      <p:cViewPr varScale="1">
        <p:scale>
          <a:sx n="81" d="100"/>
          <a:sy n="81" d="100"/>
        </p:scale>
        <p:origin x="1435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35B1E-3F5F-40ED-B1AA-8283963E7639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CB533-7889-4481-A3CE-36D29863B3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108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70512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0765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5656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7810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48801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541879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41918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008313" cy="9584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76672"/>
            <a:ext cx="5111750" cy="564949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0284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9675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74758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76672"/>
            <a:ext cx="2057400" cy="564949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76672"/>
            <a:ext cx="6019800" cy="564949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28509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24BC4-AF62-43A5-AD50-E4C0A1FF7F79}" type="datetime1"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01.04.2026</a:t>
            </a:fld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УНЦ "BILIMINTERTRANS"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28DEEA-3D8A-46DF-BBF4-282B8A37751F}" type="slidenum">
              <a:rPr kumimoji="0" lang="ru-RU" alt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61793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642621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28850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40583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2687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70571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67491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44839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008313" cy="9584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76672"/>
            <a:ext cx="5111750" cy="564949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4756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05472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64183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76672"/>
            <a:ext cx="2057400" cy="564949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76672"/>
            <a:ext cx="6019800" cy="564949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354011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24BC4-AF62-43A5-AD50-E4C0A1FF7F79}" type="datetime1"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01.04.2026</a:t>
            </a:fld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УНЦ "BILIMINTERTRANS"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28DEEA-3D8A-46DF-BBF4-282B8A37751F}" type="slidenum">
              <a:rPr kumimoji="0" lang="ru-RU" alt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7956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8.jpe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6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4.png"/><Relationship Id="rId20" Type="http://schemas.openxmlformats.org/officeDocument/2006/relationships/image" Target="../media/image8.jpe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 txBox="1">
            <a:spLocks/>
          </p:cNvSpPr>
          <p:nvPr/>
        </p:nvSpPr>
        <p:spPr>
          <a:xfrm>
            <a:off x="5654675" y="6543675"/>
            <a:ext cx="3489325" cy="314325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ea typeface="+mn-ea"/>
                <a:cs typeface="Arial" charset="0"/>
              </a:rPr>
              <a:t>© International Road Transport Union (IRU) 2013</a:t>
            </a:r>
          </a:p>
        </p:txBody>
      </p:sp>
      <p:sp>
        <p:nvSpPr>
          <p:cNvPr id="1027" name="TextBox 8"/>
          <p:cNvSpPr txBox="1">
            <a:spLocks noChangeArrowheads="1"/>
          </p:cNvSpPr>
          <p:nvPr/>
        </p:nvSpPr>
        <p:spPr bwMode="auto">
          <a:xfrm>
            <a:off x="357188" y="6570663"/>
            <a:ext cx="3786187" cy="277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IRU </a:t>
            </a: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Academy  </a:t>
            </a: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CPC Manager International Programme</a:t>
            </a:r>
          </a:p>
        </p:txBody>
      </p:sp>
      <p:pic>
        <p:nvPicPr>
          <p:cNvPr id="1028" name="Picture 22" descr="academy_web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4450"/>
            <a:ext cx="7207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>
          <a:xfrm rot="10800000" flipV="1">
            <a:off x="1357313" y="428625"/>
            <a:ext cx="7286625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428625" y="6500813"/>
            <a:ext cx="8358188" cy="158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6581775"/>
            <a:ext cx="9144000" cy="2603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459D7F-463A-43AA-8782-B56606FC656A}" type="slidenum">
              <a:rPr kumimoji="0" lang="en-US" altLang="ru-RU" sz="1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ru-RU" sz="1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2" name="TextBox 13"/>
          <p:cNvSpPr txBox="1">
            <a:spLocks noChangeArrowheads="1"/>
          </p:cNvSpPr>
          <p:nvPr userDrawn="1"/>
        </p:nvSpPr>
        <p:spPr bwMode="auto">
          <a:xfrm>
            <a:off x="357188" y="6570663"/>
            <a:ext cx="3786187" cy="277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IRU Academy</a:t>
            </a:r>
          </a:p>
        </p:txBody>
      </p:sp>
      <p:pic>
        <p:nvPicPr>
          <p:cNvPr id="1033" name="Picture 22" descr="academy_web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4450"/>
            <a:ext cx="7207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Connector 15"/>
          <p:cNvCxnSpPr/>
          <p:nvPr userDrawn="1"/>
        </p:nvCxnSpPr>
        <p:spPr>
          <a:xfrm rot="10800000" flipV="1">
            <a:off x="1357313" y="428625"/>
            <a:ext cx="7286625" cy="0"/>
          </a:xfrm>
          <a:prstGeom prst="line">
            <a:avLst/>
          </a:prstGeom>
          <a:ln w="28575">
            <a:solidFill>
              <a:srgbClr val="C457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rot="10800000">
            <a:off x="428625" y="6500813"/>
            <a:ext cx="8358188" cy="1587"/>
          </a:xfrm>
          <a:prstGeom prst="line">
            <a:avLst/>
          </a:prstGeom>
          <a:ln w="28575">
            <a:solidFill>
              <a:srgbClr val="C457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itle Placeholder 1"/>
          <p:cNvSpPr>
            <a:spLocks noGrp="1"/>
          </p:cNvSpPr>
          <p:nvPr>
            <p:ph type="title"/>
          </p:nvPr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en-GB" altLang="ru-RU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en-GB" altLang="ru-RU"/>
          </a:p>
        </p:txBody>
      </p:sp>
      <p:grpSp>
        <p:nvGrpSpPr>
          <p:cNvPr id="1038" name="Group 23"/>
          <p:cNvGrpSpPr>
            <a:grpSpLocks/>
          </p:cNvGrpSpPr>
          <p:nvPr userDrawn="1"/>
        </p:nvGrpSpPr>
        <p:grpSpPr bwMode="auto">
          <a:xfrm>
            <a:off x="5330825" y="92075"/>
            <a:ext cx="3281363" cy="307975"/>
            <a:chOff x="4977759" y="92024"/>
            <a:chExt cx="3283027" cy="307868"/>
          </a:xfrm>
        </p:grpSpPr>
        <p:pic>
          <p:nvPicPr>
            <p:cNvPr id="1040" name="Picture 2" descr="W:\IRU Academy\IRU Academy visuals library\LOGOS\ATI LOGOS\ASMAP - Russia\asmap_weblogo.gif"/>
            <p:cNvPicPr>
              <a:picLocks noChangeAspect="1" noChangeArrowheads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7759" y="136558"/>
              <a:ext cx="674361" cy="200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Picture 3" descr="W:\IRU Academy\IRU Academy visuals library\LOGOS\ATI LOGOS\BAMAP-VEDY - Belarus\Bamap_weblogo.gif"/>
            <p:cNvPicPr>
              <a:picLocks noChangeAspect="1" noChangeArrowheads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8174" y="92024"/>
              <a:ext cx="741797" cy="257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2" name="Picture 4" descr="W:\IRU Academy\IRU Academy visuals library\LOGOS\ATI LOGOS\BILIMINTERTRANS - Uzbekistan\Bilimintertrans_weblogo.gif"/>
            <p:cNvPicPr>
              <a:picLocks noChangeAspect="1" noChangeArrowheads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9354" y="106745"/>
              <a:ext cx="472052" cy="293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3" name="Picture 5" descr="W:\IRU Academy\IRU Academy visuals library\LOGOS\ATI LOGOS\CIPTI - Moldova\cipti.JPG"/>
            <p:cNvPicPr>
              <a:picLocks noChangeAspect="1" noChangeArrowheads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145" y="112991"/>
              <a:ext cx="544291" cy="254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4" name="Picture 6" descr="W:\IRU Academy\IRU Academy visuals library\LOGOS\ATI LOGOS\KAZATO - Kazakhstan\kazato_weblogo.gif"/>
            <p:cNvPicPr>
              <a:picLocks noChangeAspect="1" noChangeArrowheads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2276" y="114267"/>
              <a:ext cx="618510" cy="241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9" name="Picture 20" descr="TCC AIRCU UA logo 2013.jpg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0" y="44450"/>
            <a:ext cx="4841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848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 txBox="1">
            <a:spLocks/>
          </p:cNvSpPr>
          <p:nvPr/>
        </p:nvSpPr>
        <p:spPr>
          <a:xfrm>
            <a:off x="5654675" y="6543675"/>
            <a:ext cx="3489325" cy="314325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ea typeface="+mn-ea"/>
                <a:cs typeface="Arial" charset="0"/>
              </a:rPr>
              <a:t>© International Road Transport Union (IRU) 2013</a:t>
            </a:r>
          </a:p>
        </p:txBody>
      </p:sp>
      <p:sp>
        <p:nvSpPr>
          <p:cNvPr id="1027" name="TextBox 8"/>
          <p:cNvSpPr txBox="1">
            <a:spLocks noChangeArrowheads="1"/>
          </p:cNvSpPr>
          <p:nvPr/>
        </p:nvSpPr>
        <p:spPr bwMode="auto">
          <a:xfrm>
            <a:off x="357188" y="6570663"/>
            <a:ext cx="3786187" cy="277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IRU </a:t>
            </a: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Academy  </a:t>
            </a: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CPC Manager International Programme</a:t>
            </a:r>
          </a:p>
        </p:txBody>
      </p:sp>
      <p:pic>
        <p:nvPicPr>
          <p:cNvPr id="1028" name="Picture 22" descr="academy_web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4450"/>
            <a:ext cx="7207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>
          <a:xfrm rot="10800000" flipV="1">
            <a:off x="1357313" y="428625"/>
            <a:ext cx="7286625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428625" y="6500813"/>
            <a:ext cx="8358188" cy="158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6581775"/>
            <a:ext cx="9144000" cy="2603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459D7F-463A-43AA-8782-B56606FC656A}" type="slidenum">
              <a:rPr kumimoji="0" lang="en-US" altLang="ru-RU" sz="1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ru-RU" sz="1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2" name="TextBox 13"/>
          <p:cNvSpPr txBox="1">
            <a:spLocks noChangeArrowheads="1"/>
          </p:cNvSpPr>
          <p:nvPr userDrawn="1"/>
        </p:nvSpPr>
        <p:spPr bwMode="auto">
          <a:xfrm>
            <a:off x="357188" y="6570663"/>
            <a:ext cx="3786187" cy="277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IRU Academy</a:t>
            </a:r>
          </a:p>
        </p:txBody>
      </p:sp>
      <p:pic>
        <p:nvPicPr>
          <p:cNvPr id="1033" name="Picture 22" descr="academy_web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4450"/>
            <a:ext cx="7207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Connector 15"/>
          <p:cNvCxnSpPr/>
          <p:nvPr userDrawn="1"/>
        </p:nvCxnSpPr>
        <p:spPr>
          <a:xfrm rot="10800000" flipV="1">
            <a:off x="1357313" y="428625"/>
            <a:ext cx="7286625" cy="0"/>
          </a:xfrm>
          <a:prstGeom prst="line">
            <a:avLst/>
          </a:prstGeom>
          <a:ln w="28575">
            <a:solidFill>
              <a:srgbClr val="C457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rot="10800000">
            <a:off x="428625" y="6500813"/>
            <a:ext cx="8358188" cy="1587"/>
          </a:xfrm>
          <a:prstGeom prst="line">
            <a:avLst/>
          </a:prstGeom>
          <a:ln w="28575">
            <a:solidFill>
              <a:srgbClr val="C457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itle Placeholder 1"/>
          <p:cNvSpPr>
            <a:spLocks noGrp="1"/>
          </p:cNvSpPr>
          <p:nvPr>
            <p:ph type="title"/>
          </p:nvPr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en-GB" altLang="ru-RU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en-GB" altLang="ru-RU"/>
          </a:p>
        </p:txBody>
      </p:sp>
      <p:grpSp>
        <p:nvGrpSpPr>
          <p:cNvPr id="1038" name="Group 23"/>
          <p:cNvGrpSpPr>
            <a:grpSpLocks/>
          </p:cNvGrpSpPr>
          <p:nvPr userDrawn="1"/>
        </p:nvGrpSpPr>
        <p:grpSpPr bwMode="auto">
          <a:xfrm>
            <a:off x="5330825" y="92075"/>
            <a:ext cx="3281363" cy="307975"/>
            <a:chOff x="4977759" y="92024"/>
            <a:chExt cx="3283027" cy="307868"/>
          </a:xfrm>
        </p:grpSpPr>
        <p:pic>
          <p:nvPicPr>
            <p:cNvPr id="1040" name="Picture 2" descr="W:\IRU Academy\IRU Academy visuals library\LOGOS\ATI LOGOS\ASMAP - Russia\asmap_weblogo.gif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7759" y="136558"/>
              <a:ext cx="674361" cy="200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Picture 3" descr="W:\IRU Academy\IRU Academy visuals library\LOGOS\ATI LOGOS\BAMAP-VEDY - Belarus\Bamap_weblogo.gif"/>
            <p:cNvPicPr>
              <a:picLocks noChangeAspect="1" noChangeArrowheads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8174" y="92024"/>
              <a:ext cx="741797" cy="257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2" name="Picture 4" descr="W:\IRU Academy\IRU Academy visuals library\LOGOS\ATI LOGOS\BILIMINTERTRANS - Uzbekistan\Bilimintertrans_weblogo.gif"/>
            <p:cNvPicPr>
              <a:picLocks noChangeAspect="1" noChangeArrowheads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9354" y="106745"/>
              <a:ext cx="472052" cy="293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3" name="Picture 5" descr="W:\IRU Academy\IRU Academy visuals library\LOGOS\ATI LOGOS\CIPTI - Moldova\cipti.JPG"/>
            <p:cNvPicPr>
              <a:picLocks noChangeAspect="1" noChangeArrowheads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145" y="112991"/>
              <a:ext cx="544291" cy="254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4" name="Picture 6" descr="W:\IRU Academy\IRU Academy visuals library\LOGOS\ATI LOGOS\KAZATO - Kazakhstan\kazato_weblogo.gif"/>
            <p:cNvPicPr>
              <a:picLocks noChangeAspect="1" noChangeArrowheads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2276" y="114267"/>
              <a:ext cx="618510" cy="241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9" name="Picture 20" descr="TCC AIRCU UA logo 2013.jpg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0" y="44450"/>
            <a:ext cx="4841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779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136493/cb58f76f520c47bad3f49e7659f71eae027a8247/#dst100868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54816/c41e9503a409229dc7001d5d9825b8683bcd72ad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normativ.kontur.ru/document?moduleId=1&amp;documentId=504534#l939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normativ.kontur.ru/document?moduleId=1&amp;documentId=453581#l628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normativ.kontur.ru/document?moduleId=1&amp;documentId=399786#l0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User\Desktop\фон_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536"/>
            <a:ext cx="9144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</p:pic>
      <p:sp>
        <p:nvSpPr>
          <p:cNvPr id="3076" name="TextBox 3"/>
          <p:cNvSpPr txBox="1">
            <a:spLocks noChangeArrowheads="1"/>
          </p:cNvSpPr>
          <p:nvPr/>
        </p:nvSpPr>
        <p:spPr bwMode="auto">
          <a:xfrm>
            <a:off x="928662" y="2357430"/>
            <a:ext cx="73437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Geometria" pitchFamily="34" charset="-52"/>
                <a:ea typeface="+mn-ea"/>
                <a:cs typeface="Arial" panose="020B0604020202020204" pitchFamily="34" charset="0"/>
              </a:rPr>
              <a:t>Дополнительная профессиональная программа </a:t>
            </a:r>
            <a:r>
              <a:rPr lang="ru-RU" alt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 pitchFamily="34" charset="-52"/>
              </a:rPr>
              <a:t>профессиональной переподготовки</a:t>
            </a:r>
            <a:endParaRPr lang="en-US" altLang="ru-RU" sz="2400" dirty="0">
              <a:solidFill>
                <a:schemeClr val="tx2">
                  <a:lumMod val="60000"/>
                  <a:lumOff val="40000"/>
                </a:schemeClr>
              </a:solidFill>
              <a:latin typeface="Geometria" pitchFamily="34" charset="-52"/>
            </a:endParaRPr>
          </a:p>
          <a:p>
            <a:pPr marL="88900" algn="ctr">
              <a:lnSpc>
                <a:spcPct val="100000"/>
              </a:lnSpc>
            </a:pPr>
            <a:r>
              <a:rPr lang="ru-RU" alt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 pitchFamily="34" charset="-52"/>
              </a:rPr>
              <a:t> «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 pitchFamily="34" charset="-52"/>
              </a:rPr>
              <a:t>СПЕЦИАЛИСТ, ОТВЕТСТВЕННЫЙ ЗА ОБЕСПЕЧЕНИЕ БЕЗОПАСНОСТИ ДОРОЖНОГО ДВИЖЕНИЯ</a:t>
            </a:r>
            <a:r>
              <a:rPr lang="ru-RU" alt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 pitchFamily="34" charset="-52"/>
              </a:rPr>
              <a:t>»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7045890" y="5373216"/>
            <a:ext cx="1584176" cy="1268760"/>
            <a:chOff x="7092279" y="5506606"/>
            <a:chExt cx="1584176" cy="1268760"/>
          </a:xfrm>
        </p:grpSpPr>
        <p:sp>
          <p:nvSpPr>
            <p:cNvPr id="9" name="Овал 8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3283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1179177"/>
            <a:ext cx="6368752" cy="3937992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latin typeface="Geometria"/>
            </a:endParaRPr>
          </a:p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/>
              </a:rPr>
              <a:t>МОДУЛЬ 3.</a:t>
            </a:r>
          </a:p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/>
              </a:rPr>
              <a:t>ТЕХНОЛОГИЯ ТРАНСПОРТНЫХ ПРОЦЕССОВ. ФИНАНСЫ И УПРАВЛЕНИЕ. ОХРАНА ТРУДА И ТЕХНИКА БЕЗОПАСНОСТИ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2" name="Овал 1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4972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172705"/>
            <a:ext cx="6912768" cy="3937992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chemeClr val="tx2">
                  <a:lumMod val="60000"/>
                  <a:lumOff val="40000"/>
                </a:schemeClr>
              </a:solidFill>
              <a:latin typeface="Geometria"/>
            </a:endParaRPr>
          </a:p>
          <a:p>
            <a:r>
              <a:rPr lang="ru-RU" b="1">
                <a:solidFill>
                  <a:schemeClr val="tx2">
                    <a:lumMod val="60000"/>
                    <a:lumOff val="40000"/>
                  </a:schemeClr>
                </a:solidFill>
                <a:latin typeface="Geometria"/>
              </a:rPr>
              <a:t>Тема </a:t>
            </a:r>
            <a:r>
              <a:rPr lang="ru-RU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Geometria"/>
              </a:rPr>
              <a:t>3.4.2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latin typeface="Geometria"/>
            </a:endParaRPr>
          </a:p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/>
              </a:rPr>
              <a:t>Обеспечение профессиональной пригодности и надежности водителей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579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412776"/>
            <a:ext cx="67687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приказ </a:t>
            </a:r>
            <a:r>
              <a:rPr lang="ru-RU" sz="2400" b="1" dirty="0"/>
              <a:t>Минтранса России от 28 сентября 2022 года №</a:t>
            </a:r>
            <a:r>
              <a:rPr lang="ru-RU" sz="2400" b="1" dirty="0" smtClean="0"/>
              <a:t>390</a:t>
            </a:r>
          </a:p>
          <a:p>
            <a:pPr algn="ctr"/>
            <a:r>
              <a:rPr lang="ru-RU" sz="2400" b="1" dirty="0" smtClean="0"/>
              <a:t>«Об утверждении состава сведений, указанных в части 3 статьи 6 федерального закона от 8 ноября 2007 г. N 259-фз «Устав автомобильного транспорта и городского наземного электрического транспорта», и порядка оформления или формирования путевого листа»</a:t>
            </a:r>
          </a:p>
          <a:p>
            <a:endParaRPr lang="ru-RU" sz="2400" b="1" dirty="0" smtClean="0"/>
          </a:p>
          <a:p>
            <a:endParaRPr lang="ru-RU" sz="2400" b="1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4" name="Овал 3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99490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1" y="404664"/>
            <a:ext cx="813690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dirty="0"/>
              <a:t>Состав сведений путевого </a:t>
            </a:r>
            <a:r>
              <a:rPr lang="ru-RU" b="1" dirty="0" smtClean="0"/>
              <a:t>листа</a:t>
            </a:r>
          </a:p>
          <a:p>
            <a:pPr algn="ctr" fontAlgn="base"/>
            <a:endParaRPr lang="ru-RU" b="1" dirty="0"/>
          </a:p>
          <a:p>
            <a:pPr fontAlgn="base"/>
            <a:r>
              <a:rPr lang="ru-RU" dirty="0"/>
              <a:t>1.Путевой лист должен содержать следующие сведения о:</a:t>
            </a:r>
          </a:p>
          <a:p>
            <a:pPr fontAlgn="base"/>
            <a:r>
              <a:rPr lang="ru-RU" dirty="0"/>
              <a:t>1)сроке действия путевого листа;</a:t>
            </a:r>
          </a:p>
          <a:p>
            <a:pPr fontAlgn="base"/>
            <a:r>
              <a:rPr lang="ru-RU" dirty="0"/>
              <a:t>2)лице, оформившем путевой лист;</a:t>
            </a:r>
          </a:p>
          <a:p>
            <a:pPr fontAlgn="base"/>
            <a:r>
              <a:rPr lang="ru-RU" dirty="0"/>
              <a:t>3)транспортном средстве;</a:t>
            </a:r>
          </a:p>
          <a:p>
            <a:pPr fontAlgn="base"/>
            <a:r>
              <a:rPr lang="ru-RU" dirty="0"/>
              <a:t>4)водителе (водителях) транспортного средства;</a:t>
            </a:r>
          </a:p>
          <a:p>
            <a:pPr fontAlgn="base"/>
            <a:r>
              <a:rPr lang="ru-RU" dirty="0"/>
              <a:t>5)виде перевозки;</a:t>
            </a:r>
          </a:p>
          <a:p>
            <a:pPr fontAlgn="base"/>
            <a:r>
              <a:rPr lang="ru-RU" dirty="0"/>
              <a:t>6)виде сообщения.</a:t>
            </a:r>
          </a:p>
          <a:p>
            <a:pPr fontAlgn="base"/>
            <a:r>
              <a:rPr lang="ru-RU" dirty="0"/>
              <a:t>2.Собственник (владелец) транспортного средства вправе включать в путевой лист дополнительные сведения, учитывающие особенности осуществления им деятельности, связанной с перевозкой пассажиров и багажа, грузов</a:t>
            </a:r>
            <a:r>
              <a:rPr lang="ru-RU" dirty="0" smtClean="0"/>
              <a:t>.</a:t>
            </a:r>
          </a:p>
          <a:p>
            <a:pPr fontAlgn="base"/>
            <a:r>
              <a:rPr lang="ru-RU" dirty="0"/>
              <a:t>3.Сведения о сроке действия путевого листа должны включать дату (число, месяц, год), в течение которой путевой лист может быть использован, а в случае если путевой лист оформляется более чем на один календарный день - даты (число, месяц, год) начала и окончания срока, в течение которого путевой лист может быть использован</a:t>
            </a:r>
            <a:r>
              <a:rPr lang="ru-RU" dirty="0" smtClean="0"/>
              <a:t>.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4" name="Овал 3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0434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1" y="404664"/>
            <a:ext cx="813690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dirty="0"/>
              <a:t>Состав сведений путевого </a:t>
            </a:r>
            <a:r>
              <a:rPr lang="ru-RU" b="1" dirty="0" smtClean="0"/>
              <a:t>листа</a:t>
            </a:r>
          </a:p>
          <a:p>
            <a:pPr algn="ctr" fontAlgn="base"/>
            <a:endParaRPr lang="ru-RU" b="1" dirty="0"/>
          </a:p>
          <a:p>
            <a:pPr fontAlgn="base"/>
            <a:r>
              <a:rPr lang="ru-RU" dirty="0" smtClean="0"/>
              <a:t>4.Сведения </a:t>
            </a:r>
            <a:r>
              <a:rPr lang="ru-RU" dirty="0"/>
              <a:t>о лице, оформившем путевой лист, должны включать: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ru-RU" dirty="0"/>
              <a:t>для юридического лица - полное наименование, адрес в пределах местонахождения, номер телефона, основной государственный регистрационный номер юридического лица;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ru-RU" dirty="0"/>
              <a:t>для индивидуального предпринимателя - фамилию, имя, отчество (при наличии), адрес регистрации по месту жительства, номер телефона, основной государственный регистрационный номер индивидуального предпринимателя;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ru-RU" dirty="0"/>
              <a:t>для физического лица, которое не является индивидуальным предпринимателем и которому в соответствии с законодательством Российской Федерации предоставлено право на осуществление деятельности по перевозке пассажиров и багажа легковым такси (далее - физическое лицо) &lt;1.1&gt; - фамилию, имя, отчество (при наличии), адрес регистрации по месту жительства, номер телефона, идентификационный номер налогоплательщика</a:t>
            </a:r>
            <a:r>
              <a:rPr lang="ru-RU" dirty="0" smtClean="0"/>
              <a:t>.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4" name="Овал 3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45627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1" y="404664"/>
            <a:ext cx="813690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dirty="0"/>
              <a:t>Состав сведений путевого </a:t>
            </a:r>
            <a:r>
              <a:rPr lang="ru-RU" b="1" dirty="0" smtClean="0"/>
              <a:t>листа</a:t>
            </a:r>
          </a:p>
          <a:p>
            <a:pPr algn="ctr" fontAlgn="base"/>
            <a:endParaRPr lang="ru-RU" b="1" dirty="0"/>
          </a:p>
          <a:p>
            <a:pPr fontAlgn="base"/>
            <a:r>
              <a:rPr lang="ru-RU" dirty="0" smtClean="0"/>
              <a:t>5)показания </a:t>
            </a:r>
            <a:r>
              <a:rPr lang="ru-RU" dirty="0"/>
              <a:t>одометра (полные километры пробега): </a:t>
            </a:r>
            <a:endParaRPr lang="ru-RU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при </a:t>
            </a:r>
            <a:r>
              <a:rPr lang="ru-RU" dirty="0"/>
              <a:t>выпуске транспортного средства на линию; </a:t>
            </a:r>
            <a:endParaRPr lang="ru-RU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при </a:t>
            </a:r>
            <a:r>
              <a:rPr lang="ru-RU" dirty="0"/>
              <a:t>возвращении транспортного средства с линии по завершении последнего рейса или при выполнении последнего заказа легкового такси физическими лицами; </a:t>
            </a:r>
            <a:endParaRPr lang="ru-RU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при </a:t>
            </a:r>
            <a:r>
              <a:rPr lang="ru-RU" dirty="0"/>
              <a:t>приеме-сдаче транспортного средства последующему водителю по окончании рабочего дня (смены) предыдущего водителя (в случае оформления нескольких путевых листов на бумажных носителях на одно транспортное средство). </a:t>
            </a:r>
            <a:endParaRPr lang="ru-RU" dirty="0" smtClean="0"/>
          </a:p>
          <a:p>
            <a:pPr fontAlgn="base"/>
            <a:r>
              <a:rPr lang="ru-RU" dirty="0" smtClean="0"/>
              <a:t>6.Сведения </a:t>
            </a:r>
            <a:r>
              <a:rPr lang="ru-RU" dirty="0"/>
              <a:t>о водителе (водителях) транспортного средства должны включать: </a:t>
            </a:r>
            <a:endParaRPr lang="ru-RU" dirty="0" smtClean="0"/>
          </a:p>
          <a:p>
            <a:pPr fontAlgn="base"/>
            <a:r>
              <a:rPr lang="ru-RU" dirty="0" smtClean="0"/>
              <a:t>1)фамилию</a:t>
            </a:r>
            <a:r>
              <a:rPr lang="ru-RU" dirty="0"/>
              <a:t>, имя, отчество (при наличии); </a:t>
            </a:r>
            <a:endParaRPr lang="ru-RU" dirty="0" smtClean="0"/>
          </a:p>
          <a:p>
            <a:pPr fontAlgn="base"/>
            <a:r>
              <a:rPr lang="ru-RU" dirty="0" smtClean="0"/>
              <a:t>2)серию</a:t>
            </a:r>
            <a:r>
              <a:rPr lang="ru-RU" dirty="0"/>
              <a:t>, номер и дату выдачи водительского удостоверения; </a:t>
            </a:r>
            <a:endParaRPr lang="ru-RU" dirty="0" smtClean="0"/>
          </a:p>
          <a:p>
            <a:pPr fontAlgn="base"/>
            <a:r>
              <a:rPr lang="ru-RU" dirty="0" smtClean="0"/>
              <a:t>3)страховой </a:t>
            </a:r>
            <a:r>
              <a:rPr lang="ru-RU" dirty="0"/>
              <a:t>номер индивидуального лицевого счета; </a:t>
            </a:r>
            <a:endParaRPr lang="ru-RU" dirty="0" smtClean="0"/>
          </a:p>
          <a:p>
            <a:pPr fontAlgn="base"/>
            <a:r>
              <a:rPr lang="ru-RU" dirty="0" smtClean="0"/>
              <a:t>4)дату </a:t>
            </a:r>
            <a:r>
              <a:rPr lang="ru-RU" dirty="0"/>
              <a:t>(число, месяц, год), время (часы, минуты), результат проведения </a:t>
            </a:r>
            <a:r>
              <a:rPr lang="ru-RU" dirty="0" err="1"/>
              <a:t>предсменного</a:t>
            </a:r>
            <a:r>
              <a:rPr lang="ru-RU" dirty="0"/>
              <a:t>, </a:t>
            </a:r>
            <a:r>
              <a:rPr lang="ru-RU" dirty="0" err="1"/>
              <a:t>предрейсового</a:t>
            </a:r>
            <a:r>
              <a:rPr lang="ru-RU" dirty="0"/>
              <a:t> и </a:t>
            </a:r>
            <a:r>
              <a:rPr lang="ru-RU" dirty="0" err="1"/>
              <a:t>послесменного</a:t>
            </a:r>
            <a:r>
              <a:rPr lang="ru-RU" dirty="0"/>
              <a:t>, </a:t>
            </a:r>
            <a:r>
              <a:rPr lang="ru-RU" dirty="0" err="1"/>
              <a:t>послерейсового</a:t>
            </a:r>
            <a:r>
              <a:rPr lang="ru-RU" dirty="0"/>
              <a:t> медицинского осмотра (если обязательность проведения </a:t>
            </a:r>
            <a:r>
              <a:rPr lang="ru-RU" dirty="0" err="1"/>
              <a:t>послерейсового</a:t>
            </a:r>
            <a:r>
              <a:rPr lang="ru-RU" dirty="0"/>
              <a:t>, </a:t>
            </a:r>
            <a:r>
              <a:rPr lang="ru-RU" dirty="0" err="1"/>
              <a:t>послесменного</a:t>
            </a:r>
            <a:r>
              <a:rPr lang="ru-RU" dirty="0"/>
              <a:t> медицинского осмотра предусмотрена законодательством Российской Федерации). </a:t>
            </a:r>
            <a:endParaRPr lang="ru-RU" dirty="0" smtClean="0"/>
          </a:p>
        </p:txBody>
      </p:sp>
      <p:grpSp>
        <p:nvGrpSpPr>
          <p:cNvPr id="3" name="Группа 2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4" name="Овал 3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26337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1" y="404664"/>
            <a:ext cx="8136903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dirty="0"/>
              <a:t>Состав сведений путевого </a:t>
            </a:r>
            <a:r>
              <a:rPr lang="ru-RU" b="1" dirty="0" smtClean="0"/>
              <a:t>листа</a:t>
            </a:r>
          </a:p>
          <a:p>
            <a:pPr algn="ctr" fontAlgn="base"/>
            <a:endParaRPr lang="ru-RU" b="1" dirty="0"/>
          </a:p>
          <a:p>
            <a:pPr fontAlgn="base"/>
            <a:r>
              <a:rPr lang="ru-RU" dirty="0" smtClean="0"/>
              <a:t>7.Сведения </a:t>
            </a:r>
            <a:r>
              <a:rPr lang="ru-RU" dirty="0"/>
              <a:t>о виде перевозки должны включать информацию о перевозке:</a:t>
            </a:r>
          </a:p>
          <a:p>
            <a:pPr fontAlgn="base"/>
            <a:r>
              <a:rPr lang="ru-RU" dirty="0"/>
              <a:t>1)коммерческие перевозки: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регулярная перевозка пассажиров и багажа;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перевозка грузов на основании договора перевозки грузов или договора фрахтования (в том числе по договору аренды транспортного средства с экипажем);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перевозка пассажиров и багажа по заказу;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перевозка пассажиров и багажа легковым такси;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организованная перевозка групп детей автобусами (если организованная перевозка группы детей осуществляется по договору фрахтования);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2)перевозки для собственных нужд;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3)передвижение и работа специальных транспортных </a:t>
            </a:r>
            <a:r>
              <a:rPr lang="ru-RU" dirty="0" smtClean="0"/>
              <a:t>средств.</a:t>
            </a:r>
          </a:p>
          <a:p>
            <a:pPr fontAlgn="base"/>
            <a:r>
              <a:rPr lang="ru-RU" dirty="0"/>
              <a:t>8.Сведения о виде сообщения должны включать информацию о виде сообщения:</a:t>
            </a:r>
          </a:p>
          <a:p>
            <a:pPr fontAlgn="base"/>
            <a:r>
              <a:rPr lang="ru-RU" dirty="0"/>
              <a:t>1)городское;</a:t>
            </a:r>
          </a:p>
          <a:p>
            <a:pPr fontAlgn="base"/>
            <a:r>
              <a:rPr lang="ru-RU" dirty="0"/>
              <a:t>2)пригородное;</a:t>
            </a:r>
          </a:p>
          <a:p>
            <a:pPr fontAlgn="base"/>
            <a:r>
              <a:rPr lang="ru-RU" dirty="0"/>
              <a:t>3)междугородное.</a:t>
            </a:r>
          </a:p>
          <a:p>
            <a:pPr fontAlgn="base"/>
            <a:endParaRPr lang="ru-RU" dirty="0"/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ru-RU" dirty="0"/>
          </a:p>
          <a:p>
            <a:pPr algn="ctr" fontAlgn="base"/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pPr fontAlgn="base"/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4" name="Овал 3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17887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060848"/>
            <a:ext cx="67687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Допуск к управлению транспортными </a:t>
            </a:r>
            <a:r>
              <a:rPr lang="ru-RU" sz="2400" b="1" dirty="0" smtClean="0"/>
              <a:t>средствами</a:t>
            </a:r>
          </a:p>
          <a:p>
            <a:pPr algn="ctr"/>
            <a:r>
              <a:rPr lang="ru-RU" sz="2400" b="1" i="1" dirty="0"/>
              <a:t>Федеральный Закон от 10.12.1995 № 196-ФЗ </a:t>
            </a:r>
            <a:endParaRPr lang="ru-RU" sz="2400" b="1" i="1" dirty="0" smtClean="0"/>
          </a:p>
          <a:p>
            <a:pPr algn="ctr"/>
            <a:r>
              <a:rPr lang="ru-RU" sz="2400" b="1" i="1" dirty="0" smtClean="0"/>
              <a:t>«</a:t>
            </a:r>
            <a:r>
              <a:rPr lang="ru-RU" sz="2400" b="1" i="1" dirty="0"/>
              <a:t>О безопасности дорожного движения</a:t>
            </a:r>
            <a:r>
              <a:rPr lang="ru-RU" sz="2400" b="1" i="1" dirty="0" smtClean="0"/>
              <a:t>»</a:t>
            </a:r>
          </a:p>
          <a:p>
            <a:pPr algn="ctr"/>
            <a:r>
              <a:rPr lang="ru-RU" sz="2400" b="1" i="1" dirty="0" smtClean="0"/>
              <a:t>Статья 25</a:t>
            </a:r>
          </a:p>
          <a:p>
            <a:pPr algn="ctr"/>
            <a:r>
              <a:rPr lang="ru-RU" sz="2400" b="1" i="1" dirty="0" smtClean="0"/>
              <a:t>См. тема 1.</a:t>
            </a:r>
          </a:p>
          <a:p>
            <a:endParaRPr lang="ru-RU" sz="2400" b="1" dirty="0"/>
          </a:p>
          <a:p>
            <a:endParaRPr lang="ru-RU" sz="2400" b="1" dirty="0" smtClean="0"/>
          </a:p>
          <a:p>
            <a:endParaRPr lang="ru-RU" sz="2400" b="1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4" name="Овал 3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35829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323528" y="169831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Сравнительная таблица категорий ТС по классификации Комитета по внутреннему транспорту Европейской экономической комиссии ООН (КВТ ЕЭК ООН) и по классификации Конвенции о дорожном движении: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179512" y="1124744"/>
          <a:ext cx="8640960" cy="5230276"/>
        </p:xfrm>
        <a:graphic>
          <a:graphicData uri="http://schemas.openxmlformats.org/drawingml/2006/table">
            <a:tbl>
              <a:tblPr/>
              <a:tblGrid>
                <a:gridCol w="1512168"/>
                <a:gridCol w="3168352"/>
                <a:gridCol w="1800200"/>
                <a:gridCol w="2160240"/>
              </a:tblGrid>
              <a:tr h="38408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>
                          <a:effectLst/>
                        </a:rPr>
                        <a:t>Категория ТС по классификации КВТ ЕЭК ООН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rgbClr val="C80D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80D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80D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80D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>
                          <a:effectLst/>
                        </a:rPr>
                        <a:t>Определение категории транспортных средств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rgbClr val="C80D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>
                          <a:effectLst/>
                        </a:rPr>
                        <a:t>Категория ТС по классификации </a:t>
                      </a:r>
                      <a:r>
                        <a:rPr lang="ru-RU" sz="1200" u="sng" dirty="0">
                          <a:solidFill>
                            <a:srgbClr val="1A0DAB"/>
                          </a:solidFill>
                          <a:effectLst/>
                          <a:hlinkClick r:id="rId3"/>
                        </a:rPr>
                        <a:t>Конвенции</a:t>
                      </a:r>
                      <a:r>
                        <a:rPr lang="ru-RU" sz="1200" dirty="0">
                          <a:effectLst/>
                        </a:rPr>
                        <a:t> о дорожном движении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>
                          <a:effectLst/>
                        </a:rPr>
                        <a:t>Определение категории транспортных средств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>
                          <a:effectLst/>
                        </a:rPr>
                        <a:t>1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80D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>
                          <a:effectLst/>
                        </a:rPr>
                        <a:t>2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>
                          <a:effectLst/>
                        </a:rPr>
                        <a:t>3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>
                          <a:effectLst/>
                        </a:rPr>
                        <a:t>4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150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L2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Механические транспортные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A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Мотоциклы, мотороллеры и другие </a:t>
                      </a:r>
                      <a:r>
                        <a:rPr lang="ru-RU" sz="1200" dirty="0" err="1">
                          <a:effectLst/>
                        </a:rPr>
                        <a:t>мототранспортные</a:t>
                      </a:r>
                      <a:r>
                        <a:rPr lang="ru-RU" sz="1200" dirty="0">
                          <a:effectLst/>
                        </a:rPr>
                        <a:t> средства (трехколесные, четырехколесные (</a:t>
                      </a:r>
                      <a:r>
                        <a:rPr lang="ru-RU" sz="1200" dirty="0" err="1">
                          <a:effectLst/>
                        </a:rPr>
                        <a:t>квадрициклы</a:t>
                      </a:r>
                      <a:r>
                        <a:rPr lang="ru-RU" sz="1200" dirty="0">
                          <a:effectLst/>
                        </a:rPr>
                        <a:t>) мотоциклы).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15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L3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средства, имеющие менее 4 колес,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215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L4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рабочий объем двигателя более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279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L5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50 куб. см и максимальную скорость более 50 км/ч.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9053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L7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Механические четырехколесные транспортные средства, ненагруженная масса которых не превышает 400 кг (500 кг для транспортных средств, предназначенных для перевозки людей).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90538">
                <a:tc>
                  <a:txBody>
                    <a:bodyPr/>
                    <a:lstStyle/>
                    <a:p>
                      <a:pPr algn="ctr" fontAlgn="t"/>
                      <a:endParaRPr lang="en-US" sz="1200">
                        <a:effectLst/>
                      </a:endParaRPr>
                    </a:p>
                    <a:p>
                      <a:pPr fontAlgn="t"/>
                      <a:r>
                        <a:rPr lang="en-US" sz="1200">
                          <a:effectLst/>
                        </a:rPr>
                        <a:t>M1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Механические транспортные средства для перевозки пассажиров, имеющие не менее 4 колес и не более 8 мест для сидения (кроме места водителя), максимальная масса которых не более 3,5 тонн (т).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B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Автомобили, разрешенная максимальная масса которых не превышает 3,5 т и число сидячих мест которых, помимо сиденья водителя, не превышает 8.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9248">
                <a:tc>
                  <a:txBody>
                    <a:bodyPr/>
                    <a:lstStyle/>
                    <a:p>
                      <a:pPr algn="ctr" fontAlgn="t"/>
                      <a:endParaRPr lang="en-US" sz="1200">
                        <a:effectLst/>
                      </a:endParaRPr>
                    </a:p>
                    <a:p>
                      <a:pPr fontAlgn="t"/>
                      <a:r>
                        <a:rPr lang="en-US" sz="1200">
                          <a:effectLst/>
                        </a:rPr>
                        <a:t>M1C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Механические транспортные средства специального назначения, сконструированные так, что они включают жилой отсек (автомобиль - дом), максимальная масса которых не более 3,5 т.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5377">
                <a:tc>
                  <a:txBody>
                    <a:bodyPr/>
                    <a:lstStyle/>
                    <a:p>
                      <a:pPr algn="ctr" fontAlgn="t"/>
                      <a:endParaRPr lang="en-US" sz="1200">
                        <a:effectLst/>
                      </a:endParaRPr>
                    </a:p>
                    <a:p>
                      <a:pPr fontAlgn="t"/>
                      <a:r>
                        <a:rPr lang="en-US" sz="1200">
                          <a:effectLst/>
                        </a:rPr>
                        <a:t>N1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Механические транспортные средства для перевозки грузов, максимальная масса которых не более 3,5 т.</a:t>
                      </a:r>
                    </a:p>
                  </a:txBody>
                  <a:tcPr marL="5650" marR="5650" marT="8475" marB="847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758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323528" y="169831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Сравнительная таблица категорий ТС по классификации Комитета по внутреннему транспорту Европейской экономической комиссии ООН (КВТ ЕЭК ООН) и по классификации Конвенции о дорожном движении: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251518" y="1268760"/>
          <a:ext cx="8568956" cy="4773265"/>
        </p:xfrm>
        <a:graphic>
          <a:graphicData uri="http://schemas.openxmlformats.org/drawingml/2006/table">
            <a:tbl>
              <a:tblPr/>
              <a:tblGrid>
                <a:gridCol w="1728194"/>
                <a:gridCol w="2556284"/>
                <a:gridCol w="2142239"/>
                <a:gridCol w="2142239"/>
              </a:tblGrid>
              <a:tr h="104906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M2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Механические транспортные средства для перевозки пассажиров, имеющие более 8 мест для сидения (кроме места водителя) и максимальная масса которых не более 5 т.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D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Автомобили, предназначенные для перевозки пассажиров и имеющие более 8 сидячих мест, помимо сиденья водителя.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4906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M3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Механические транспортные средства для перевозки пассажиров, имеющие более 8 мест для сидения (кроме места водителя) и максимальная масса которых более 5 т.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06430">
                <a:tc>
                  <a:txBody>
                    <a:bodyPr/>
                    <a:lstStyle/>
                    <a:p>
                      <a:pPr algn="ctr" fontAlgn="t"/>
                      <a:endParaRPr lang="en-US" sz="1200">
                        <a:effectLst/>
                      </a:endParaRPr>
                    </a:p>
                    <a:p>
                      <a:pPr fontAlgn="t"/>
                      <a:r>
                        <a:rPr lang="en-US" sz="1200">
                          <a:effectLst/>
                        </a:rPr>
                        <a:t>M</a:t>
                      </a:r>
                      <a:r>
                        <a:rPr lang="en-US" sz="1200" baseline="-25000">
                          <a:effectLst/>
                        </a:rPr>
                        <a:t>1</a:t>
                      </a:r>
                      <a:endParaRPr lang="en-US" sz="1200">
                        <a:effectLst/>
                      </a:endParaRP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Механические транспортные средства для перевозки пассажиров, имеющие не менее 4 колес и не более 8 мест для сидения (кроме места водителя), максимальная масса которых более 3,5 т.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Автомобили, за исключением относящихся к категории "D", разрешенная максимальная масса которых превышает 3,5 т.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1302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N</a:t>
                      </a:r>
                      <a:r>
                        <a:rPr lang="en-US" sz="1200" baseline="-25000">
                          <a:effectLst/>
                        </a:rPr>
                        <a:t>2</a:t>
                      </a:r>
                      <a:endParaRPr lang="en-US" sz="1200">
                        <a:effectLst/>
                      </a:endParaRP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Механические транспортные средства для перевозки грузов, максимальная масса которых более 3,5 т, но не превышает 12 т.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566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N</a:t>
                      </a:r>
                      <a:r>
                        <a:rPr lang="en-US" sz="1200" baseline="-25000">
                          <a:effectLst/>
                        </a:rPr>
                        <a:t>3</a:t>
                      </a:r>
                      <a:endParaRPr lang="en-US" sz="1200">
                        <a:effectLst/>
                      </a:endParaRP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Механические транспортные средства для перевозки грузов, максимальная масса которых более 12 т.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0106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323528" y="169831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Сравнительная таблица категорий ТС по классификации Комитета по внутреннему транспорту Европейской экономической комиссии ООН (КВТ ЕЭК ООН) и по классификации Конвенции о дорожном движении: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251518" y="1268760"/>
          <a:ext cx="8568956" cy="4773265"/>
        </p:xfrm>
        <a:graphic>
          <a:graphicData uri="http://schemas.openxmlformats.org/drawingml/2006/table">
            <a:tbl>
              <a:tblPr/>
              <a:tblGrid>
                <a:gridCol w="1728194"/>
                <a:gridCol w="2556284"/>
                <a:gridCol w="2142239"/>
                <a:gridCol w="2142239"/>
              </a:tblGrid>
              <a:tr h="104906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M2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Механические транспортные средства для перевозки пассажиров, имеющие более 8 мест для сидения (кроме места водителя) и максимальная масса которых не более 5 т.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D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Автомобили, предназначенные для перевозки пассажиров и имеющие более 8 сидячих мест, помимо сиденья водителя.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4906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M3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Механические транспортные средства для перевозки пассажиров, имеющие более 8 мест для сидения (кроме места водителя) и максимальная масса которых более 5 т.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06430">
                <a:tc>
                  <a:txBody>
                    <a:bodyPr/>
                    <a:lstStyle/>
                    <a:p>
                      <a:pPr algn="ctr" fontAlgn="t"/>
                      <a:endParaRPr lang="en-US" sz="1200">
                        <a:effectLst/>
                      </a:endParaRPr>
                    </a:p>
                    <a:p>
                      <a:pPr fontAlgn="t"/>
                      <a:r>
                        <a:rPr lang="en-US" sz="1200">
                          <a:effectLst/>
                        </a:rPr>
                        <a:t>M</a:t>
                      </a:r>
                      <a:r>
                        <a:rPr lang="en-US" sz="1200" baseline="-25000">
                          <a:effectLst/>
                        </a:rPr>
                        <a:t>1</a:t>
                      </a:r>
                      <a:endParaRPr lang="en-US" sz="1200">
                        <a:effectLst/>
                      </a:endParaRP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Механические транспортные средства для перевозки пассажиров, имеющие не менее 4 колес и не более 8 мест для сидения (кроме места водителя), максимальная масса которых более 3,5 т.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C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Автомобили, за исключением относящихся к категории "D", разрешенная максимальная масса которых превышает 3,5 т.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1302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N</a:t>
                      </a:r>
                      <a:r>
                        <a:rPr lang="en-US" sz="1200" baseline="-25000">
                          <a:effectLst/>
                        </a:rPr>
                        <a:t>2</a:t>
                      </a:r>
                      <a:endParaRPr lang="en-US" sz="1200">
                        <a:effectLst/>
                      </a:endParaRP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>
                          <a:effectLst/>
                        </a:rPr>
                        <a:t>Механические транспортные средства для перевозки грузов, максимальная масса которых более 3,5 т, но не превышает 12 т.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566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>
                          <a:effectLst/>
                        </a:rPr>
                        <a:t>N</a:t>
                      </a:r>
                      <a:r>
                        <a:rPr lang="en-US" sz="1200" baseline="-25000">
                          <a:effectLst/>
                        </a:rPr>
                        <a:t>3</a:t>
                      </a:r>
                      <a:endParaRPr lang="en-US" sz="1200">
                        <a:effectLst/>
                      </a:endParaRP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effectLst/>
                        </a:rPr>
                        <a:t>Механические транспортные средства для перевозки грузов, максимальная масса которых более 12 т.</a:t>
                      </a:r>
                    </a:p>
                  </a:txBody>
                  <a:tcPr marL="7109" marR="7109" marT="10663" marB="10663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1972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323528" y="169831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Сравнительная таблица категорий ТС по классификации Комитета по внутреннему транспорту Европейской экономической комиссии ООН (КВТ ЕЭК ООН) и по классификации Конвенции о дорожном движении: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611556" y="1306202"/>
          <a:ext cx="7488836" cy="3881437"/>
        </p:xfrm>
        <a:graphic>
          <a:graphicData uri="http://schemas.openxmlformats.org/drawingml/2006/table">
            <a:tbl>
              <a:tblPr/>
              <a:tblGrid>
                <a:gridCol w="1872209"/>
                <a:gridCol w="1872209"/>
                <a:gridCol w="1872209"/>
                <a:gridCol w="1872209"/>
              </a:tblGrid>
              <a:tr h="85072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dirty="0">
                          <a:effectLst/>
                        </a:rPr>
                        <a:t>O1</a:t>
                      </a:r>
                    </a:p>
                  </a:txBody>
                  <a:tcPr marL="17723" marR="17723" marT="26585" marB="2658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>
                          <a:effectLst/>
                        </a:rPr>
                        <a:t>Прицепы, максимальная масса которых не превышает 0,75 т.</a:t>
                      </a:r>
                    </a:p>
                  </a:txBody>
                  <a:tcPr marL="17723" marR="17723" marT="26585" marB="2658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fontAlgn="t"/>
                      <a:endParaRPr lang="ru-RU" sz="1300" dirty="0">
                        <a:effectLst/>
                      </a:endParaRPr>
                    </a:p>
                  </a:txBody>
                  <a:tcPr marL="17723" marR="17723" marT="26585" marB="2658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 fontAlgn="t"/>
                      <a:r>
                        <a:rPr lang="ru-RU" sz="1300">
                          <a:effectLst/>
                        </a:rPr>
                        <a:t>Прицепы, полуприцепы.</a:t>
                      </a:r>
                    </a:p>
                  </a:txBody>
                  <a:tcPr marL="17723" marR="17723" marT="26585" marB="2658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1023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>
                          <a:effectLst/>
                        </a:rPr>
                        <a:t>O2</a:t>
                      </a:r>
                    </a:p>
                  </a:txBody>
                  <a:tcPr marL="17723" marR="17723" marT="26585" marB="2658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>
                          <a:effectLst/>
                        </a:rPr>
                        <a:t>Прицепы, максимальная масса которых более 0,75 т, но не превышает 3,5 т.</a:t>
                      </a:r>
                    </a:p>
                  </a:txBody>
                  <a:tcPr marL="17723" marR="17723" marT="26585" marB="2658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6974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>
                          <a:effectLst/>
                        </a:rPr>
                        <a:t>O3</a:t>
                      </a:r>
                    </a:p>
                  </a:txBody>
                  <a:tcPr marL="17723" marR="17723" marT="26585" marB="2658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>
                          <a:effectLst/>
                        </a:rPr>
                        <a:t>Прицепы (полуприцепы), максимальная масса которых более 3,5 т, но не превышает 10 т.</a:t>
                      </a:r>
                    </a:p>
                  </a:txBody>
                  <a:tcPr marL="17723" marR="17723" marT="26585" marB="2658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5072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>
                          <a:effectLst/>
                        </a:rPr>
                        <a:t>O4</a:t>
                      </a:r>
                    </a:p>
                  </a:txBody>
                  <a:tcPr marL="17723" marR="17723" marT="26585" marB="2658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dirty="0">
                          <a:effectLst/>
                        </a:rPr>
                        <a:t>Прицепы (полуприцепы), максимальная масса которых более 10 т.</a:t>
                      </a:r>
                    </a:p>
                  </a:txBody>
                  <a:tcPr marL="17723" marR="17723" marT="26585" marB="26585"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9612" y="5214036"/>
            <a:ext cx="8064896" cy="140038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700" dirty="0">
                <a:solidFill>
                  <a:srgbClr val="000000"/>
                </a:solidFill>
                <a:latin typeface="Times New Roman" panose="02020603050405020304" pitchFamily="18" charset="0"/>
              </a:rPr>
              <a:t>Примечание. Установленные настоящей таблицей критерии соответствия категорий транспортных средств применяются также в отношении транспортных средств, отнесенных к специальным или специализированным транспортным средствам в соответствии с требованиями технического </a:t>
            </a:r>
            <a:r>
              <a:rPr lang="ru-RU" sz="1700" u="sng" dirty="0">
                <a:solidFill>
                  <a:srgbClr val="1A0DAB"/>
                </a:solidFill>
                <a:latin typeface="Times New Roman" panose="02020603050405020304" pitchFamily="18" charset="0"/>
                <a:hlinkClick r:id="rId3"/>
              </a:rPr>
              <a:t>регламента</a:t>
            </a:r>
            <a:r>
              <a:rPr lang="ru-RU" sz="1700" dirty="0">
                <a:solidFill>
                  <a:srgbClr val="000000"/>
                </a:solidFill>
                <a:latin typeface="Times New Roman" panose="02020603050405020304" pitchFamily="18" charset="0"/>
              </a:rPr>
              <a:t> Таможенного союза о безопасности колесных транспортных средств.</a:t>
            </a: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3141870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1340768"/>
            <a:ext cx="67687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Медицинское обеспечение безопасности дорожного </a:t>
            </a:r>
            <a:r>
              <a:rPr lang="ru-RU" sz="2400" b="1" dirty="0" smtClean="0"/>
              <a:t>движения.</a:t>
            </a:r>
          </a:p>
          <a:p>
            <a:pPr algn="ctr"/>
            <a:r>
              <a:rPr lang="ru-RU" sz="2400" b="1" dirty="0"/>
              <a:t>Порядок проведения обязательных предварительных и периодических медицинских осмотров (обследований) водителей.</a:t>
            </a:r>
          </a:p>
          <a:p>
            <a:pPr algn="ctr"/>
            <a:r>
              <a:rPr lang="ru-RU" sz="2400" b="1" i="1" dirty="0" smtClean="0"/>
              <a:t>Федеральный </a:t>
            </a:r>
            <a:r>
              <a:rPr lang="ru-RU" sz="2400" b="1" i="1" dirty="0"/>
              <a:t>Закон от 10.12.1995 № 196-ФЗ </a:t>
            </a:r>
            <a:endParaRPr lang="ru-RU" sz="2400" b="1" i="1" dirty="0" smtClean="0"/>
          </a:p>
          <a:p>
            <a:pPr algn="ctr"/>
            <a:r>
              <a:rPr lang="ru-RU" sz="2400" b="1" i="1" dirty="0" smtClean="0"/>
              <a:t>«</a:t>
            </a:r>
            <a:r>
              <a:rPr lang="ru-RU" sz="2400" b="1" i="1" dirty="0"/>
              <a:t>О безопасности дорожного движения</a:t>
            </a:r>
            <a:r>
              <a:rPr lang="ru-RU" sz="2400" b="1" i="1" dirty="0" smtClean="0"/>
              <a:t>»</a:t>
            </a:r>
          </a:p>
          <a:p>
            <a:pPr algn="ctr"/>
            <a:r>
              <a:rPr lang="ru-RU" sz="2400" b="1" i="1" dirty="0" smtClean="0"/>
              <a:t>Статья 23</a:t>
            </a:r>
          </a:p>
          <a:p>
            <a:pPr algn="ctr"/>
            <a:r>
              <a:rPr lang="ru-RU" sz="2400" b="1" i="1" dirty="0" smtClean="0"/>
              <a:t>См. тема 1.</a:t>
            </a:r>
          </a:p>
          <a:p>
            <a:endParaRPr lang="ru-RU" sz="2400" b="1" dirty="0"/>
          </a:p>
          <a:p>
            <a:endParaRPr lang="ru-RU" sz="2400" b="1" dirty="0" smtClean="0"/>
          </a:p>
          <a:p>
            <a:endParaRPr lang="ru-RU" sz="2400" b="1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4" name="Овал 3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45980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116632"/>
            <a:ext cx="67687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b="1" dirty="0"/>
              <a:t>Медицинское обеспечение безопасности дорожного движения</a:t>
            </a:r>
          </a:p>
          <a:p>
            <a:pPr algn="ctr"/>
            <a:endParaRPr lang="ru-RU" sz="2400" b="1" dirty="0"/>
          </a:p>
          <a:p>
            <a:endParaRPr lang="ru-RU" sz="2400" b="1" dirty="0" smtClean="0"/>
          </a:p>
          <a:p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31540" y="1220283"/>
            <a:ext cx="817290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/>
              <a:t>1.Медицинское обеспечение безопасности дорожного движения включает в себя: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обязательное медицинское освидетельствование кандидатов в водители транспортных средств;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обязательное медицинское освидетельствование водителей транспортных средств в связи с заменой водительского удостоверения после истечения срока его действия, либо в связи с возвратом водительского удостоверения после истечения срока лишения права на управление транспортными средствами в случае, если прохождение обязательного медицинского освидетельствования требуется в соответствии с законодательством Российской Федерации об административных правонарушениях, либо в связи с возвратом водительского удостоверения после отбытия наказания в виде лишения права занимать определенные должности или заниматься определенной деятельностью (в случае лишения права на управление транспортными средствами</a:t>
            </a:r>
            <a:r>
              <a:rPr lang="ru-RU" dirty="0" smtClean="0"/>
              <a:t>);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53113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0"/>
            <a:ext cx="67687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b="1" dirty="0"/>
              <a:t>Медицинское обеспечение безопасности дорожного движения</a:t>
            </a:r>
          </a:p>
          <a:p>
            <a:pPr algn="ctr"/>
            <a:endParaRPr lang="ru-RU" sz="2400" b="1" dirty="0"/>
          </a:p>
          <a:p>
            <a:endParaRPr lang="ru-RU" sz="2400" b="1" dirty="0" smtClean="0"/>
          </a:p>
          <a:p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9169" y="890625"/>
            <a:ext cx="839728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внеочередное обязательное медицинское освидетельствование водителей транспортных средств, при проведении обязательного периодического медицинского осмотра которых выявлены признаки заболеваний (состояний), являющихся медицинскими противопоказаниями либо ранее не выявлявшимися медицинскими показаниями или медицинскими ограничениями к управлению транспортными средствами и подтвержденных по результатам последующих обследования и </a:t>
            </a:r>
            <a:r>
              <a:rPr lang="ru-RU" dirty="0" err="1"/>
              <a:t>лечения;</a:t>
            </a:r>
            <a:r>
              <a:rPr lang="ru-RU" dirty="0" err="1" smtClean="0"/>
              <a:t>обязательные</a:t>
            </a:r>
            <a:r>
              <a:rPr lang="ru-RU" dirty="0" smtClean="0"/>
              <a:t> </a:t>
            </a:r>
            <a:r>
              <a:rPr lang="ru-RU" dirty="0"/>
              <a:t>предварительные, периодические (не реже одного раза в два года), </a:t>
            </a:r>
            <a:r>
              <a:rPr lang="ru-RU" dirty="0" err="1"/>
              <a:t>предрейсовые</a:t>
            </a:r>
            <a:r>
              <a:rPr lang="ru-RU" dirty="0"/>
              <a:t> и </a:t>
            </a:r>
            <a:r>
              <a:rPr lang="ru-RU" dirty="0" err="1"/>
              <a:t>послерейсовые</a:t>
            </a:r>
            <a:r>
              <a:rPr lang="ru-RU" dirty="0"/>
              <a:t> медицинские осмотры, медицинские осмотры в течение рабочего дня (смены</a:t>
            </a:r>
            <a:r>
              <a:rPr lang="ru-RU" dirty="0" smtClean="0"/>
              <a:t>);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обязательные предварительные, периодические (не реже одного раза в два года), </a:t>
            </a:r>
            <a:r>
              <a:rPr lang="ru-RU" dirty="0" err="1"/>
              <a:t>предрейсовые</a:t>
            </a:r>
            <a:r>
              <a:rPr lang="ru-RU" dirty="0"/>
              <a:t> и </a:t>
            </a:r>
            <a:r>
              <a:rPr lang="ru-RU" dirty="0" err="1"/>
              <a:t>послерейсовые</a:t>
            </a:r>
            <a:r>
              <a:rPr lang="ru-RU" dirty="0"/>
              <a:t> медицинские осмотры, медицинские осмотры в течение рабочего дня (смены</a:t>
            </a:r>
            <a:r>
              <a:rPr lang="ru-RU" dirty="0" smtClean="0"/>
              <a:t>);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проведение санитарно-просветительной работы по вопросам профилактики управления транспортным средством в состоянии алкогольного, наркотического или иного токсического опьянения;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38716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0"/>
            <a:ext cx="67687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b="1" dirty="0"/>
              <a:t>Медицинское обеспечение безопасности дорожного движения</a:t>
            </a:r>
          </a:p>
          <a:p>
            <a:pPr algn="ctr"/>
            <a:endParaRPr lang="ru-RU" sz="2400" b="1" dirty="0"/>
          </a:p>
          <a:p>
            <a:endParaRPr lang="ru-RU" sz="2400" b="1" dirty="0" smtClean="0"/>
          </a:p>
          <a:p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9169" y="1340768"/>
            <a:ext cx="839728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оказание медицинской помощи пострадавшим в дорожно-транспортных происшествиях и обучение участников дорожного движения, сотрудников экстренных оперативных служб, а также населения навыкам оказания первой помощи пострадавшим в дорожно-транспортных происшествиях;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проведение химико-токсикологических исследований наличия (отсутствия) в организме человека наркотических средств, психотропных веществ и их метаболитов.</a:t>
            </a:r>
          </a:p>
          <a:p>
            <a:pPr fontAlgn="base"/>
            <a:r>
              <a:rPr lang="ru-RU" dirty="0"/>
              <a:t>2.Обязательное медицинское освидетельствование проводится за счет средств водителей транспортных средств (кандидатов в водители транспортных средств).</a:t>
            </a:r>
          </a:p>
          <a:p>
            <a:pPr fontAlgn="base"/>
            <a:r>
              <a:rPr lang="ru-RU" dirty="0"/>
              <a:t>3.Обязательные предварительные медицинские осмотры проводятся в отношении лиц, принимаемых на работу в качестве водителей транспортных средств.</a:t>
            </a:r>
          </a:p>
          <a:p>
            <a:pPr fontAlgn="base"/>
            <a:r>
              <a:rPr lang="ru-RU" dirty="0"/>
              <a:t>Обязательные периодические медицинские осмотры проводятся в течение всего времени работы лица в качестве водителя транспортного средства</a:t>
            </a:r>
            <a:r>
              <a:rPr lang="ru-RU" dirty="0" smtClean="0"/>
              <a:t>.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23640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0"/>
            <a:ext cx="67687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b="1" dirty="0"/>
              <a:t>Медицинское обеспечение безопасности дорожного движения</a:t>
            </a:r>
          </a:p>
          <a:p>
            <a:pPr algn="ctr"/>
            <a:endParaRPr lang="ru-RU" sz="2400" b="1" dirty="0"/>
          </a:p>
          <a:p>
            <a:endParaRPr lang="ru-RU" sz="2400" b="1" dirty="0" smtClean="0"/>
          </a:p>
          <a:p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9169" y="890625"/>
            <a:ext cx="839728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/>
              <a:t>Обязательные </a:t>
            </a:r>
            <a:r>
              <a:rPr lang="ru-RU" dirty="0" err="1"/>
              <a:t>предрейсовые</a:t>
            </a:r>
            <a:r>
              <a:rPr lang="ru-RU" dirty="0"/>
              <a:t> медицинские осмотры проводятся в течение всего времени работы лица в качестве водителя транспортного средства, за исключением водителей транспортных средств воинских частей и подразделений федеральных органов исполнительной власти и федеральных государственных органов, в которых законодательством Российской Федерации предусмотрена военная служба или федеральная государственная служба, связанная с правоохранительной деятельностью, за которыми закреплены оперативно-служебные транспортные средства для выполнения служебных обязанностей, а также водителей, управляющих транспортными средствами, выезжающими по вызову экстренных оперативных служб. </a:t>
            </a:r>
            <a:endParaRPr lang="ru-RU" dirty="0" smtClean="0"/>
          </a:p>
          <a:p>
            <a:pPr fontAlgn="base"/>
            <a:r>
              <a:rPr lang="ru-RU" dirty="0" smtClean="0"/>
              <a:t>Обязательные </a:t>
            </a:r>
            <a:r>
              <a:rPr lang="ru-RU" dirty="0" err="1"/>
              <a:t>послерейсовые</a:t>
            </a:r>
            <a:r>
              <a:rPr lang="ru-RU" dirty="0"/>
              <a:t> медицинские осмотры проводятся в течение всего времени работы лица в качестве водителя транспортного средства, если такая работа связана с перевозками пассажиров или опасных грузов</a:t>
            </a:r>
            <a:r>
              <a:rPr lang="ru-RU" dirty="0" smtClean="0"/>
              <a:t>.</a:t>
            </a:r>
          </a:p>
          <a:p>
            <a:pPr fontAlgn="base"/>
            <a:r>
              <a:rPr lang="ru-RU" dirty="0" smtClean="0"/>
              <a:t>Обязательные </a:t>
            </a:r>
            <a:r>
              <a:rPr lang="ru-RU" dirty="0"/>
              <a:t>медицинские осмотры в течение рабочего дня (смены) проводятся в течение всего времени работы лица в качестве водителя транспортного средства при необходимости по решению </a:t>
            </a:r>
            <a:r>
              <a:rPr lang="ru-RU" dirty="0" smtClean="0"/>
              <a:t>работодателя.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83039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0"/>
            <a:ext cx="67687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b="1" dirty="0"/>
              <a:t>Медицинское обеспечение безопасности дорожного движения</a:t>
            </a:r>
          </a:p>
          <a:p>
            <a:pPr algn="ctr"/>
            <a:endParaRPr lang="ru-RU" sz="2400" b="1" dirty="0"/>
          </a:p>
          <a:p>
            <a:endParaRPr lang="ru-RU" sz="2400" b="1" dirty="0" smtClean="0"/>
          </a:p>
          <a:p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9169" y="890625"/>
            <a:ext cx="839728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/>
              <a:t>Допускается </a:t>
            </a:r>
            <a:r>
              <a:rPr lang="ru-RU" dirty="0"/>
              <a:t>проведение медицинских осмотров, указанных в абзацах третьем - пятом настоящего пункта, с использованием медицинских изделий, обеспечивающих автоматизированную дистанционную передачу информации о состоянии здоровья работников и дистанционный контроль состояния их здоровья, в соответствии с законодательством в сфере охраны здоровья, за исключением лиц, занятых на работах, связанных с организованной перевозкой групп детей или перевозкой опасных грузов, а также лиц, занятых на работах, связанных с регулярной перевозкой пассажиров в междугороднем сообщении по маршрутам, протяженность которых составляет 300 километров и более. </a:t>
            </a:r>
            <a:endParaRPr lang="ru-RU" dirty="0" smtClean="0"/>
          </a:p>
          <a:p>
            <a:pPr fontAlgn="base"/>
            <a:r>
              <a:rPr lang="ru-RU" dirty="0" smtClean="0"/>
              <a:t>4.Требование </a:t>
            </a:r>
            <a:r>
              <a:rPr lang="ru-RU" dirty="0"/>
              <a:t>о прохождении обязательных медицинских осмотров распространяется на индивидуальных предпринимателей и физических лиц, указанных в </a:t>
            </a:r>
            <a:r>
              <a:rPr lang="ru-RU" dirty="0">
                <a:hlinkClick r:id="rId2"/>
              </a:rPr>
              <a:t>пункте 4</a:t>
            </a:r>
            <a:r>
              <a:rPr lang="ru-RU" dirty="0"/>
              <a:t> статьи 20 настоящего Федерального закона, в случае самостоятельного управления ими транспортными средствами, осуществляющими перевозки. </a:t>
            </a:r>
            <a:endParaRPr lang="ru-RU" dirty="0" smtClean="0"/>
          </a:p>
          <a:p>
            <a:pPr fontAlgn="base"/>
            <a:r>
              <a:rPr lang="ru-RU" dirty="0" smtClean="0"/>
              <a:t>5.Обязательные </a:t>
            </a:r>
            <a:r>
              <a:rPr lang="ru-RU" dirty="0"/>
              <a:t>медицинские осмотры, указанные в пункте 3 настоящей статьи, проводятся за счет средств работодателя или физических лиц, указанных в </a:t>
            </a:r>
            <a:r>
              <a:rPr lang="ru-RU" dirty="0">
                <a:hlinkClick r:id="rId2"/>
              </a:rPr>
              <a:t>пункте 4</a:t>
            </a:r>
            <a:r>
              <a:rPr lang="ru-RU" dirty="0"/>
              <a:t> статьи 20 настоящего Федерального закона</a:t>
            </a:r>
            <a:r>
              <a:rPr lang="ru-RU" dirty="0" smtClean="0"/>
              <a:t>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14638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0"/>
            <a:ext cx="67687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b="1" dirty="0"/>
              <a:t>Медицинское обеспечение безопасности дорожного движения</a:t>
            </a:r>
          </a:p>
          <a:p>
            <a:pPr algn="ctr"/>
            <a:endParaRPr lang="ru-RU" sz="2400" b="1" dirty="0"/>
          </a:p>
          <a:p>
            <a:endParaRPr lang="ru-RU" sz="2400" b="1" dirty="0" smtClean="0"/>
          </a:p>
          <a:p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9169" y="890625"/>
            <a:ext cx="839728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/>
              <a:t>6.Целью </a:t>
            </a:r>
            <a:r>
              <a:rPr lang="ru-RU" dirty="0"/>
              <a:t>обязательного медицинского освидетельствования является определение наличия (отсутствия) у водителей транспортных средств (кандидатов в водители транспортных средств) медицинских противопоказаний, медицинских показаний или медицинских ограничений к управлению транспортными средствами.</a:t>
            </a:r>
          </a:p>
          <a:p>
            <a:pPr fontAlgn="base"/>
            <a:r>
              <a:rPr lang="ru-RU" dirty="0"/>
              <a:t>7.Порядок проведения обязательного медицинского освидетельствования, форма медицинского заключения о наличии (об отсутствии) у водителей транспортных средств (кандидатов в водители транспортных средств) медицинских противопоказаний, медицинских показаний или медицинских ограничений к управлению транспортными средствами, порядок выдачи указанного медицинского заключения, порядок направления на внеочередное обязательное медицинское освидетельствование, порядок приостановления действия и аннулирования медицинского заключения о наличии (об отсутствии) у водителей транспортных средств (кандидатов в водители транспортных средств) медицинских противопоказаний, медицинских показаний или медицинских ограничений к управлению транспортными средствами, порядок организации и проведения санитарно-просветительной работы по вопросам профилактики управления транспортным средством в состоянии алкогольного, наркотического или </a:t>
            </a:r>
            <a:endParaRPr lang="ru-RU" dirty="0" smtClean="0"/>
          </a:p>
          <a:p>
            <a:pPr fontAlgn="base"/>
            <a:r>
              <a:rPr lang="ru-RU" dirty="0" smtClean="0"/>
              <a:t>иного </a:t>
            </a:r>
            <a:r>
              <a:rPr lang="ru-RU" dirty="0"/>
              <a:t>токсического опьянения устанавливаются уполномоченным </a:t>
            </a:r>
            <a:endParaRPr lang="ru-RU" dirty="0" smtClean="0"/>
          </a:p>
          <a:p>
            <a:pPr fontAlgn="base"/>
            <a:r>
              <a:rPr lang="ru-RU" dirty="0" smtClean="0"/>
              <a:t>Правительством </a:t>
            </a:r>
            <a:r>
              <a:rPr lang="ru-RU" dirty="0"/>
              <a:t>Российской Федерации федеральным органом </a:t>
            </a:r>
            <a:endParaRPr lang="ru-RU" dirty="0" smtClean="0"/>
          </a:p>
          <a:p>
            <a:pPr fontAlgn="base"/>
            <a:r>
              <a:rPr lang="ru-RU" dirty="0" smtClean="0"/>
              <a:t>исполнительной </a:t>
            </a:r>
            <a:r>
              <a:rPr lang="ru-RU" dirty="0"/>
              <a:t>власти</a:t>
            </a:r>
            <a:r>
              <a:rPr lang="ru-RU" dirty="0" smtClean="0"/>
              <a:t>.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95228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0"/>
            <a:ext cx="67687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b="1" dirty="0"/>
              <a:t>Медицинское обеспечение безопасности дорожного движения</a:t>
            </a:r>
          </a:p>
          <a:p>
            <a:pPr algn="ctr"/>
            <a:endParaRPr lang="ru-RU" sz="2400" b="1" dirty="0"/>
          </a:p>
          <a:p>
            <a:endParaRPr lang="ru-RU" sz="2400" b="1" dirty="0" smtClean="0"/>
          </a:p>
          <a:p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9169" y="1040669"/>
            <a:ext cx="839728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/>
              <a:t>Обязательное </a:t>
            </a:r>
            <a:r>
              <a:rPr lang="ru-RU" dirty="0"/>
              <a:t>медицинское освидетельствование проводится в медицинских организациях государственной, муниципальной и частной систем здравоохранения, имеющих лицензию на медицинскую деятельность по оказанию соответствующих услуг (выполнению работ).</a:t>
            </a:r>
          </a:p>
          <a:p>
            <a:pPr fontAlgn="base"/>
            <a:r>
              <a:rPr lang="ru-RU" dirty="0"/>
              <a:t>Обследование врачом-психиатром, врачом психиатром-наркологом осуществляется в специализированных медицинских организациях государственной и муниципальной систем здравоохранения по месту жительства либо месту пребывания водителя транспортного средства (кандидата в водители транспортного средства).</a:t>
            </a:r>
          </a:p>
          <a:p>
            <a:pPr fontAlgn="base"/>
            <a:r>
              <a:rPr lang="ru-RU" dirty="0"/>
              <a:t>Обязательные предварительные и периодические медицинские осмотры проводятся в медицинских организациях государственной, муниципальной и частной систем здравоохранения, имеющих лицензию на медицинскую деятельность по оказанию соответствующих услуг (выполнению работ</a:t>
            </a:r>
            <a:r>
              <a:rPr lang="ru-RU" dirty="0" smtClean="0"/>
              <a:t>).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33357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0"/>
            <a:ext cx="67687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b="1" dirty="0"/>
              <a:t>Медицинское обеспечение безопасности дорожного движения</a:t>
            </a:r>
          </a:p>
          <a:p>
            <a:pPr algn="ctr"/>
            <a:endParaRPr lang="ru-RU" sz="2400" b="1" dirty="0"/>
          </a:p>
          <a:p>
            <a:endParaRPr lang="ru-RU" sz="2400" b="1" dirty="0" smtClean="0"/>
          </a:p>
          <a:p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0628" y="747017"/>
            <a:ext cx="839728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/>
              <a:t>Обязательные </a:t>
            </a:r>
            <a:r>
              <a:rPr lang="ru-RU" dirty="0" err="1"/>
              <a:t>предрейсовые</a:t>
            </a:r>
            <a:r>
              <a:rPr lang="ru-RU" dirty="0"/>
              <a:t>, </a:t>
            </a:r>
            <a:r>
              <a:rPr lang="ru-RU" dirty="0" err="1"/>
              <a:t>послерейсовые</a:t>
            </a:r>
            <a:r>
              <a:rPr lang="ru-RU" dirty="0"/>
              <a:t> медицинские осмотры, медицинские осмотры в течение рабочего дня (смены) в отношении водителей транспортных средств проводятся либо привлекаемыми медицинскими работниками, либо в порядке и на условиях, которые предусмотрены </a:t>
            </a:r>
            <a:r>
              <a:rPr lang="ru-RU" dirty="0">
                <a:hlinkClick r:id="rId2"/>
              </a:rPr>
              <a:t>частью 4</a:t>
            </a:r>
            <a:r>
              <a:rPr lang="ru-RU" dirty="0"/>
              <a:t> статьи 24 Федерального закона от 21 ноября 2011 года N 323-ФЗ "Об основах охраны здоровья граждан в Российской Федерации". </a:t>
            </a:r>
            <a:endParaRPr lang="ru-RU" dirty="0" smtClean="0"/>
          </a:p>
          <a:p>
            <a:pPr fontAlgn="base"/>
            <a:r>
              <a:rPr lang="ru-RU" dirty="0" smtClean="0"/>
              <a:t>Обязательные </a:t>
            </a:r>
            <a:r>
              <a:rPr lang="ru-RU" dirty="0"/>
              <a:t>медицинские осмотры, указанные в пункте 3 настоящей статьи, проводятся в соответствии с законодательством в сфере охраны здоровья, если иное не предусмотрено федеральным законом</a:t>
            </a:r>
            <a:r>
              <a:rPr lang="ru-RU" dirty="0" smtClean="0"/>
              <a:t>.</a:t>
            </a:r>
          </a:p>
          <a:p>
            <a:pPr fontAlgn="base"/>
            <a:r>
              <a:rPr lang="ru-RU" dirty="0"/>
              <a:t>8.По результатам обязательного медицинского освидетельствования медицинскими организациями выдается медицинское заключение о наличии (об отсутствии) у водителей транспортных средств (кандидатов в водители транспортных средств) медицинских противопоказаний, медицинских показаний или медицинских ограничений к управлению транспортными средствами.</a:t>
            </a:r>
          </a:p>
          <a:p>
            <a:pPr fontAlgn="base"/>
            <a:r>
              <a:rPr lang="ru-RU" dirty="0"/>
              <a:t>Медицинское заключение о наличии (об отсутствии) у водителей транспортных средств (кандидатов в водители транспортных средств) медицинских противопоказаний, медицинских показаний или медицинских ограничений к управлению транспортными средствами изготавливается в двух </a:t>
            </a:r>
            <a:endParaRPr lang="ru-RU" dirty="0" smtClean="0"/>
          </a:p>
          <a:p>
            <a:pPr fontAlgn="base"/>
            <a:r>
              <a:rPr lang="ru-RU" dirty="0" smtClean="0"/>
              <a:t>экземплярах</a:t>
            </a:r>
            <a:r>
              <a:rPr lang="ru-RU" dirty="0"/>
              <a:t>, один из которых остается в выдавшей его </a:t>
            </a:r>
            <a:endParaRPr lang="ru-RU" dirty="0" smtClean="0"/>
          </a:p>
          <a:p>
            <a:pPr fontAlgn="base"/>
            <a:r>
              <a:rPr lang="ru-RU" dirty="0" smtClean="0"/>
              <a:t>медицинской </a:t>
            </a:r>
            <a:r>
              <a:rPr lang="ru-RU" dirty="0"/>
              <a:t>организации, а другой выдается водителю транспортного средства (кандидату в водители транспортного средства</a:t>
            </a:r>
            <a:r>
              <a:rPr lang="ru-RU" dirty="0" smtClean="0"/>
              <a:t>).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35720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0"/>
            <a:ext cx="67687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b="1" dirty="0"/>
              <a:t>Медицинское обеспечение безопасности дорожного движения</a:t>
            </a:r>
          </a:p>
          <a:p>
            <a:pPr algn="ctr"/>
            <a:endParaRPr lang="ru-RU" sz="2400" b="1" dirty="0"/>
          </a:p>
          <a:p>
            <a:endParaRPr lang="ru-RU" sz="2400" b="1" dirty="0" smtClean="0"/>
          </a:p>
          <a:p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8975" y="692696"/>
            <a:ext cx="839728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/>
              <a:t>Медицинское </a:t>
            </a:r>
            <a:r>
              <a:rPr lang="ru-RU" dirty="0"/>
              <a:t>заключение по результатам обязательного предварительного или обязательного периодического медицинского осмотра изготавливается в двух экземплярах, один из которых остается в выдавшей его медицинской организации, а другой выдается водителю транспортного средства для представления работодателю, у которого хранится.</a:t>
            </a:r>
          </a:p>
          <a:p>
            <a:pPr fontAlgn="base"/>
            <a:r>
              <a:rPr lang="ru-RU" dirty="0"/>
              <a:t>9.В случае выявления у водителя транспортного средства при проведении обязательного периодического медицинского осмотра признаков заболеваний (состояний), являющихся медицинскими противопоказаниями либо ранее не выявлявшимися медицинскими показаниями или медицинскими ограничениями к управлению транспортным средством, водитель транспортного средства направляется на необходимые обследование и лечение, а при подтверждении наличия заболеваний (состояний), являющихся медицинскими противопоказаниями, медицинскими показаниями или медицинскими ограничениями к управлению транспортным средством, - на внеочередное обязательное медицинское освидетельствование. На время проведения необходимых обследования, лечения и внеочередного обязательного медицинского освидетельствования действие ранее выданного водителю транспортного средства медицинского заключения приостанавливается, а в случае подтверждения наличия у водителя транспортного средства медицинских противопоказаний либо ранее не выявлявшихся медицинских показаний или медицинских ограничений к управлению </a:t>
            </a:r>
            <a:r>
              <a:rPr lang="ru-RU" dirty="0" smtClean="0"/>
              <a:t>ТС указанное.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97170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0"/>
            <a:ext cx="67687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b="1" dirty="0"/>
              <a:t>Медицинское обеспечение безопасности дорожного движения</a:t>
            </a:r>
          </a:p>
          <a:p>
            <a:pPr algn="ctr"/>
            <a:endParaRPr lang="ru-RU" sz="2400" b="1" dirty="0"/>
          </a:p>
          <a:p>
            <a:endParaRPr lang="ru-RU" sz="2400" b="1" dirty="0" smtClean="0"/>
          </a:p>
          <a:p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1976" y="764704"/>
            <a:ext cx="839728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/>
              <a:t>9.1 Действие </a:t>
            </a:r>
            <a:r>
              <a:rPr lang="ru-RU" dirty="0"/>
              <a:t>требований, установленных пунктами 1 - 9 настоящей статьи, может быть изменено или исключено в отношении участников экспериментального правового режима в сфере цифровых инноваций в соответствии с программой экспериментального правового режима в сфере цифровых инноваций, утверждаемой в соответствии с Федеральным законом </a:t>
            </a:r>
            <a:r>
              <a:rPr lang="ru-RU" dirty="0">
                <a:hlinkClick r:id="rId2"/>
              </a:rPr>
              <a:t>от 31 июля 2020 года N 258-ФЗ</a:t>
            </a:r>
            <a:r>
              <a:rPr lang="ru-RU" dirty="0"/>
              <a:t> "Об экспериментальных правовых режимах в сфере цифровых инноваций в Российской Федерации</a:t>
            </a:r>
            <a:r>
              <a:rPr lang="ru-RU" dirty="0" smtClean="0"/>
              <a:t>".</a:t>
            </a:r>
          </a:p>
          <a:p>
            <a:pPr fontAlgn="base"/>
            <a:endParaRPr lang="ru-RU" dirty="0"/>
          </a:p>
          <a:p>
            <a:pPr fontAlgn="base"/>
            <a:r>
              <a:rPr lang="ru-RU" dirty="0"/>
              <a:t>10.Пострадавшим в дорожно-транспортных происшествиях оказывается первая помощь, а также медицинская помощь, которая заключается: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в оказании скорой медицинской помощи на месте дорожно-транспортного происшествия и в пути следования в медицинскую организацию;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в оказании первичной медико-санитарной помощи и специализированной медицинской помощи.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015385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0"/>
            <a:ext cx="67687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b="1" dirty="0"/>
              <a:t>Медицинские противопоказания, медицинские показания и медицинские ограничения к управлению транспортными средствами</a:t>
            </a:r>
          </a:p>
          <a:p>
            <a:pPr algn="ctr"/>
            <a:endParaRPr lang="ru-RU" sz="2400" b="1" dirty="0"/>
          </a:p>
          <a:p>
            <a:endParaRPr lang="ru-RU" sz="2400" b="1" dirty="0" smtClean="0"/>
          </a:p>
          <a:p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1817" y="1288322"/>
            <a:ext cx="839728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/>
              <a:t>1.Медицинскими </a:t>
            </a:r>
            <a:r>
              <a:rPr lang="ru-RU" dirty="0"/>
              <a:t>противопоказаниями к управлению транспортным средством являются заболевания (состояния), наличие которых препятствует возможности управления транспортным средством.</a:t>
            </a:r>
          </a:p>
          <a:p>
            <a:pPr fontAlgn="base"/>
            <a:r>
              <a:rPr lang="ru-RU" dirty="0"/>
              <a:t>2.Медицинскими показаниями к управлению транспортным средством являются заболевания (состояния), при которых управление транспортным средством допускается при оборудовании его специальными приспособлениями, либо при использовании водителем транспортного средства специальных приспособлений и (или) медицинских изделий, либо при наличии у транспортного средства определенных конструктивных характеристик.</a:t>
            </a:r>
          </a:p>
          <a:p>
            <a:pPr fontAlgn="base"/>
            <a:r>
              <a:rPr lang="ru-RU" dirty="0"/>
              <a:t>3.Медицинскими ограничениями к управлению транспортным средством являются заболевания (состояния), наличие которых препятствует возможности безопасного управления транспортным средством определенных категории, назначения и конструктивных характеристик.</a:t>
            </a:r>
          </a:p>
          <a:p>
            <a:pPr fontAlgn="base"/>
            <a:r>
              <a:rPr lang="ru-RU" dirty="0"/>
              <a:t>4.Перечни медицинских противопоказаний, медицинских показаний и медицинских ограничений к управлению транспортными средствами устанавливаются Правительством Российской Федерации</a:t>
            </a:r>
            <a:r>
              <a:rPr lang="ru-RU" dirty="0" smtClean="0"/>
              <a:t>.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822647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1560" y="116632"/>
            <a:ext cx="67687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/>
              <a:t>Предсменные</a:t>
            </a:r>
            <a:r>
              <a:rPr lang="ru-RU" sz="2400" b="1" dirty="0"/>
              <a:t> и </a:t>
            </a:r>
            <a:r>
              <a:rPr lang="ru-RU" sz="2400" b="1" dirty="0" err="1"/>
              <a:t>предрейсовые</a:t>
            </a:r>
            <a:r>
              <a:rPr lang="ru-RU" sz="2400" b="1" dirty="0"/>
              <a:t> медицинские осмотры водителей</a:t>
            </a:r>
            <a:r>
              <a:rPr lang="ru-RU" sz="2400" b="1" dirty="0" smtClean="0"/>
              <a:t>.</a:t>
            </a:r>
            <a:endParaRPr lang="ru-RU" sz="2400" b="1" dirty="0"/>
          </a:p>
          <a:p>
            <a:pPr algn="ctr"/>
            <a:r>
              <a:rPr lang="ru-RU" sz="2400" b="1" i="1" dirty="0"/>
              <a:t>Приказ Министерства здравоохранения РФ от 15 декабря 2014 г. № 835н “Об утверждении Порядка проведения </a:t>
            </a:r>
            <a:r>
              <a:rPr lang="ru-RU" sz="2400" b="1" i="1" dirty="0" err="1"/>
              <a:t>предсменных</a:t>
            </a:r>
            <a:r>
              <a:rPr lang="ru-RU" sz="2400" b="1" i="1" dirty="0"/>
              <a:t>, </a:t>
            </a:r>
            <a:r>
              <a:rPr lang="ru-RU" sz="2400" b="1" i="1" dirty="0" err="1"/>
              <a:t>предрейсовых</a:t>
            </a:r>
            <a:r>
              <a:rPr lang="ru-RU" sz="2400" b="1" i="1" dirty="0"/>
              <a:t> и </a:t>
            </a:r>
            <a:r>
              <a:rPr lang="ru-RU" sz="2400" b="1" i="1" dirty="0" err="1"/>
              <a:t>послесменных</a:t>
            </a:r>
            <a:r>
              <a:rPr lang="ru-RU" sz="2400" b="1" i="1" dirty="0"/>
              <a:t>, </a:t>
            </a:r>
            <a:r>
              <a:rPr lang="ru-RU" sz="2400" b="1" i="1" dirty="0" err="1"/>
              <a:t>послерейсовых</a:t>
            </a:r>
            <a:r>
              <a:rPr lang="ru-RU" sz="2400" b="1" i="1" dirty="0"/>
              <a:t> медицинских осмотров”</a:t>
            </a:r>
          </a:p>
          <a:p>
            <a:endParaRPr lang="ru-RU" sz="2400" b="1" dirty="0"/>
          </a:p>
          <a:p>
            <a:endParaRPr lang="ru-RU" sz="2400" b="1" dirty="0" smtClean="0"/>
          </a:p>
          <a:p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31540" y="3284984"/>
            <a:ext cx="71287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4</a:t>
            </a:r>
            <a:r>
              <a:rPr lang="ru-RU" dirty="0"/>
              <a:t>. </a:t>
            </a:r>
            <a:r>
              <a:rPr lang="ru-RU" dirty="0" err="1"/>
              <a:t>Предсменные</a:t>
            </a:r>
            <a:r>
              <a:rPr lang="ru-RU" dirty="0"/>
              <a:t>, </a:t>
            </a:r>
            <a:r>
              <a:rPr lang="ru-RU" dirty="0" err="1"/>
              <a:t>предрейсовые</a:t>
            </a:r>
            <a:r>
              <a:rPr lang="ru-RU" dirty="0"/>
              <a:t> медицинские осмотры проводятся перед началом рабочего дня (смены, рейса) в целях выявления признаков воздействия вредных и (или) опасных производственных факторов, состояний и заболеваний, препятствующих выполнению трудовых обязанностей, в том числе алкогольного, наркотического или иного токсического опьянения и остаточных явлений такого опьянения.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813680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124744"/>
            <a:ext cx="79208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Приказ </a:t>
            </a:r>
            <a:r>
              <a:rPr lang="ru-RU" sz="2400" b="1" dirty="0"/>
              <a:t>Минздрава России от 28 января 2021 года №29н «Об утверждении Порядка проведения обязательных предварительных и периодических медицинских осмотров работников, предусмотренных частью четвёртой статьи 213 Трудового кодекса Российской Федерации, перечня медицинских противопоказаний к осуществлению работ с вредными и (или) опасными производственными факторами, а также работам, при выполнении которых проводятся обязательные предварительные и периодические медицинские осмотры»</a:t>
            </a:r>
          </a:p>
          <a:p>
            <a:endParaRPr lang="ru-RU" sz="2400" b="1" dirty="0" smtClean="0"/>
          </a:p>
          <a:p>
            <a:endParaRPr lang="ru-RU" sz="2400" b="1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943212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6513" y="188640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Приказ </a:t>
            </a:r>
            <a:r>
              <a:rPr lang="ru-RU" sz="2400" b="1" dirty="0"/>
              <a:t>Минздрава России от 28 января 2021 года №29н </a:t>
            </a:r>
            <a:endParaRPr lang="ru-RU" sz="2400" b="1" dirty="0" smtClean="0"/>
          </a:p>
          <a:p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9531" y="908720"/>
            <a:ext cx="71287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Обязательные </a:t>
            </a:r>
            <a:r>
              <a:rPr lang="ru-RU" b="1" dirty="0"/>
              <a:t>периодические медицинские осмотры (обследования)</a:t>
            </a:r>
            <a:r>
              <a:rPr lang="ru-RU" dirty="0"/>
              <a:t> проводятся в целях: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динамического наблюдения за состоянием здоровья работников;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своевременного выявления начальных форм профессиональных заболеваний;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выявления ранних признаков воздействия вредных и (или) опасных производственных факторов рабочей среды, трудового процесса на состояние здоровья работников — в целях формирования групп риска развития профессиональных заболеваний;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выявления медицинских противопоказаний к осуществлению отдельных видов работ.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163918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1052736"/>
            <a:ext cx="71642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Прием на работу водителем автотранспортного средства, прохождение </a:t>
            </a:r>
            <a:r>
              <a:rPr lang="ru-RU" sz="2400" b="1" dirty="0" smtClean="0"/>
              <a:t>стажировки.</a:t>
            </a:r>
          </a:p>
          <a:p>
            <a:pPr algn="ctr"/>
            <a:endParaRPr lang="ru-RU" sz="2400" b="1" dirty="0" smtClean="0"/>
          </a:p>
          <a:p>
            <a:pPr algn="ctr"/>
            <a:r>
              <a:rPr lang="ru-RU" sz="2400" b="1" i="1" dirty="0"/>
              <a:t>Приказ Министерства транспорта РФ от 29 июля 2020 г. № 264 «Об утверждении Порядка прохождения профессионального отбора и профессионального обучения работниками, принимаемыми на работу, непосредственно связанную с движением транспортных средств автомобильного транспорта и городского наземного электрического </a:t>
            </a:r>
            <a:r>
              <a:rPr lang="ru-RU" sz="2400" b="1" i="1" dirty="0" smtClean="0"/>
              <a:t>транспорта»</a:t>
            </a:r>
          </a:p>
          <a:p>
            <a:endParaRPr lang="ru-RU" sz="2400" b="1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4" name="Овал 3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012963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467544" y="0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Порядок прохождения профессионального отбора и профессионального обучения работниками, принимаемыми на работу, непосредственно связанную с движением транспортных средств автомобильного транспорта и городского наземного электрического транспорта</a:t>
            </a:r>
          </a:p>
          <a:p>
            <a:pPr algn="ctr"/>
            <a:endParaRPr lang="ru-RU" sz="20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1502688"/>
            <a:ext cx="8640960" cy="5209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50" dirty="0">
                <a:latin typeface="Arial" panose="020B0604020202020204" pitchFamily="34" charset="0"/>
              </a:rPr>
              <a:t>1. Настоящий документ устанавливает Порядок прохождения профессионального отбора и профессионального обучения работниками, принимаемыми на работу, непосредственно связанную с движением транспортных средств автомобильного транспорта и городского наземного электрического транспорта.</a:t>
            </a:r>
          </a:p>
          <a:p>
            <a:r>
              <a:rPr lang="ru-RU" sz="1750" dirty="0">
                <a:latin typeface="Arial" panose="020B0604020202020204" pitchFamily="34" charset="0"/>
              </a:rPr>
              <a:t>2. Порядок распространяется на юридических лиц и индивидуальных предпринимателей, осуществляющих на территории Российской Федерации деятельность, связанную с эксплуатацией транспортных средств (далее - работодатели).</a:t>
            </a:r>
          </a:p>
          <a:p>
            <a:r>
              <a:rPr lang="ru-RU" sz="1750" dirty="0">
                <a:latin typeface="Arial" panose="020B0604020202020204" pitchFamily="34" charset="0"/>
              </a:rPr>
              <a:t>3. Профессиональный отбор проводится работодателями с целью привлечения лиц к выполнению обязанностей, непосредственно связанных с движением транспортных средств (далее - работники), соответствующих Профессиональным и квалификационным требованиям, предъявляемым при осуществлении перевозок к работникам юридических лиц и индивидуальных предпринимателей, указанных в абзаце первом пункта 2 статьи 20 Федерального закона от 10 декабря 1995 г. N 196-ФЗ "О безопасности дорожного движения", утверждаемым в соответствии с пунктом 2 статьи </a:t>
            </a:r>
            <a:endParaRPr lang="ru-RU" sz="1750" dirty="0" smtClean="0">
              <a:latin typeface="Arial" panose="020B0604020202020204" pitchFamily="34" charset="0"/>
            </a:endParaRPr>
          </a:p>
          <a:p>
            <a:r>
              <a:rPr lang="ru-RU" sz="1750" dirty="0" smtClean="0">
                <a:latin typeface="Arial" panose="020B0604020202020204" pitchFamily="34" charset="0"/>
              </a:rPr>
              <a:t>20 </a:t>
            </a:r>
            <a:r>
              <a:rPr lang="ru-RU" sz="1750" dirty="0">
                <a:latin typeface="Arial" panose="020B0604020202020204" pitchFamily="34" charset="0"/>
              </a:rPr>
              <a:t>Федерального закона от 10 декабря 1995 г. N 196-ФЗ "О </a:t>
            </a:r>
            <a:endParaRPr lang="ru-RU" sz="1750" dirty="0" smtClean="0">
              <a:latin typeface="Arial" panose="020B0604020202020204" pitchFamily="34" charset="0"/>
            </a:endParaRPr>
          </a:p>
          <a:p>
            <a:r>
              <a:rPr lang="ru-RU" sz="1750" dirty="0" smtClean="0">
                <a:latin typeface="Arial" panose="020B0604020202020204" pitchFamily="34" charset="0"/>
              </a:rPr>
              <a:t>безопасности </a:t>
            </a:r>
            <a:r>
              <a:rPr lang="ru-RU" sz="1750" dirty="0">
                <a:latin typeface="Arial" panose="020B0604020202020204" pitchFamily="34" charset="0"/>
              </a:rPr>
              <a:t>дорожного </a:t>
            </a:r>
            <a:r>
              <a:rPr lang="ru-RU" sz="1750" dirty="0" smtClean="0">
                <a:latin typeface="Arial" panose="020B0604020202020204" pitchFamily="34" charset="0"/>
              </a:rPr>
              <a:t>движения";</a:t>
            </a:r>
            <a:endParaRPr lang="ru-RU" sz="175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5923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8964488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/>
              <a:t>Профессиональный отбор включает в себя: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00" dirty="0"/>
              <a:t>подтверждение соответствия представленных работником документов Профессиональным и квалификационным требованиям;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00" dirty="0"/>
              <a:t>испытание</a:t>
            </a:r>
            <a:r>
              <a:rPr lang="ru-RU" sz="1700" dirty="0" smtClean="0"/>
              <a:t>.</a:t>
            </a:r>
          </a:p>
          <a:p>
            <a:r>
              <a:rPr lang="ru-RU" sz="1700" dirty="0"/>
              <a:t>4. Наличие у работника права на управление транспортными средствами соответствующих категорий и подкатегорий подтверждается водительским удостоверением в соответствии с законодательством Российской Федерации о безопасности дорожного движения.</a:t>
            </a:r>
          </a:p>
          <a:p>
            <a:r>
              <a:rPr lang="ru-RU" sz="1700" dirty="0"/>
              <a:t>5. Квалификация работника, уровень его профессионального образования подтверждается документом об образовании и о квалификации, документом о квалификации в соответствии с законодательством об образовании в Российской Федерации.</a:t>
            </a:r>
          </a:p>
          <a:p>
            <a:r>
              <a:rPr lang="ru-RU" sz="1700" dirty="0"/>
              <a:t>6. Стаж (опыт) работы работника подтверждается трудовой книжкой и (или) сведениями о трудовой деятельности или иными документами в соответствии с трудовым законодательством Российской Федерации.</a:t>
            </a:r>
          </a:p>
          <a:p>
            <a:r>
              <a:rPr lang="ru-RU" sz="1700" dirty="0"/>
              <a:t>7. Работники, принимаемые на работу непосредственно связанную с управлением транспортным средством (далее - водители), в целях проверки соответствия поручаемой работе допускаются к самостоятельной работе, связанной с управлением транспортными средствами, после прохождения у работодателя испытания в соответствии со статьей 70 Трудового кодекса Российской Федерации</a:t>
            </a:r>
            <a:r>
              <a:rPr lang="ru-RU" sz="1700" dirty="0" smtClean="0"/>
              <a:t>.</a:t>
            </a:r>
            <a:endParaRPr lang="ru-RU" sz="1700" dirty="0"/>
          </a:p>
          <a:p>
            <a:r>
              <a:rPr lang="ru-RU" sz="1700" dirty="0"/>
              <a:t>8. Испытание осуществляется без выезда и с выездом на дороги общего пользования</a:t>
            </a:r>
            <a:r>
              <a:rPr lang="ru-RU" sz="1700" dirty="0" smtClean="0"/>
              <a:t>. </a:t>
            </a:r>
            <a:r>
              <a:rPr lang="ru-RU" sz="1700" dirty="0"/>
              <a:t>Для водителей маршрутных транспортных средств испытание с выездом на </a:t>
            </a:r>
            <a:endParaRPr lang="ru-RU" sz="1700" dirty="0" smtClean="0"/>
          </a:p>
          <a:p>
            <a:r>
              <a:rPr lang="ru-RU" sz="1700" dirty="0" smtClean="0"/>
              <a:t>дороги </a:t>
            </a:r>
            <a:r>
              <a:rPr lang="ru-RU" sz="1700" dirty="0"/>
              <a:t>общего пользования включает движение по маршруту без </a:t>
            </a:r>
            <a:endParaRPr lang="ru-RU" sz="1700" dirty="0" smtClean="0"/>
          </a:p>
          <a:p>
            <a:r>
              <a:rPr lang="ru-RU" sz="1700" dirty="0" smtClean="0"/>
              <a:t>пассажиров </a:t>
            </a:r>
            <a:r>
              <a:rPr lang="ru-RU" sz="1700" dirty="0"/>
              <a:t>и с пассажирами.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700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4" name="Овал 3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16394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4" name="Овал 3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79512" y="116632"/>
            <a:ext cx="896448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9. Испытание водителей проводится на транспортном(</a:t>
            </a:r>
            <a:r>
              <a:rPr lang="ru-RU" dirty="0" err="1"/>
              <a:t>ых</a:t>
            </a:r>
            <a:r>
              <a:rPr lang="ru-RU" dirty="0"/>
              <a:t>) средстве(ах) того типа и модели, на том(тех) маршруте(ах) (при их наличии), на котором(</a:t>
            </a:r>
            <a:r>
              <a:rPr lang="ru-RU" dirty="0" err="1"/>
              <a:t>ых</a:t>
            </a:r>
            <a:r>
              <a:rPr lang="ru-RU" dirty="0"/>
              <a:t>) он будет в дальнейшем самостоятельно работать.</a:t>
            </a:r>
          </a:p>
          <a:p>
            <a:r>
              <a:rPr lang="ru-RU" dirty="0"/>
              <a:t>10. Испытание водителей проводится под руководством водителя-наставника. Водитель-наставник назначается из водителей, в том числе привлекаемых работодателем: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не совершивших за последний год работы дорожно-транспортных происшествий по своей вине;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имеющих стаж (опыт) работы на соответствующем типе транспортных средств не менее трех лет (при испытании на легковом такси или грузовом автомобиле);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имеющих стаж (опыт) работы на соответствующем типе транспортных средств не менее пяти лет (при испытании на автобусе, трамвае или троллейбусе).</a:t>
            </a:r>
          </a:p>
          <a:p>
            <a:r>
              <a:rPr lang="ru-RU" dirty="0"/>
              <a:t>11. Информация о проведенных испытаниях содержится в листах испытаний.</a:t>
            </a:r>
          </a:p>
          <a:p>
            <a:r>
              <a:rPr lang="ru-RU" dirty="0"/>
              <a:t>12. Лист испытаний содержит следующие сведения: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номер листа испытаний;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фамилия, имя и отчество (при наличии) водителя;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сведения о транспортном средстве: тип, марка, модель транспортного средства;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фамилия, имя, отчество (при наличии) водителя-наставника;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дата и время прохождения, испытательный период;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заключение специалиста, ответственного за обеспечение безопасности дорожного движения, прошедшего аттестацию на право заниматься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соответствующей </a:t>
            </a:r>
            <a:r>
              <a:rPr lang="ru-RU" dirty="0"/>
              <a:t>деятельностью</a:t>
            </a:r>
            <a:r>
              <a:rPr lang="ru-RU" dirty="0" smtClean="0"/>
              <a:t>,</a:t>
            </a:r>
            <a:r>
              <a:rPr lang="ru-RU" dirty="0"/>
              <a:t> о допуске (не допуске)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водителя </a:t>
            </a:r>
            <a:r>
              <a:rPr lang="ru-RU" dirty="0"/>
              <a:t>к самостоятельной работе.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06974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6206" y="338120"/>
            <a:ext cx="8964488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13. Оформленные листы испытания (стажировки) должны храниться у работодателя не менее пяти лет.</a:t>
            </a:r>
          </a:p>
          <a:p>
            <a:r>
              <a:rPr lang="ru-RU" sz="1900" dirty="0"/>
              <a:t>14. Профессиональное обучение, профессиональное образование и дополнительное профессиональное образование работников осуществляется в соответствии с Федеральным законом от 29 декабря 2012 г. N 273-ФЗ "Об образовании в Российской Федерации</a:t>
            </a:r>
            <a:r>
              <a:rPr lang="ru-RU" sz="1900" dirty="0" smtClean="0"/>
              <a:t>".</a:t>
            </a:r>
            <a:endParaRPr lang="ru-RU" sz="1900" dirty="0"/>
          </a:p>
          <a:p>
            <a:r>
              <a:rPr lang="ru-RU" sz="1900" dirty="0"/>
              <a:t>Работодатель определяет необходимость подготовки работников (профессиональное образование и профессиональное обучение) и дополнительного профессионального образования, а также направления работников на прохождение независимой оценки квалификации для собственных нужд в соответствии с требованиями статьи 196 Трудового кодекса Российской Федерации</a:t>
            </a:r>
            <a:r>
              <a:rPr lang="ru-RU" sz="1900" dirty="0" smtClean="0"/>
              <a:t>.</a:t>
            </a:r>
          </a:p>
          <a:p>
            <a:endParaRPr lang="ru-RU" sz="1900" dirty="0"/>
          </a:p>
          <a:p>
            <a:r>
              <a:rPr lang="ru-RU" sz="2000" dirty="0"/>
              <a:t>Обучение специалистов в области обеспечения безопасности дорожного движения (БДД) проводят </a:t>
            </a:r>
            <a:r>
              <a:rPr lang="ru-RU" sz="2000" b="1" dirty="0"/>
              <a:t>лицензированные учебные центры дополнительного профессионального образования (ДПО)</a:t>
            </a:r>
            <a:r>
              <a:rPr lang="ru-RU" sz="2000" dirty="0"/>
              <a:t>. Такие организации имеют право реализовывать программы профессиональной переподготовки и повышения квалификации в соответствии с требованиями </a:t>
            </a:r>
            <a:endParaRPr lang="ru-RU" sz="2000" dirty="0" smtClean="0"/>
          </a:p>
          <a:p>
            <a:r>
              <a:rPr lang="ru-RU" sz="2000" dirty="0" smtClean="0"/>
              <a:t>законодательства.</a:t>
            </a:r>
          </a:p>
          <a:p>
            <a:r>
              <a:rPr lang="ru-RU" sz="2000" dirty="0"/>
              <a:t>Учебные центры </a:t>
            </a:r>
            <a:r>
              <a:rPr lang="ru-RU" sz="2000" dirty="0" smtClean="0"/>
              <a:t>должны иметь </a:t>
            </a:r>
            <a:r>
              <a:rPr lang="ru-RU" sz="2000" dirty="0"/>
              <a:t>лицензию на осуществление </a:t>
            </a:r>
            <a:endParaRPr lang="ru-RU" sz="2000" dirty="0" smtClean="0"/>
          </a:p>
          <a:p>
            <a:r>
              <a:rPr lang="ru-RU" sz="2000" dirty="0" smtClean="0"/>
              <a:t>образовательной деятельности.</a:t>
            </a:r>
            <a:endParaRPr lang="ru-RU" sz="2000" dirty="0"/>
          </a:p>
          <a:p>
            <a:endParaRPr lang="ru-RU" sz="1900" dirty="0" smtClean="0"/>
          </a:p>
          <a:p>
            <a:endParaRPr lang="ru-RU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900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4" name="Овал 3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072821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964488" cy="7586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13. Оформленные листы испытания (стажировки) должны храниться у работодателя не менее пяти лет.</a:t>
            </a:r>
          </a:p>
          <a:p>
            <a:r>
              <a:rPr lang="ru-RU" sz="1900" dirty="0"/>
              <a:t>14. Профессиональное обучение, профессиональное образование и дополнительное профессиональное образование работников осуществляется в соответствии с Федеральным законом от 29 декабря 2012 г. N 273-ФЗ "Об образовании в Российской Федерации</a:t>
            </a:r>
            <a:r>
              <a:rPr lang="ru-RU" sz="1900" dirty="0" smtClean="0"/>
              <a:t>".</a:t>
            </a:r>
            <a:endParaRPr lang="ru-RU" sz="1900" dirty="0"/>
          </a:p>
          <a:p>
            <a:r>
              <a:rPr lang="ru-RU" sz="1900" dirty="0"/>
              <a:t>Работодатель определяет необходимость подготовки работников (профессиональное образование и профессиональное обучение) и дополнительного профессионального образования, а также направления работников на прохождение независимой оценки квалификации для собственных нужд в соответствии с требованиями статьи 196 Трудового кодекса Российской Федерации</a:t>
            </a:r>
            <a:r>
              <a:rPr lang="ru-RU" sz="1900" dirty="0" smtClean="0"/>
              <a:t>.</a:t>
            </a:r>
          </a:p>
          <a:p>
            <a:r>
              <a:rPr lang="ru-RU" sz="2000" b="1" dirty="0"/>
              <a:t>Количество часов стажировки </a:t>
            </a:r>
            <a:r>
              <a:rPr lang="ru-RU" sz="2000" dirty="0"/>
              <a:t>для работника при приёме на работу с одного типа транспортного средства на другой </a:t>
            </a:r>
            <a:r>
              <a:rPr lang="ru-RU" sz="2000" b="1" dirty="0"/>
              <a:t>устанавливает работодатель</a:t>
            </a:r>
            <a:r>
              <a:rPr lang="ru-RU" sz="2000" dirty="0"/>
              <a:t>. </a:t>
            </a:r>
            <a:endParaRPr lang="ru-RU" sz="1900" dirty="0"/>
          </a:p>
          <a:p>
            <a:r>
              <a:rPr lang="ru-RU" sz="2000" dirty="0"/>
              <a:t>Обучение специалистов в области обеспечения безопасности дорожного движения (БДД) проводят </a:t>
            </a:r>
            <a:r>
              <a:rPr lang="ru-RU" sz="2000" b="1" dirty="0"/>
              <a:t>лицензированные учебные центры дополнительного профессионального образования (ДПО)</a:t>
            </a:r>
            <a:r>
              <a:rPr lang="ru-RU" sz="2000" dirty="0"/>
              <a:t>. Такие организации имеют право реализовывать программы профессиональной переподготовки и повышения квалификации в соответствии с требованиями </a:t>
            </a:r>
            <a:endParaRPr lang="ru-RU" sz="2000" dirty="0" smtClean="0"/>
          </a:p>
          <a:p>
            <a:r>
              <a:rPr lang="ru-RU" sz="2000" dirty="0" smtClean="0"/>
              <a:t>законодательства.</a:t>
            </a:r>
          </a:p>
          <a:p>
            <a:r>
              <a:rPr lang="ru-RU" sz="2000" dirty="0"/>
              <a:t>Учебные центры </a:t>
            </a:r>
            <a:r>
              <a:rPr lang="ru-RU" sz="2000" dirty="0" smtClean="0"/>
              <a:t>должны иметь </a:t>
            </a:r>
            <a:r>
              <a:rPr lang="ru-RU" sz="2000" dirty="0"/>
              <a:t>лицензию на </a:t>
            </a:r>
            <a:endParaRPr lang="ru-RU" sz="2000" dirty="0" smtClean="0"/>
          </a:p>
          <a:p>
            <a:r>
              <a:rPr lang="ru-RU" sz="2000" dirty="0" smtClean="0"/>
              <a:t>осуществление </a:t>
            </a:r>
          </a:p>
          <a:p>
            <a:r>
              <a:rPr lang="ru-RU" sz="2000" dirty="0" smtClean="0"/>
              <a:t>образовательной деятельности.</a:t>
            </a:r>
            <a:endParaRPr lang="ru-RU" sz="2000" dirty="0"/>
          </a:p>
          <a:p>
            <a:endParaRPr lang="ru-RU" sz="1900" dirty="0" smtClean="0"/>
          </a:p>
          <a:p>
            <a:endParaRPr lang="ru-RU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900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4" name="Овал 3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1121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786280"/>
            <a:ext cx="896448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/>
          </a:p>
          <a:p>
            <a:r>
              <a:rPr lang="ru-RU" sz="2000" b="1" dirty="0" smtClean="0"/>
              <a:t>Приказ</a:t>
            </a:r>
            <a:r>
              <a:rPr lang="ru-RU" sz="2000" b="1" dirty="0"/>
              <a:t> (распоряжение) о допуске работника к самостоятельной работе</a:t>
            </a:r>
            <a:r>
              <a:rPr lang="ru-RU" sz="2000" dirty="0"/>
              <a:t> — это распорядительный документ, который подтверждает, что сотрудник прошёл необходимое обучение, проверку знаний и навыков, и готов выполнять должностные обязанности самостоятельно. Такой документ издаёт руководитель организации или структурного подразделения</a:t>
            </a:r>
            <a:r>
              <a:rPr lang="ru-RU" sz="2000" dirty="0" smtClean="0"/>
              <a:t>.</a:t>
            </a:r>
          </a:p>
          <a:p>
            <a:endParaRPr lang="ru-RU" sz="2000" dirty="0" smtClean="0"/>
          </a:p>
          <a:p>
            <a:r>
              <a:rPr lang="ru-RU" sz="2000" b="1" dirty="0"/>
              <a:t>Основания для издания приказа</a:t>
            </a:r>
          </a:p>
          <a:p>
            <a:r>
              <a:rPr lang="ru-RU" sz="2000" dirty="0"/>
              <a:t>Допуск возможен после: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прохождения первичного инструктажа по охране труда;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проверки приобретённых знаний и навыков безопасных приёмов работы;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стажировки на рабочем месте (если она обязательна для данной категории работников).</a:t>
            </a:r>
          </a:p>
          <a:p>
            <a:endParaRPr lang="ru-RU" sz="19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900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4" name="Овал 3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777618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96552" y="260648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Виды инструктажей для </a:t>
            </a:r>
            <a:r>
              <a:rPr lang="ru-RU" b="1" dirty="0" smtClean="0"/>
              <a:t>водителей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692696"/>
            <a:ext cx="878497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 1 января 2021 года, Министерством транспорта предъявлялись дополнительные требования при проведении инструктажей водителей. В частности, Приказом Министерства транспорта РФ от 15 января 2014 г. № 7 «Об утверждении Правил обеспечения безопасности перевозок пассажиров и грузов автомобильным транспортом и городским наземным электрическим транспортом и Перечня мероприятий по подготовке работников юридических лиц и индивидуальных предпринимателей, осуществляющих перевозки автомобильным транспортом и городским наземным электрическим транспортом, к безопасной работе и транспортных средств к безопасной эксплуатации», в целях обеспечения безопасности перевозок пассажиров и грузов автомобильным транспортом, требовалось проводить дополнительные инструктажи водителям автомобилей</a:t>
            </a:r>
            <a:r>
              <a:rPr lang="ru-RU" dirty="0" smtClean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Вводный </a:t>
            </a:r>
            <a:r>
              <a:rPr lang="ru-RU" dirty="0"/>
              <a:t>— при приеме водителя на работу</a:t>
            </a:r>
            <a:r>
              <a:rPr lang="ru-RU" dirty="0" smtClean="0"/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 smtClean="0"/>
              <a:t>Предрейсовый</a:t>
            </a:r>
            <a:r>
              <a:rPr lang="ru-RU" dirty="0" smtClean="0"/>
              <a:t> </a:t>
            </a:r>
            <a:r>
              <a:rPr lang="ru-RU" dirty="0"/>
              <a:t>— при отправлении водителя по маршруту движения впервые; при перевозке детей; при перевозке опасных, крупногабаритных и тяжеловесных грузов</a:t>
            </a:r>
            <a:r>
              <a:rPr lang="ru-RU" dirty="0" smtClean="0"/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Сезонный </a:t>
            </a:r>
            <a:r>
              <a:rPr lang="ru-RU" dirty="0"/>
              <a:t>— два раза в год, в весенне-летний и осенне-зимний периоды</a:t>
            </a:r>
            <a:r>
              <a:rPr lang="ru-RU" dirty="0" smtClean="0"/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Специальный </a:t>
            </a:r>
            <a:r>
              <a:rPr lang="ru-RU" dirty="0"/>
              <a:t>— при вступлении в силу нормативных правовых актов; при изменении маршрута и условий движения; при ДТП с человеческими 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 </a:t>
            </a:r>
            <a:r>
              <a:rPr lang="ru-RU" dirty="0" smtClean="0"/>
              <a:t>жертвами</a:t>
            </a:r>
            <a:r>
              <a:rPr lang="ru-RU" dirty="0"/>
              <a:t>, значительном материальном и экологическом 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 </a:t>
            </a:r>
            <a:r>
              <a:rPr lang="ru-RU" dirty="0" smtClean="0"/>
              <a:t>ущербе</a:t>
            </a:r>
            <a:r>
              <a:rPr lang="ru-RU" dirty="0"/>
              <a:t>, при совершении или при </a:t>
            </a:r>
            <a:r>
              <a:rPr lang="ru-RU" dirty="0" smtClean="0"/>
              <a:t>угрозе </a:t>
            </a:r>
            <a:r>
              <a:rPr lang="ru-RU" dirty="0"/>
              <a:t>совершения 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 </a:t>
            </a:r>
            <a:r>
              <a:rPr lang="ru-RU" dirty="0" smtClean="0"/>
              <a:t>террористических </a:t>
            </a:r>
            <a:r>
              <a:rPr lang="ru-RU" dirty="0"/>
              <a:t>актов</a:t>
            </a:r>
            <a:r>
              <a:rPr lang="ru-RU" dirty="0" smtClean="0"/>
              <a:t>.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268507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96552" y="0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Виды инструктажей для </a:t>
            </a:r>
            <a:r>
              <a:rPr lang="ru-RU" b="1" dirty="0" smtClean="0"/>
              <a:t>водителей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0992" y="184666"/>
            <a:ext cx="907300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Однако с 1 января 2021 года Приказ Минтранса № 7 утратил силу и проведение данных видов инструктажей не </a:t>
            </a:r>
            <a:r>
              <a:rPr lang="ru-RU" dirty="0" err="1"/>
              <a:t>требуется.На</a:t>
            </a:r>
            <a:r>
              <a:rPr lang="ru-RU" dirty="0"/>
              <a:t> сегодняшний день с водителями необходимо проводить только инструктажи по охране труда. Виды инструктажей по охране труда определены пунктами 2.1.2. и 2.1.3. Постановления Минтруда РФ и Минобразования РФ от 13 января 2003 г. № 1/29 «Об утверждении Порядка обучения по охране труда и проверки знаний требований охраны труда работников организаций</a:t>
            </a:r>
            <a:r>
              <a:rPr lang="ru-RU" dirty="0" smtClean="0"/>
              <a:t>»: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Вводный инструктаж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Первичный </a:t>
            </a:r>
            <a:r>
              <a:rPr lang="ru-RU" dirty="0"/>
              <a:t>инструктаж на рабочем </a:t>
            </a:r>
            <a:r>
              <a:rPr lang="ru-RU" dirty="0" smtClean="0"/>
              <a:t>месте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Повторный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Внеплановый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Целевой</a:t>
            </a:r>
          </a:p>
          <a:p>
            <a:r>
              <a:rPr lang="ru-RU" dirty="0" smtClean="0"/>
              <a:t>Внеплановый </a:t>
            </a:r>
            <a:r>
              <a:rPr lang="ru-RU" dirty="0"/>
              <a:t>инструктаж проводится</a:t>
            </a:r>
            <a:r>
              <a:rPr lang="ru-RU" dirty="0" smtClean="0"/>
              <a:t>: при </a:t>
            </a:r>
            <a:r>
              <a:rPr lang="ru-RU" dirty="0"/>
              <a:t>введении в действие новых или изменении законодательных и иных нормативных правовых актов, содержащих требования охраны труда, а также инструкций по охране </a:t>
            </a:r>
            <a:r>
              <a:rPr lang="ru-RU" dirty="0" err="1"/>
              <a:t>труда;при</a:t>
            </a:r>
            <a:r>
              <a:rPr lang="ru-RU" dirty="0"/>
              <a:t> изменении технологических процессов, замене или модернизации оборудования, приспособлений, инструмента и других факторов, влияющих на безопасность </a:t>
            </a:r>
            <a:r>
              <a:rPr lang="ru-RU" dirty="0" err="1"/>
              <a:t>труда;при</a:t>
            </a:r>
            <a:r>
              <a:rPr lang="ru-RU" dirty="0"/>
              <a:t> нарушении работниками требований охраны труда, если эти нарушения создали реальную угрозу наступления тяжких последствий (несчастный случай на производстве, авария и т.п.);по требованию должностных лиц органов государственного надзора и </a:t>
            </a:r>
            <a:r>
              <a:rPr lang="ru-RU" dirty="0" err="1"/>
              <a:t>контроля;при</a:t>
            </a:r>
            <a:r>
              <a:rPr lang="ru-RU" dirty="0"/>
              <a:t> перерывах в работе (для работ с вредными и (или) опасными условиями — более 30 </a:t>
            </a:r>
            <a:endParaRPr lang="ru-RU" dirty="0" smtClean="0"/>
          </a:p>
          <a:p>
            <a:r>
              <a:rPr lang="ru-RU" dirty="0" smtClean="0"/>
              <a:t>календарных </a:t>
            </a:r>
            <a:r>
              <a:rPr lang="ru-RU" dirty="0"/>
              <a:t>дней, а для остальных работ — более двух месяцев</a:t>
            </a:r>
            <a:r>
              <a:rPr lang="ru-RU" dirty="0" smtClean="0"/>
              <a:t>);</a:t>
            </a:r>
          </a:p>
          <a:p>
            <a:r>
              <a:rPr lang="ru-RU" dirty="0" smtClean="0"/>
              <a:t>по </a:t>
            </a:r>
            <a:r>
              <a:rPr lang="ru-RU" dirty="0"/>
              <a:t>решению работодателя (или уполномоченного им лица).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037131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96552" y="332656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Виды инструктажей для </a:t>
            </a:r>
            <a:r>
              <a:rPr lang="ru-RU" b="1" dirty="0" smtClean="0"/>
              <a:t>водителей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700808"/>
            <a:ext cx="7078641" cy="313932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/>
              <a:t>Тем не </a:t>
            </a:r>
            <a:r>
              <a:rPr lang="ru-RU" i="1" dirty="0" smtClean="0"/>
              <a:t>менее,</a:t>
            </a:r>
          </a:p>
          <a:p>
            <a:pPr algn="ctr"/>
            <a:r>
              <a:rPr lang="ru-RU" b="1" i="1" dirty="0" smtClean="0"/>
              <a:t>Приказ </a:t>
            </a:r>
            <a:r>
              <a:rPr lang="ru-RU" b="1" i="1" dirty="0"/>
              <a:t>Министерства транспорта РФ от 31 июля 2020 г. N 282 "Об утверждении профессиональных и квалификационных требований, предъявляемых при осуществлении перевозок к работникам юридических лиц и индивидуальных предпринимателей, указанных в абзаце первом пункта 2 статьи 20 Федерального закона "О безопасности дорожного движения"</a:t>
            </a:r>
          </a:p>
          <a:p>
            <a:pPr algn="ctr"/>
            <a:r>
              <a:rPr lang="ru-RU" dirty="0" smtClean="0"/>
              <a:t>в </a:t>
            </a:r>
            <a:r>
              <a:rPr lang="ru-RU" dirty="0"/>
              <a:t>обязанности специалиста по БДД включили обязанность проводить инструктажи (вводный, </a:t>
            </a:r>
            <a:r>
              <a:rPr lang="ru-RU" dirty="0" err="1"/>
              <a:t>предрейсовый</a:t>
            </a:r>
            <a:r>
              <a:rPr lang="ru-RU" dirty="0"/>
              <a:t>, специальный, сезонный</a:t>
            </a:r>
            <a:r>
              <a:rPr lang="ru-RU" dirty="0" smtClean="0"/>
              <a:t>).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818041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96552" y="0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Виды инструктажей для </a:t>
            </a:r>
            <a:r>
              <a:rPr lang="ru-RU" b="1" dirty="0" smtClean="0"/>
              <a:t>водителей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692696"/>
            <a:ext cx="707864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Вводный инструктаж </a:t>
            </a:r>
            <a:r>
              <a:rPr lang="ru-RU" dirty="0"/>
              <a:t>проводится со всеми водителями при приеме их на работу независимо от уровня квалификации и стажа работы. </a:t>
            </a:r>
            <a:endParaRPr lang="ru-RU" dirty="0" smtClean="0"/>
          </a:p>
          <a:p>
            <a:pPr algn="just"/>
            <a:r>
              <a:rPr lang="ru-RU" dirty="0" smtClean="0"/>
              <a:t>В </a:t>
            </a:r>
            <a:r>
              <a:rPr lang="ru-RU" dirty="0"/>
              <a:t>тематику вводного инструктажа включаются следующие вопросы: общие сведения о субъекте транспортной деятельности (размер и структура парка ТС, виды осуществляемых перевозок); требования по организации и безопасной эксплуатации ТС, предъявляемые к водителю, осуществляющему деятельность у данного субъекта транспортной деятельности; правила внутреннего трудового распорядка; порядок прохождения </a:t>
            </a:r>
            <a:r>
              <a:rPr lang="ru-RU" dirty="0" err="1"/>
              <a:t>предрейсового</a:t>
            </a:r>
            <a:r>
              <a:rPr lang="ru-RU" dirty="0"/>
              <a:t> и </a:t>
            </a:r>
            <a:r>
              <a:rPr lang="ru-RU" dirty="0" err="1"/>
              <a:t>послерейсового</a:t>
            </a:r>
            <a:r>
              <a:rPr lang="ru-RU" dirty="0"/>
              <a:t> медицинских осмотров; порядок прохождения </a:t>
            </a:r>
            <a:r>
              <a:rPr lang="ru-RU" dirty="0" err="1"/>
              <a:t>предрейсового</a:t>
            </a:r>
            <a:r>
              <a:rPr lang="ru-RU" dirty="0"/>
              <a:t> контроля технического состояния ТС; нормы загрузки ТС (для пассажирских перевозок – </a:t>
            </a:r>
            <a:r>
              <a:rPr lang="ru-RU" dirty="0" err="1"/>
              <a:t>пассажировместимость</a:t>
            </a:r>
            <a:r>
              <a:rPr lang="ru-RU" dirty="0"/>
              <a:t>); особенности обслуживания лиц с ограниченными возможностями здоровья или инвалидов с нарушениями функций опорно-двигательного аппарата, зрения, слуха (для пассажирских перевозок); основные данные об аварийности на маршрутной сети, обстоятельствах и причинах преобладающих видов ДТП; документы, необходимые для осуществления перевозок пассажиров и (или) грузов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061669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96552" y="0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Виды инструктажей для </a:t>
            </a:r>
            <a:r>
              <a:rPr lang="ru-RU" b="1" dirty="0" smtClean="0"/>
              <a:t>водителей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548680"/>
            <a:ext cx="8856984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 err="1"/>
              <a:t>Предрейсовый</a:t>
            </a:r>
            <a:r>
              <a:rPr lang="ru-RU" sz="1700" b="1" dirty="0"/>
              <a:t> инструктаж </a:t>
            </a:r>
            <a:r>
              <a:rPr lang="ru-RU" sz="1700" dirty="0"/>
              <a:t>проводится: при отправлении водителя по маршруту движения впервые; при перевозке детей; при перевозке опасных, крупногабаритных и тяжеловесных грузов. В тематику </a:t>
            </a:r>
            <a:r>
              <a:rPr lang="ru-RU" sz="1700" dirty="0" err="1"/>
              <a:t>предрейсового</a:t>
            </a:r>
            <a:r>
              <a:rPr lang="ru-RU" sz="1700" dirty="0"/>
              <a:t> инструктажа включаются следующие вопросы: протяженность маршрута, дорожные условия, наличие опасных участков и мест концентрации ДТП, особенности организации дорожного движения; конечные, промежуточные пункты маршрута, места отдыха, приема пищи, смены водителей (при необходимости), стоянки транспортных средств; расположение на маршруте пунктов медицинской и технической помощи, постов Госавтоинспекции МВД России, диспетчерских пунктов, автовокзалов и автостанций; условия работы водителя при увеличении интенсивности движения транспортных и пешеходных потоков; безопасность движения в период каникул учащихся; информация об изменениях в организации перевозок, об особенностях проезда железнодорожных переездов, путепроводов и других искусственных сооружений, пользования паромными переправами и наплавными мостами; меры предосторожности при преодолении затяжных спусков и подъемов; действия водителя в ситуациях, связанных с несоблюдением графика движения ТС по независящим от него причинам (при перевозке пассажиров по регулярным маршрутам); особенности посадки, высадки и перевозки лиц с ограниченными возможностями здоровья или инвалидов с нарушениями функций </a:t>
            </a:r>
            <a:r>
              <a:rPr lang="ru-RU" sz="1700" dirty="0" err="1"/>
              <a:t>опорнодвигательного</a:t>
            </a:r>
            <a:r>
              <a:rPr lang="ru-RU" sz="1700" dirty="0"/>
              <a:t> аппарата, зрения, слуха, применительно к конкретному маршруту движения (при перевозке пассажиров); особенности подачи автобуса к месту посадки пассажиров (при перевозке детей); </a:t>
            </a:r>
            <a:endParaRPr lang="ru-RU" sz="1700" dirty="0" smtClean="0"/>
          </a:p>
          <a:p>
            <a:pPr algn="just"/>
            <a:r>
              <a:rPr lang="ru-RU" sz="1700" dirty="0" smtClean="0"/>
              <a:t>особенности </a:t>
            </a:r>
            <a:r>
              <a:rPr lang="ru-RU" sz="1700" dirty="0"/>
              <a:t>посадки и высадки детей, их перевозки, </a:t>
            </a:r>
            <a:endParaRPr lang="ru-RU" sz="1700" dirty="0" smtClean="0"/>
          </a:p>
          <a:p>
            <a:pPr algn="just"/>
            <a:r>
              <a:rPr lang="ru-RU" sz="1700" dirty="0" smtClean="0"/>
              <a:t>взаимодействия </a:t>
            </a:r>
            <a:r>
              <a:rPr lang="ru-RU" sz="1700" dirty="0"/>
              <a:t>водителя с лицами, сопровождающими детей </a:t>
            </a:r>
          </a:p>
          <a:p>
            <a:pPr algn="just"/>
            <a:r>
              <a:rPr lang="ru-RU" sz="1700" dirty="0" smtClean="0"/>
              <a:t>(при </a:t>
            </a:r>
            <a:r>
              <a:rPr lang="ru-RU" sz="1700" dirty="0"/>
              <a:t>перевозке детей).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458975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96552" y="0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Виды инструктажей для </a:t>
            </a:r>
            <a:r>
              <a:rPr lang="ru-RU" b="1" dirty="0" smtClean="0"/>
              <a:t>водителей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620688"/>
            <a:ext cx="78488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Сезонные инструктажи </a:t>
            </a:r>
            <a:r>
              <a:rPr lang="ru-RU" dirty="0"/>
              <a:t>проводятся со всеми водителями два раза в год — в весенне-летний и осенне-зимний периоды. В тематику сезонных инструктажей включаются вопросы, определяющие особенности эксплуатации и управления транспортных средств в </a:t>
            </a:r>
            <a:r>
              <a:rPr lang="ru-RU" dirty="0" err="1"/>
              <a:t>весеннелетний</a:t>
            </a:r>
            <a:r>
              <a:rPr lang="ru-RU" dirty="0"/>
              <a:t> и осенне-зимний периоды, а также связанные с обеспечением безопасности дорожного движения в сложных погодных и дорожных условиях.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420888"/>
            <a:ext cx="784887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Специальный инструктаж </a:t>
            </a:r>
            <a:r>
              <a:rPr lang="ru-RU" dirty="0"/>
              <a:t>проводится со всеми водителями при необходимости срочного доведения до них информации в случаях: вступления в силу нормативных правовых актов, положения которых влияют на профессиональную деятельность водителей; изменения маршрута движения и условий движения, влияющих на безопасность дорожного движения; получения информации о ДТП с человеческими жертвами, значительным материальным и экологическим ущербом; совершения и (или) угрозы совершения террористических актов. При проведении инструктажа дается оценка сложившейся ситуации и порядок необходимых действий водителя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b="1" dirty="0"/>
              <a:t>Работодатель обязан </a:t>
            </a:r>
            <a:r>
              <a:rPr lang="ru-RU" dirty="0"/>
              <a:t>обеспечить: обучение работников по </a:t>
            </a:r>
            <a:endParaRPr lang="ru-RU" dirty="0" smtClean="0"/>
          </a:p>
          <a:p>
            <a:pPr algn="just"/>
            <a:r>
              <a:rPr lang="ru-RU" dirty="0" smtClean="0"/>
              <a:t>охране </a:t>
            </a:r>
            <a:r>
              <a:rPr lang="ru-RU" dirty="0"/>
              <a:t>труда и проверку знаний требований охраны труда; </a:t>
            </a:r>
            <a:endParaRPr lang="ru-RU" dirty="0" smtClean="0"/>
          </a:p>
          <a:p>
            <a:pPr algn="just"/>
            <a:r>
              <a:rPr lang="ru-RU" dirty="0" smtClean="0"/>
              <a:t>контроль </a:t>
            </a:r>
            <a:r>
              <a:rPr lang="ru-RU" dirty="0"/>
              <a:t>за соблюдением работниками требований </a:t>
            </a:r>
            <a:endParaRPr lang="ru-RU" dirty="0" smtClean="0"/>
          </a:p>
          <a:p>
            <a:pPr algn="just"/>
            <a:r>
              <a:rPr lang="ru-RU" dirty="0" smtClean="0"/>
              <a:t>инструкций </a:t>
            </a:r>
            <a:r>
              <a:rPr lang="ru-RU" dirty="0"/>
              <a:t>по охране труда.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882031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440402" y="268372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Приказ </a:t>
            </a:r>
            <a:r>
              <a:rPr lang="ru-RU" b="1" dirty="0"/>
              <a:t>Минтранса России от 31 июля 2020 года №282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666325"/>
            <a:ext cx="84969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Согласно Приказу Минтранса России от 31 июля 2020 года №282, водитель должен знать: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режимы движения с учётом дорожных условий, в том числе особенностей дорожного покрытия;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влияние конструктивных характеристик автомобиля на работоспособность и психофизиологическое состояние водителей;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особенности наблюдения за дорожной обстановкой;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способы контроля безопасной дистанции и бокового интервала;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последовательность действий при вызове аварийных и спасательных служб;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основы обеспечения безопасности наиболее уязвимых участников дорожного движения: пешеходов, велосипедистов;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основы обеспечения детской пассажирской безопасности;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последствия, связанные с нарушением Правил дорожного движения Российской Федерации водителями транспортных средств;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последовательность действий при оказании первой помощи;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состав аптечки первой помощи (автомобильной);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назначение, устройство, взаимодействие и принцип работы основных механизмов, приборов и деталей транспортного средства </a:t>
            </a:r>
            <a:endParaRPr lang="ru-RU" dirty="0" smtClean="0"/>
          </a:p>
          <a:p>
            <a:r>
              <a:rPr lang="ru-RU" dirty="0" smtClean="0"/>
              <a:t>соответствующей </a:t>
            </a:r>
            <a:r>
              <a:rPr lang="ru-RU" dirty="0"/>
              <a:t>категории;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признаки неисправностей, возникающих в пути; 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913111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440402" y="268372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Приказ </a:t>
            </a:r>
            <a:r>
              <a:rPr lang="ru-RU" b="1" dirty="0"/>
              <a:t>Минтранса России от 31 июля 2020 года №282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124744"/>
            <a:ext cx="84969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меры </a:t>
            </a:r>
            <a:r>
              <a:rPr lang="ru-RU" dirty="0"/>
              <a:t>ответственности за нарушение Правил дорожного движения Российской Федерации;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влияние </a:t>
            </a:r>
            <a:r>
              <a:rPr lang="ru-RU" dirty="0" err="1"/>
              <a:t>погодно</a:t>
            </a:r>
            <a:r>
              <a:rPr lang="ru-RU" dirty="0"/>
              <a:t>-климатических и дорожных условий на безопасность дорожного движения;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правила по охране труда в процессе эксплуатации транспортного средства соответствующей категории и обращении с эксплуатационными материалами;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основные положения по допуску транспортных средств к эксплуатации;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основы трудового законодательства Российской Федерации, нормативные правовые акты, регулирующие режим труда и отдыха водителей;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установленные заводом-изготовителем периодичности технического обслуживания и ремонта.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864744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440402" y="268372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Приказ </a:t>
            </a:r>
            <a:r>
              <a:rPr lang="ru-RU" b="1" dirty="0"/>
              <a:t>Минтранса России от 31 июля 2020 года №282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980728"/>
            <a:ext cx="7848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Согласно </a:t>
            </a:r>
            <a:r>
              <a:rPr lang="ru-RU" dirty="0"/>
              <a:t>пункту 6.1 приказа Минтранса России от 31 июля 2020 года №282, водитель автобуса должен знать: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особенности законодательства Российской Федерации в области организации регулярных и нерегулярных перевозок пассажиров автобусами;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основы законодательства Российской Федерации в области обязательного страхования гражданской ответственности перевозчика за причинение вреда жизни, здоровью, имуществу пассажиров;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правила использования </a:t>
            </a:r>
            <a:r>
              <a:rPr lang="ru-RU" dirty="0" err="1"/>
              <a:t>тахографов</a:t>
            </a:r>
            <a:r>
              <a:rPr lang="ru-RU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особенности законодательства Российской Федерации в области организованной перевозки группы детей автобусами.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929960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440402" y="268372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Приказ </a:t>
            </a:r>
            <a:r>
              <a:rPr lang="ru-RU" b="1" dirty="0"/>
              <a:t>Минтранса России от 31 июля 2020 года №282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980728"/>
            <a:ext cx="784887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Согласно пункту 5.1 Приказа Минтранса России от 31 июля 2020 года №282, водитель грузового автомобиля дополнительно к требованиям, предъявляемым к водителям легковых автомобилей, должен знать: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/>
              <a:t>Назначение, устройство, взаимодействие и принцип работы основных механизмов, приборов и деталей грузового автомобиля</a:t>
            </a:r>
            <a:r>
              <a:rPr lang="ru-RU" dirty="0"/>
              <a:t> (включая модели с прицепом, прицепами, полуприцепами и прицепами-роспусками). Это знание необходимо для понимания особенностей эксплуатации и обслуживания грузового транспорта, а также для своевременного выявления неисправностей. base.garant.ru +4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/>
              <a:t>Правила использования </a:t>
            </a:r>
            <a:r>
              <a:rPr lang="ru-RU" b="1" dirty="0" err="1"/>
              <a:t>тахографов</a:t>
            </a:r>
            <a:r>
              <a:rPr lang="ru-RU" dirty="0"/>
              <a:t>. </a:t>
            </a:r>
            <a:r>
              <a:rPr lang="ru-RU" dirty="0" err="1"/>
              <a:t>Тахографы</a:t>
            </a:r>
            <a:r>
              <a:rPr lang="ru-RU" dirty="0"/>
              <a:t> фиксируют режим труда и отдыха водителя, скорость движения, пройденный путь и другие параметры. Знание правил их использования позволяет соблюдать законодательство и контролировать соблюдение режима работы</a:t>
            </a:r>
            <a:r>
              <a:rPr lang="ru-RU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ru-RU" dirty="0"/>
          </a:p>
          <a:p>
            <a:r>
              <a:rPr lang="ru-RU" dirty="0"/>
              <a:t>Эти требования направлены на обеспечение безопасности перевозок, поддержание технического состояния транспортного средства и соблюдение нормативных требований к организации труда водителей </a:t>
            </a:r>
            <a:endParaRPr lang="ru-RU" dirty="0" smtClean="0"/>
          </a:p>
          <a:p>
            <a:r>
              <a:rPr lang="ru-RU" dirty="0" smtClean="0"/>
              <a:t>автомобилей</a:t>
            </a:r>
            <a:r>
              <a:rPr lang="ru-RU" dirty="0"/>
              <a:t>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778836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3981" y="118929"/>
            <a:ext cx="80623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ФЗ от</a:t>
            </a:r>
            <a:r>
              <a:rPr lang="ru-RU" b="1" dirty="0"/>
              <a:t> 1 июля 2011 года №</a:t>
            </a:r>
            <a:r>
              <a:rPr lang="ru-RU" b="1" dirty="0" smtClean="0"/>
              <a:t>170-ФЗ </a:t>
            </a:r>
            <a:r>
              <a:rPr lang="ru-RU" b="1" dirty="0"/>
              <a:t>«О техническом осмотре транспортных средств и о внесении изменений в отдельные законодательные акты Российской Федерации»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124744"/>
            <a:ext cx="820891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Технический осмотр </a:t>
            </a:r>
            <a:r>
              <a:rPr lang="ru-RU" b="1" dirty="0"/>
              <a:t>транспортных средств для юридических лиц и индивидуальных предпринимателей, эксплуатирующих транспорт</a:t>
            </a:r>
            <a:endParaRPr lang="ru-RU" b="1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Сроки </a:t>
            </a:r>
            <a:r>
              <a:rPr lang="ru-RU" dirty="0"/>
              <a:t>технического обслуживания транспортных средств, предусмотренные документацией заводов-изготовителей, устанавливаются в </a:t>
            </a:r>
            <a:r>
              <a:rPr lang="ru-RU" b="1" dirty="0"/>
              <a:t>инструкции (руководстве) по эксплуатации автотранспортных средств</a:t>
            </a:r>
            <a:r>
              <a:rPr lang="ru-RU" dirty="0"/>
              <a:t>. Это прямо предусмотрено Положением о техническом обслуживании и ремонте автотранспортных средств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r>
              <a:rPr lang="ru-RU" dirty="0"/>
              <a:t>Изготовитель обязан определить и документально оформить свои обязательства по обеспечению выпускаемых автотранспортных средств техническим обслуживанием. В нормативно-технической документации закрепляются:</a:t>
            </a:r>
          </a:p>
          <a:p>
            <a:r>
              <a:rPr lang="ru-RU" dirty="0"/>
              <a:t>периодичность проведения ТО;</a:t>
            </a:r>
          </a:p>
          <a:p>
            <a:r>
              <a:rPr lang="ru-RU" dirty="0"/>
              <a:t>перечень работ, которые должны выполняться при каждом обслуживании;</a:t>
            </a:r>
          </a:p>
          <a:p>
            <a:r>
              <a:rPr lang="ru-RU" dirty="0"/>
              <a:t>условия эксплуатации, влияющие на частоту обслуживания (например, категория условий эксплуатации — городские, магистральные перевозки и т. д.).</a:t>
            </a:r>
          </a:p>
          <a:p>
            <a:pPr algn="just"/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705989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3981" y="118929"/>
            <a:ext cx="80623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ФЗ от</a:t>
            </a:r>
            <a:r>
              <a:rPr lang="ru-RU" b="1" dirty="0"/>
              <a:t> 1 июля 2011 года №</a:t>
            </a:r>
            <a:r>
              <a:rPr lang="ru-RU" b="1" dirty="0" smtClean="0"/>
              <a:t>170-ФЗ </a:t>
            </a:r>
            <a:r>
              <a:rPr lang="ru-RU" b="1" dirty="0"/>
              <a:t>«О техническом осмотре транспортных средств и о внесении изменений в отдельные законодательные акты Российской Федерации»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124744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Технический осмотр </a:t>
            </a:r>
            <a:r>
              <a:rPr lang="ru-RU" b="1" dirty="0"/>
              <a:t>транспортных средств для юридических лиц и индивидуальных предпринимателей, эксплуатирующих транспорт</a:t>
            </a:r>
            <a:endParaRPr lang="ru-RU" b="1" dirty="0" smtClean="0"/>
          </a:p>
          <a:p>
            <a:pPr algn="just"/>
            <a:r>
              <a:rPr lang="ru-RU" dirty="0" smtClean="0"/>
              <a:t>Периодичность </a:t>
            </a:r>
            <a:r>
              <a:rPr lang="ru-RU" dirty="0"/>
              <a:t>зависит от типа транспортного средства и его возраста.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230500"/>
              </p:ext>
            </p:extLst>
          </p:nvPr>
        </p:nvGraphicFramePr>
        <p:xfrm>
          <a:off x="323527" y="2130558"/>
          <a:ext cx="7920880" cy="458713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960440"/>
                <a:gridCol w="3960440"/>
              </a:tblGrid>
              <a:tr h="193537"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Категория транспортных средств</a:t>
                      </a:r>
                      <a:endParaRPr lang="ru-RU" sz="1200" b="0">
                        <a:effectLst/>
                        <a:latin typeface="YS Geo"/>
                      </a:endParaRPr>
                    </a:p>
                  </a:txBody>
                  <a:tcPr marL="21215" marR="42431" marT="14144" marB="14144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effectLst/>
                        </a:rPr>
                        <a:t>Периодичность</a:t>
                      </a:r>
                      <a:endParaRPr lang="ru-RU" sz="1200" b="0">
                        <a:effectLst/>
                        <a:latin typeface="YS Geo"/>
                      </a:endParaRPr>
                    </a:p>
                  </a:txBody>
                  <a:tcPr marL="42431" marR="42431" marT="14144" marB="14144" anchor="ctr"/>
                </a:tc>
              </a:tr>
              <a:tr h="811607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Легковые автомобили, грузовые автомобили с разрешённой максимальной массой до 3,5 тонн, прицепы и полуприцепы, мототранспортные средства с года изготовления которых прошло от 4 до 10 лет (включая год изготовления)</a:t>
                      </a:r>
                    </a:p>
                  </a:txBody>
                  <a:tcPr marL="21215" marR="42431" marT="14144" marB="14144" anchor="ctr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Каждые 24 месяца base.garant.ru +1</a:t>
                      </a:r>
                    </a:p>
                  </a:txBody>
                  <a:tcPr marL="42431" marR="42431" marT="14144" marB="14144" anchor="ctr"/>
                </a:tc>
              </a:tr>
              <a:tr h="305913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Те же транспортные средства с года изготовления которых прошло более 10 лет</a:t>
                      </a:r>
                    </a:p>
                  </a:txBody>
                  <a:tcPr marL="21215" marR="42431" marT="14144" marB="14144" anchor="ctr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Каждые 12 месяцев base.garant.ru +1</a:t>
                      </a:r>
                    </a:p>
                  </a:txBody>
                  <a:tcPr marL="42431" marR="42431" marT="14144" marB="14144" anchor="ctr"/>
                </a:tc>
              </a:tr>
              <a:tr h="811607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Легковые такси, автобусы, грузовые автомобили, предназначенные и оборудованные для перевозок пассажиров, с числом мест для сидения более 8 (за исключением места для водителя) с года изготовления которых прошло не более 5 лет</a:t>
                      </a:r>
                    </a:p>
                  </a:txBody>
                  <a:tcPr marL="21215" marR="42431" marT="14144" marB="14144" anchor="ctr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Каждые 12 месяцев base.garant.ru +1</a:t>
                      </a:r>
                    </a:p>
                  </a:txBody>
                  <a:tcPr marL="42431" marR="42431" marT="14144" marB="14144" anchor="ctr"/>
                </a:tc>
              </a:tr>
              <a:tr h="305913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Те же транспортные средства с года изготовления которых прошло более 5 лет</a:t>
                      </a:r>
                    </a:p>
                  </a:txBody>
                  <a:tcPr marL="21215" marR="42431" marT="14144" marB="14144" anchor="ctr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Каждые 6 месяцев base.garant.ru +1</a:t>
                      </a:r>
                    </a:p>
                  </a:txBody>
                  <a:tcPr marL="42431" marR="42431" marT="14144" marB="14144" anchor="ctr"/>
                </a:tc>
              </a:tr>
              <a:tr h="474478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Специализированные транспортные средства и прицепы к ним, предназначенные и оборудованные для перевозок опасных грузов</a:t>
                      </a:r>
                    </a:p>
                  </a:txBody>
                  <a:tcPr marL="21215" marR="42431" marT="14144" marB="14144" anchor="ctr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Каждые 6 месяцев, независимо от возраста base.garant.ru +1</a:t>
                      </a:r>
                    </a:p>
                  </a:txBody>
                  <a:tcPr marL="42431" marR="42431" marT="14144" marB="14144" anchor="ctr"/>
                </a:tc>
              </a:tr>
              <a:tr h="1092548"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Грузовые автомобили с разрешённой максимальной массой более 3,5 тонн, транспортные средства, оборудованные устройствами для подачи специальных световых и звуковых сигналов, транспортные средства, предназначенные для обучения управлению транспортными средствами</a:t>
                      </a:r>
                    </a:p>
                  </a:txBody>
                  <a:tcPr marL="21215" marR="42431" marT="14144" marB="14144" anchor="ctr"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effectLst/>
                        </a:rPr>
                        <a:t>Каждые 12 месяцев</a:t>
                      </a:r>
                    </a:p>
                  </a:txBody>
                  <a:tcPr marL="42431" marR="42431" marT="14144" marB="14144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68665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2418969" y="1721942"/>
            <a:ext cx="42506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10" dirty="0">
                <a:latin typeface="Microsoft Sans Serif"/>
                <a:cs typeface="Microsoft Sans Serif"/>
              </a:rPr>
              <a:t>Спасибо</a:t>
            </a:r>
            <a:r>
              <a:rPr b="0" spc="-25" dirty="0">
                <a:latin typeface="Microsoft Sans Serif"/>
                <a:cs typeface="Microsoft Sans Serif"/>
              </a:rPr>
              <a:t> </a:t>
            </a:r>
            <a:r>
              <a:rPr b="0" spc="-70" dirty="0">
                <a:latin typeface="Microsoft Sans Serif"/>
                <a:cs typeface="Microsoft Sans Serif"/>
              </a:rPr>
              <a:t>за</a:t>
            </a:r>
            <a:r>
              <a:rPr b="0" spc="-10" dirty="0">
                <a:latin typeface="Microsoft Sans Serif"/>
                <a:cs typeface="Microsoft Sans Serif"/>
              </a:rPr>
              <a:t> </a:t>
            </a:r>
            <a:r>
              <a:rPr b="0" spc="-20" dirty="0">
                <a:latin typeface="Microsoft Sans Serif"/>
                <a:cs typeface="Microsoft Sans Serif"/>
              </a:rPr>
              <a:t>внимание!</a:t>
            </a:r>
          </a:p>
        </p:txBody>
      </p:sp>
      <p:pic>
        <p:nvPicPr>
          <p:cNvPr id="8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00298" y="3143248"/>
            <a:ext cx="434340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826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1832</TotalTime>
  <Words>4284</Words>
  <Application>Microsoft Office PowerPoint</Application>
  <PresentationFormat>Экран (4:3)</PresentationFormat>
  <Paragraphs>384</Paragraphs>
  <Slides>48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48</vt:i4>
      </vt:variant>
    </vt:vector>
  </HeadingPairs>
  <TitlesOfParts>
    <vt:vector size="58" baseType="lpstr">
      <vt:lpstr>Arial</vt:lpstr>
      <vt:lpstr>Calibri</vt:lpstr>
      <vt:lpstr>Geometria</vt:lpstr>
      <vt:lpstr>Microsoft Sans Serif</vt:lpstr>
      <vt:lpstr>Times New Roman</vt:lpstr>
      <vt:lpstr>Wingdings</vt:lpstr>
      <vt:lpstr>YS Geo</vt:lpstr>
      <vt:lpstr>Тема Office</vt:lpstr>
      <vt:lpstr>1_Office Theme</vt:lpstr>
      <vt:lpstr>2_Office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АДМИНИСТРАТОРЫ</dc:creator>
  <cp:lastModifiedBy>Пользователь Windows</cp:lastModifiedBy>
  <cp:revision>123</cp:revision>
  <dcterms:created xsi:type="dcterms:W3CDTF">2018-07-27T07:15:36Z</dcterms:created>
  <dcterms:modified xsi:type="dcterms:W3CDTF">2026-04-01T04:28:22Z</dcterms:modified>
</cp:coreProperties>
</file>