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 id="2147483660" r:id="rId2"/>
    <p:sldMasterId id="2147483673" r:id="rId3"/>
  </p:sldMasterIdLst>
  <p:notesMasterIdLst>
    <p:notesMasterId r:id="rId74"/>
  </p:notesMasterIdLst>
  <p:sldIdLst>
    <p:sldId id="318" r:id="rId4"/>
    <p:sldId id="317" r:id="rId5"/>
    <p:sldId id="363" r:id="rId6"/>
    <p:sldId id="364" r:id="rId7"/>
    <p:sldId id="405" r:id="rId8"/>
    <p:sldId id="365" r:id="rId9"/>
    <p:sldId id="366" r:id="rId10"/>
    <p:sldId id="367" r:id="rId11"/>
    <p:sldId id="368" r:id="rId12"/>
    <p:sldId id="369" r:id="rId13"/>
    <p:sldId id="370" r:id="rId14"/>
    <p:sldId id="371" r:id="rId15"/>
    <p:sldId id="372" r:id="rId16"/>
    <p:sldId id="373" r:id="rId17"/>
    <p:sldId id="374" r:id="rId18"/>
    <p:sldId id="375" r:id="rId19"/>
    <p:sldId id="376" r:id="rId20"/>
    <p:sldId id="377" r:id="rId21"/>
    <p:sldId id="378" r:id="rId22"/>
    <p:sldId id="379" r:id="rId23"/>
    <p:sldId id="414" r:id="rId24"/>
    <p:sldId id="415" r:id="rId25"/>
    <p:sldId id="416" r:id="rId26"/>
    <p:sldId id="380" r:id="rId27"/>
    <p:sldId id="430" r:id="rId28"/>
    <p:sldId id="381" r:id="rId29"/>
    <p:sldId id="382" r:id="rId30"/>
    <p:sldId id="383" r:id="rId31"/>
    <p:sldId id="384" r:id="rId32"/>
    <p:sldId id="385" r:id="rId33"/>
    <p:sldId id="386" r:id="rId34"/>
    <p:sldId id="387" r:id="rId35"/>
    <p:sldId id="388" r:id="rId36"/>
    <p:sldId id="389" r:id="rId37"/>
    <p:sldId id="390" r:id="rId38"/>
    <p:sldId id="391" r:id="rId39"/>
    <p:sldId id="392" r:id="rId40"/>
    <p:sldId id="393" r:id="rId41"/>
    <p:sldId id="394" r:id="rId42"/>
    <p:sldId id="395" r:id="rId43"/>
    <p:sldId id="396" r:id="rId44"/>
    <p:sldId id="397" r:id="rId45"/>
    <p:sldId id="398" r:id="rId46"/>
    <p:sldId id="426" r:id="rId47"/>
    <p:sldId id="425" r:id="rId48"/>
    <p:sldId id="407" r:id="rId49"/>
    <p:sldId id="427" r:id="rId50"/>
    <p:sldId id="408" r:id="rId51"/>
    <p:sldId id="409" r:id="rId52"/>
    <p:sldId id="419" r:id="rId53"/>
    <p:sldId id="420" r:id="rId54"/>
    <p:sldId id="421" r:id="rId55"/>
    <p:sldId id="422" r:id="rId56"/>
    <p:sldId id="423" r:id="rId57"/>
    <p:sldId id="424" r:id="rId58"/>
    <p:sldId id="428" r:id="rId59"/>
    <p:sldId id="406" r:id="rId60"/>
    <p:sldId id="399" r:id="rId61"/>
    <p:sldId id="400" r:id="rId62"/>
    <p:sldId id="401" r:id="rId63"/>
    <p:sldId id="402" r:id="rId64"/>
    <p:sldId id="403" r:id="rId65"/>
    <p:sldId id="404" r:id="rId66"/>
    <p:sldId id="410" r:id="rId67"/>
    <p:sldId id="412" r:id="rId68"/>
    <p:sldId id="411" r:id="rId69"/>
    <p:sldId id="413" r:id="rId70"/>
    <p:sldId id="417" r:id="rId71"/>
    <p:sldId id="418" r:id="rId72"/>
    <p:sldId id="362" r:id="rId7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21" autoAdjust="0"/>
    <p:restoredTop sz="90678" autoAdjust="0"/>
  </p:normalViewPr>
  <p:slideViewPr>
    <p:cSldViewPr>
      <p:cViewPr varScale="1">
        <p:scale>
          <a:sx n="77" d="100"/>
          <a:sy n="77" d="100"/>
        </p:scale>
        <p:origin x="1555"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D35B1E-3F5F-40ED-B1AA-8283963E7639}" type="datetimeFigureOut">
              <a:rPr lang="ru-RU" smtClean="0"/>
              <a:pPr/>
              <a:t>30.03.2026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3CB533-7889-4481-A3CE-36D29863B34A}" type="slidenum">
              <a:rPr lang="ru-RU" smtClean="0"/>
              <a:pPr/>
              <a:t>‹#›</a:t>
            </a:fld>
            <a:endParaRPr lang="ru-RU"/>
          </a:p>
        </p:txBody>
      </p:sp>
    </p:spTree>
    <p:extLst>
      <p:ext uri="{BB962C8B-B14F-4D97-AF65-F5344CB8AC3E}">
        <p14:creationId xmlns:p14="http://schemas.microsoft.com/office/powerpoint/2010/main" val="4021108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43CB533-7889-4481-A3CE-36D29863B34A}" type="slidenum">
              <a:rPr lang="ru-RU" smtClean="0"/>
              <a:pPr/>
              <a:t>48</a:t>
            </a:fld>
            <a:endParaRPr lang="ru-RU"/>
          </a:p>
        </p:txBody>
      </p:sp>
    </p:spTree>
    <p:extLst>
      <p:ext uri="{BB962C8B-B14F-4D97-AF65-F5344CB8AC3E}">
        <p14:creationId xmlns:p14="http://schemas.microsoft.com/office/powerpoint/2010/main" val="1811265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pPr/>
              <a:t>30.03.2026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30.03.2026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30.03.2026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pPr/>
              <a:t>30.03.2026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pPr/>
              <a:t>30.03.2026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pPr/>
              <a:t>30.03.2026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30.03.2026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30.03.2026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30.03.2026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30.03.2026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30.03.2026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70512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076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35656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7810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4880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4187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4191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2028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79675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74758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2850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30.03.2026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25761793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642621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2885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540583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268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70571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167491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4839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44756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20547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64183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54011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30.03.2026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3417956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5.png"/><Relationship Id="rId3" Type="http://schemas.openxmlformats.org/officeDocument/2006/relationships/slideLayout" Target="../slideLayouts/slideLayout14.xml"/><Relationship Id="rId21" Type="http://schemas.openxmlformats.org/officeDocument/2006/relationships/image" Target="../media/image8.jpe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19" Type="http://schemas.openxmlformats.org/officeDocument/2006/relationships/image" Target="../media/image6.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18" Type="http://schemas.openxmlformats.org/officeDocument/2006/relationships/image" Target="../media/image6.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5.png"/><Relationship Id="rId2" Type="http://schemas.openxmlformats.org/officeDocument/2006/relationships/slideLayout" Target="../slideLayouts/slideLayout25.xml"/><Relationship Id="rId16" Type="http://schemas.openxmlformats.org/officeDocument/2006/relationships/image" Target="../media/image4.png"/><Relationship Id="rId20" Type="http://schemas.openxmlformats.org/officeDocument/2006/relationships/image" Target="../media/image8.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png"/><Relationship Id="rId10" Type="http://schemas.openxmlformats.org/officeDocument/2006/relationships/slideLayout" Target="../slideLayouts/slideLayout33.xml"/><Relationship Id="rId19" Type="http://schemas.openxmlformats.org/officeDocument/2006/relationships/image" Target="../media/image7.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30.03.2026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848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77986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0.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consultant.ru/document/cons_doc_LAW_417387/2d49e42ea1ebc4f0c3afdf5a9490b3116b04f99a/#dst100019"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onsultant.ru/document/cons_doc_LAW_428459/6d8c7fbd95f0b2f282a790182c6d28e791f15e51/#dst100768"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hyperlink" Target="https://www.consultant.ru/document/cons_doc_LAW_428459/6d8c7fbd95f0b2f282a790182c6d28e791f15e51/#dst100763"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consultant.ru/document/cons_doc_LAW_428459/b284ec5e9ad7be3925387bbb60d7916447e5f3fe/#dst100951" TargetMode="Externa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hyperlink" Target="https://www.consultant.ru/document/cons_doc_LAW_428459/803907f6876a655f77995888208488d4bfccf247/#dst100260" TargetMode="External"/><Relationship Id="rId5" Type="http://schemas.openxmlformats.org/officeDocument/2006/relationships/hyperlink" Target="https://www.consultant.ru/document/cons_doc_LAW_428459/803907f6876a655f77995888208488d4bfccf247/#dst100253" TargetMode="External"/><Relationship Id="rId4" Type="http://schemas.openxmlformats.org/officeDocument/2006/relationships/hyperlink" Target="https://www.consultant.ru/document/cons_doc_LAW_428459/bf1f4781b8aa1172e9993c89c36db0dcdc88c495/#dst100552"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consultant.ru/document/cons_doc_LAW_121040/"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consultant.ru/document/cons_doc_LAW_435886/" TargetMode="External"/><Relationship Id="rId2" Type="http://schemas.openxmlformats.org/officeDocument/2006/relationships/hyperlink" Target="https://www.consultant.ru/document/cons_doc_LAW_428459/d507c6724f67c7a6ff27ba125eb7db3e4d36a3a6/#dst101111" TargetMode="Externa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www.consultant.ru/document/cons_doc_LAW_423718/ac4116e3eece3bf5c6a28add5b2ccbe61d9c17c3/#dst100038"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consultant.ru/document/cons_doc_LAW_2709/6d8c7fbd95f0b2f282a790182c6d28e791f15e51/"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hyperlink" Target="https://www.consultant.ru/document/cons_doc_LAW_428459/f22216f825c9e6622c19a794206ff08316ae57be/#dst100819"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consultant.ru/document/cons_doc_LAW_436874/"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consultant.ru/document/cons_doc_LAW_436874/" TargetMode="External"/><Relationship Id="rId2" Type="http://schemas.openxmlformats.org/officeDocument/2006/relationships/hyperlink" Target="https://www.consultant.ru/document/cons_doc_LAW_2709/6d8c7fbd95f0b2f282a790182c6d28e791f15e51/"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consultant.ru/document/cons_doc_LAW_166501/8d0beb253b6aa2d5919e247483f2ef8fbb85410f/#dst100039"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User\Desktop\фон_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536"/>
            <a:ext cx="9144000" cy="6858000"/>
          </a:xfrm>
          <a:prstGeom prst="rect">
            <a:avLst/>
          </a:prstGeom>
          <a:blipFill>
            <a:blip r:embed="rId3" cstate="print"/>
            <a:stretch>
              <a:fillRect/>
            </a:stretch>
          </a:blipFill>
          <a:ln>
            <a:noFill/>
          </a:ln>
        </p:spPr>
      </p:pic>
      <p:sp>
        <p:nvSpPr>
          <p:cNvPr id="3076" name="TextBox 3"/>
          <p:cNvSpPr txBox="1">
            <a:spLocks noChangeArrowheads="1"/>
          </p:cNvSpPr>
          <p:nvPr/>
        </p:nvSpPr>
        <p:spPr bwMode="auto">
          <a:xfrm>
            <a:off x="928662" y="2357430"/>
            <a:ext cx="73437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ru-RU" sz="2400" b="0" i="0" u="none" strike="noStrike" kern="1200" cap="none" spc="0" normalizeH="0" baseline="0" noProof="0" dirty="0">
                <a:ln>
                  <a:noFill/>
                </a:ln>
                <a:solidFill>
                  <a:schemeClr val="tx2">
                    <a:lumMod val="60000"/>
                    <a:lumOff val="40000"/>
                  </a:schemeClr>
                </a:solidFill>
                <a:effectLst/>
                <a:uLnTx/>
                <a:uFillTx/>
                <a:latin typeface="Geometria" pitchFamily="34" charset="-52"/>
                <a:ea typeface="+mn-ea"/>
                <a:cs typeface="Arial" panose="020B0604020202020204" pitchFamily="34" charset="0"/>
              </a:rPr>
              <a:t>Дополнительная профессиональная программа </a:t>
            </a:r>
            <a:r>
              <a:rPr lang="ru-RU" altLang="ru-RU" sz="2400" dirty="0">
                <a:solidFill>
                  <a:schemeClr val="tx2">
                    <a:lumMod val="60000"/>
                    <a:lumOff val="40000"/>
                  </a:schemeClr>
                </a:solidFill>
                <a:latin typeface="Geometria" pitchFamily="34" charset="-52"/>
              </a:rPr>
              <a:t>профессиональной переподготовки</a:t>
            </a:r>
            <a:endParaRPr lang="en-US" altLang="ru-RU" sz="2400" dirty="0">
              <a:solidFill>
                <a:schemeClr val="tx2">
                  <a:lumMod val="60000"/>
                  <a:lumOff val="40000"/>
                </a:schemeClr>
              </a:solidFill>
              <a:latin typeface="Geometria" pitchFamily="34" charset="-52"/>
            </a:endParaRPr>
          </a:p>
          <a:p>
            <a:pPr marL="88900" algn="ctr">
              <a:lnSpc>
                <a:spcPct val="100000"/>
              </a:lnSpc>
            </a:pPr>
            <a:r>
              <a:rPr lang="ru-RU" altLang="ru-RU" sz="2400" dirty="0">
                <a:solidFill>
                  <a:schemeClr val="tx2">
                    <a:lumMod val="60000"/>
                    <a:lumOff val="40000"/>
                  </a:schemeClr>
                </a:solidFill>
                <a:latin typeface="Geometria" pitchFamily="34" charset="-52"/>
              </a:rPr>
              <a:t> «</a:t>
            </a:r>
            <a:r>
              <a:rPr lang="ru-RU" sz="2400" dirty="0">
                <a:solidFill>
                  <a:schemeClr val="tx2">
                    <a:lumMod val="60000"/>
                    <a:lumOff val="40000"/>
                  </a:schemeClr>
                </a:solidFill>
                <a:latin typeface="Geometria" pitchFamily="34" charset="-52"/>
              </a:rPr>
              <a:t>СПЕЦИАЛИСТ, ОТВЕТСТВЕННЫЙ ЗА ОБЕСПЕЧЕНИЕ БЕЗОПАСНОСТИ ДОРОЖНОГО ДВИЖЕНИЯ</a:t>
            </a:r>
            <a:r>
              <a:rPr lang="ru-RU" altLang="ru-RU" sz="2400" dirty="0">
                <a:solidFill>
                  <a:schemeClr val="tx2">
                    <a:lumMod val="60000"/>
                    <a:lumOff val="40000"/>
                  </a:schemeClr>
                </a:solidFill>
                <a:latin typeface="Geometria" pitchFamily="34" charset="-52"/>
              </a:rPr>
              <a:t>»</a:t>
            </a:r>
          </a:p>
        </p:txBody>
      </p:sp>
      <p:grpSp>
        <p:nvGrpSpPr>
          <p:cNvPr id="8" name="Группа 7"/>
          <p:cNvGrpSpPr/>
          <p:nvPr/>
        </p:nvGrpSpPr>
        <p:grpSpPr>
          <a:xfrm>
            <a:off x="7045890" y="5373216"/>
            <a:ext cx="1584176" cy="1268760"/>
            <a:chOff x="7092279" y="5506606"/>
            <a:chExt cx="1584176" cy="1268760"/>
          </a:xfrm>
        </p:grpSpPr>
        <p:sp>
          <p:nvSpPr>
            <p:cNvPr id="9" name="Овал 8"/>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63283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03648" y="1700808"/>
            <a:ext cx="6368752" cy="3937992"/>
          </a:xfrm>
        </p:spPr>
        <p:txBody>
          <a:bodyPr>
            <a:normAutofit/>
          </a:bodyPr>
          <a:lstStyle/>
          <a:p>
            <a:endParaRPr lang="ru-RU" b="1" dirty="0">
              <a:solidFill>
                <a:schemeClr val="tx2">
                  <a:lumMod val="60000"/>
                  <a:lumOff val="40000"/>
                </a:schemeClr>
              </a:solidFill>
              <a:latin typeface="Geometria"/>
            </a:endParaRPr>
          </a:p>
          <a:p>
            <a:r>
              <a:rPr lang="ru-RU" b="1" dirty="0" smtClean="0">
                <a:solidFill>
                  <a:schemeClr val="tx2">
                    <a:lumMod val="60000"/>
                    <a:lumOff val="40000"/>
                  </a:schemeClr>
                </a:solidFill>
                <a:latin typeface="Geometria"/>
              </a:rPr>
              <a:t>МОДУЛЬ 2.</a:t>
            </a:r>
          </a:p>
          <a:p>
            <a:r>
              <a:rPr lang="ru-RU" b="1" dirty="0">
                <a:solidFill>
                  <a:schemeClr val="tx2">
                    <a:lumMod val="60000"/>
                    <a:lumOff val="40000"/>
                  </a:schemeClr>
                </a:solidFill>
                <a:latin typeface="Geometria"/>
              </a:rPr>
              <a:t>ТЕХНИЧЕСКАЯ ПОДГОТОВКА</a:t>
            </a:r>
          </a:p>
        </p:txBody>
      </p:sp>
      <p:grpSp>
        <p:nvGrpSpPr>
          <p:cNvPr id="4" name="Группа 3"/>
          <p:cNvGrpSpPr/>
          <p:nvPr/>
        </p:nvGrpSpPr>
        <p:grpSpPr>
          <a:xfrm>
            <a:off x="7092279" y="5506606"/>
            <a:ext cx="1584176" cy="1268760"/>
            <a:chOff x="7092279" y="5506606"/>
            <a:chExt cx="1584176" cy="1268760"/>
          </a:xfrm>
        </p:grpSpPr>
        <p:sp>
          <p:nvSpPr>
            <p:cNvPr id="2" name="Овал 1"/>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4972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43608" y="1172705"/>
            <a:ext cx="6912768" cy="3937992"/>
          </a:xfrm>
        </p:spPr>
        <p:txBody>
          <a:bodyPr>
            <a:normAutofit/>
          </a:bodyPr>
          <a:lstStyle/>
          <a:p>
            <a:endParaRPr lang="ru-RU" b="1" dirty="0" smtClean="0">
              <a:solidFill>
                <a:schemeClr val="tx2">
                  <a:lumMod val="60000"/>
                  <a:lumOff val="40000"/>
                </a:schemeClr>
              </a:solidFill>
              <a:latin typeface="Geometria"/>
            </a:endParaRPr>
          </a:p>
          <a:p>
            <a:r>
              <a:rPr lang="ru-RU" b="1" dirty="0" smtClean="0">
                <a:solidFill>
                  <a:schemeClr val="tx2">
                    <a:lumMod val="60000"/>
                    <a:lumOff val="40000"/>
                  </a:schemeClr>
                </a:solidFill>
                <a:latin typeface="Geometria"/>
              </a:rPr>
              <a:t>Тема 2.</a:t>
            </a:r>
            <a:r>
              <a:rPr lang="en-US" b="1" dirty="0" smtClean="0">
                <a:solidFill>
                  <a:schemeClr val="tx2">
                    <a:lumMod val="60000"/>
                    <a:lumOff val="40000"/>
                  </a:schemeClr>
                </a:solidFill>
                <a:latin typeface="Geometria"/>
              </a:rPr>
              <a:t>1</a:t>
            </a:r>
            <a:r>
              <a:rPr lang="ru-RU" b="1" smtClean="0">
                <a:solidFill>
                  <a:schemeClr val="tx2">
                    <a:lumMod val="60000"/>
                    <a:lumOff val="40000"/>
                  </a:schemeClr>
                </a:solidFill>
                <a:latin typeface="Geometria"/>
              </a:rPr>
              <a:t>.3</a:t>
            </a:r>
            <a:endParaRPr lang="ru-RU" b="1" dirty="0" smtClean="0">
              <a:solidFill>
                <a:schemeClr val="tx2">
                  <a:lumMod val="60000"/>
                  <a:lumOff val="40000"/>
                </a:schemeClr>
              </a:solidFill>
              <a:latin typeface="Geometria"/>
            </a:endParaRPr>
          </a:p>
          <a:p>
            <a:r>
              <a:rPr lang="ru-RU" b="1" dirty="0">
                <a:solidFill>
                  <a:schemeClr val="tx2">
                    <a:lumMod val="60000"/>
                    <a:lumOff val="40000"/>
                  </a:schemeClr>
                </a:solidFill>
                <a:latin typeface="Geometria"/>
              </a:rPr>
              <a:t>Правила технической эксплуатации транспортных средств, в том числе допуск транспортных средств к эксплуатации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5795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1462" y="982958"/>
            <a:ext cx="7588929" cy="4093428"/>
          </a:xfrm>
          <a:prstGeom prst="rect">
            <a:avLst/>
          </a:prstGeom>
        </p:spPr>
        <p:txBody>
          <a:bodyPr wrap="square">
            <a:spAutoFit/>
          </a:bodyPr>
          <a:lstStyle/>
          <a:p>
            <a:r>
              <a:rPr lang="ru-RU" sz="2000" dirty="0"/>
              <a:t>Обеспечение безопасности эксплуатируемых транспортных </a:t>
            </a:r>
            <a:r>
              <a:rPr lang="ru-RU" sz="2000" dirty="0" smtClean="0"/>
              <a:t>средств регламентирует </a:t>
            </a:r>
            <a:r>
              <a:rPr lang="ru-RU" sz="2000" b="1" dirty="0"/>
              <a:t>Приказ Министерства транспорта РФ от 30 апреля 2021 г. № 145 “Об утверждении Правил обеспечения безопасности перевозок автомобильным транспортом и городским наземным электрическим транспортом</a:t>
            </a:r>
            <a:r>
              <a:rPr lang="ru-RU" sz="2000" b="1" dirty="0" smtClean="0"/>
              <a:t>”.</a:t>
            </a:r>
          </a:p>
          <a:p>
            <a:endParaRPr lang="ru-RU" sz="2000" b="1" dirty="0"/>
          </a:p>
          <a:p>
            <a:r>
              <a:rPr lang="ru-RU" sz="2000" dirty="0" smtClean="0"/>
              <a:t>Безопасность </a:t>
            </a:r>
            <a:r>
              <a:rPr lang="ru-RU" sz="2000" dirty="0"/>
              <a:t>транспортных средств обеспечивается </a:t>
            </a:r>
            <a:r>
              <a:rPr lang="ru-RU" sz="2000" dirty="0" smtClean="0"/>
              <a:t>посредством использования </a:t>
            </a:r>
            <a:r>
              <a:rPr lang="ru-RU" sz="2000" dirty="0"/>
              <a:t>транспортных средств, соответствующих </a:t>
            </a:r>
            <a:r>
              <a:rPr lang="ru-RU" sz="2000" b="1" dirty="0"/>
              <a:t>Основным положениям по допуску транспортных средств к эксплуатации и обязанностям должностных лиц по обеспечению безопасности дорожного движения, утвержденным постановлением Совета Министров - Правительства Российской Федерации от 23 октября 1993 г. N 1090</a:t>
            </a:r>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755812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552737"/>
            <a:ext cx="7588929" cy="5324535"/>
          </a:xfrm>
          <a:prstGeom prst="rect">
            <a:avLst/>
          </a:prstGeom>
        </p:spPr>
        <p:txBody>
          <a:bodyPr wrap="square">
            <a:spAutoFit/>
          </a:bodyPr>
          <a:lstStyle/>
          <a:p>
            <a:r>
              <a:rPr lang="ru-RU" sz="2000" dirty="0"/>
              <a:t>Безопасность транспортных средств, используемых для перевозок пассажиров и грузов в процессе эксплуатации, обязаны обеспечивать</a:t>
            </a:r>
            <a:r>
              <a:rPr lang="ru-RU" sz="2000" dirty="0" smtClean="0"/>
              <a:t>:</a:t>
            </a:r>
          </a:p>
          <a:p>
            <a:pPr marL="457200" indent="-457200">
              <a:buFont typeface="+mj-lt"/>
              <a:buAutoNum type="arabicPeriod"/>
            </a:pPr>
            <a:r>
              <a:rPr lang="ru-RU" sz="2000" b="1" dirty="0"/>
              <a:t>Юридические лица и индивидуальные предприниматели</a:t>
            </a:r>
            <a:r>
              <a:rPr lang="ru-RU" sz="2000" dirty="0"/>
              <a:t>, осуществляющие перевозки пассажиров на основании договора перевозки пассажира или договора фрахтования, а также перевозки грузов автомобильным транспортом и городским наземным электрическим транспортом на основании договора перевозки. Эти субъекты транспортной деятельности обязаны обеспечивать безопасность эксплуатируемых ими транспортных средств. </a:t>
            </a:r>
            <a:endParaRPr lang="ru-RU" sz="2000" dirty="0" smtClean="0"/>
          </a:p>
          <a:p>
            <a:pPr marL="457200" indent="-457200">
              <a:buFont typeface="+mj-lt"/>
              <a:buAutoNum type="arabicPeriod"/>
            </a:pPr>
            <a:r>
              <a:rPr lang="ru-RU" sz="2000" b="1" dirty="0" smtClean="0"/>
              <a:t>Физические </a:t>
            </a:r>
            <a:r>
              <a:rPr lang="ru-RU" sz="2000" b="1" dirty="0"/>
              <a:t>лица</a:t>
            </a:r>
            <a:r>
              <a:rPr lang="ru-RU" sz="2000" dirty="0"/>
              <a:t>, осуществляющие эксплуатацию грузовых автомобилей, разрешённая максимальная масса которых превышает 3500 килограммов, и автобусов. Они также обязаны обеспечивать безопасность эксплуатируемых ими транспортных средств.</a:t>
            </a:r>
          </a:p>
          <a:p>
            <a:endParaRPr lang="ru-RU" sz="2000" b="1"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2665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251520" y="2348880"/>
            <a:ext cx="8136904" cy="1773386"/>
          </a:xfrm>
        </p:spPr>
        <p:txBody>
          <a:bodyPr>
            <a:noAutofit/>
          </a:bodyPr>
          <a:lstStyle/>
          <a:p>
            <a:pPr marL="0" indent="0" algn="ctr">
              <a:spcBef>
                <a:spcPts val="0"/>
              </a:spcBef>
              <a:buNone/>
            </a:pPr>
            <a:r>
              <a:rPr lang="ru-RU" sz="2400" u="sng" dirty="0">
                <a:solidFill>
                  <a:schemeClr val="accent1"/>
                </a:solidFill>
                <a:latin typeface="+mj-lt"/>
                <a:ea typeface="+mj-ea"/>
                <a:cs typeface="+mj-cs"/>
              </a:rPr>
              <a:t>Постановление ПДД РФ, ОСНОВНЫЕ ПОЛОЖЕНИЯ</a:t>
            </a:r>
          </a:p>
          <a:p>
            <a:pPr marL="0" indent="0" algn="ctr">
              <a:spcBef>
                <a:spcPts val="0"/>
              </a:spcBef>
              <a:buNone/>
            </a:pPr>
            <a:r>
              <a:rPr lang="ru-RU" sz="2400" u="sng" dirty="0">
                <a:solidFill>
                  <a:schemeClr val="accent1"/>
                </a:solidFill>
                <a:latin typeface="+mj-lt"/>
                <a:ea typeface="+mj-ea"/>
                <a:cs typeface="+mj-cs"/>
              </a:rPr>
              <a:t>ПО ДОПУСКУ ТРАНСПОРТНЫХ СРЕДСТВ К ЭКСПЛУАТАЦИИ</a:t>
            </a:r>
          </a:p>
          <a:p>
            <a:pPr marL="0" indent="0" algn="ctr">
              <a:spcBef>
                <a:spcPts val="0"/>
              </a:spcBef>
              <a:buNone/>
            </a:pPr>
            <a:r>
              <a:rPr lang="ru-RU" sz="2400" u="sng" dirty="0">
                <a:solidFill>
                  <a:schemeClr val="accent1"/>
                </a:solidFill>
                <a:latin typeface="+mj-lt"/>
                <a:ea typeface="+mj-ea"/>
                <a:cs typeface="+mj-cs"/>
              </a:rPr>
              <a:t>И ОБЯЗАННОСТИ ДОЛЖНОСТНЫХ ЛИЦ ПО ОБЕСПЕЧЕНИЮ</a:t>
            </a:r>
          </a:p>
          <a:p>
            <a:pPr marL="0" indent="0" algn="ctr">
              <a:spcBef>
                <a:spcPts val="0"/>
              </a:spcBef>
              <a:buNone/>
            </a:pPr>
            <a:r>
              <a:rPr lang="ru-RU" sz="2400" u="sng" dirty="0">
                <a:solidFill>
                  <a:schemeClr val="accent1"/>
                </a:solidFill>
                <a:latin typeface="+mj-lt"/>
                <a:ea typeface="+mj-ea"/>
                <a:cs typeface="+mj-cs"/>
              </a:rPr>
              <a:t>БЕЗОПАСНОСТИ ДОРОЖНОГО ДВИЖЕНИЯ</a:t>
            </a:r>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90013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7776864" cy="6463308"/>
          </a:xfrm>
          <a:prstGeom prst="rect">
            <a:avLst/>
          </a:prstGeom>
        </p:spPr>
        <p:txBody>
          <a:bodyPr wrap="square">
            <a:spAutoFit/>
          </a:bodyPr>
          <a:lstStyle/>
          <a:p>
            <a:r>
              <a:rPr lang="ru-RU" dirty="0" smtClean="0"/>
              <a:t>1. Механические </a:t>
            </a:r>
            <a:r>
              <a:rPr lang="ru-RU" dirty="0"/>
              <a:t>транспортные средства (кроме мопедов) и прицепы должны быть зарегистрированы в Государственной инспекции безопасности дорожного движения Министерства внутренних дел Российской Федерации или иных </a:t>
            </a:r>
            <a:r>
              <a:rPr lang="ru-RU" u="sng" dirty="0">
                <a:hlinkClick r:id="rId2"/>
              </a:rPr>
              <a:t>органах</a:t>
            </a:r>
            <a:r>
              <a:rPr lang="ru-RU" dirty="0"/>
              <a:t>, определяемых Правительством Российской Федерации, в течение срока действия регистрационного знака "Транзит" или 10 суток после их приобретения или таможенного оформления</a:t>
            </a:r>
            <a:r>
              <a:rPr lang="ru-RU" dirty="0" smtClean="0"/>
              <a:t>.</a:t>
            </a:r>
          </a:p>
          <a:p>
            <a:r>
              <a:rPr lang="ru-RU" dirty="0"/>
              <a:t>2. На механических транспортных средствах (кроме мопедов, трамваев и троллейбусов) и прицепах должны быть установлены на предусмотренных для этого местах регистрационные знаки соответствующего образца</a:t>
            </a:r>
            <a:r>
              <a:rPr lang="ru-RU" dirty="0" smtClean="0"/>
              <a:t>.</a:t>
            </a:r>
          </a:p>
          <a:p>
            <a:r>
              <a:rPr lang="ru-RU" dirty="0"/>
              <a:t>3. Техническое состояние и оборудование участвующих в дорожном движении транспортных средств в части, относящейся к безопасности дорожного движения и охране окружающей среды, должно отвечать требованиям соответствующих технических регламентов, стандартов, правил и руководств по их технической эксплуатации</a:t>
            </a:r>
            <a:r>
              <a:rPr lang="ru-RU" dirty="0" smtClean="0"/>
              <a:t>.</a:t>
            </a:r>
          </a:p>
          <a:p>
            <a:r>
              <a:rPr lang="ru-RU" dirty="0"/>
              <a:t>4. Грузовой автомобиль с бортовой платформой, используемый для перевозки людей, должен быть оборудован сиденьями, закрепленными на высоте 0,3 - 0,5 м от пола и не менее 0,3 м от верхнего края борта</a:t>
            </a:r>
            <a:r>
              <a:rPr lang="ru-RU" dirty="0" smtClean="0"/>
              <a:t>.</a:t>
            </a:r>
          </a:p>
          <a:p>
            <a:r>
              <a:rPr lang="ru-RU" dirty="0"/>
              <a:t>4.1. В автобусах, используемых для перевозки пассажиров в междугородном сообщении, места для сидения должны быть оборудованы ремнями безопасности.</a:t>
            </a:r>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572243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179512" y="260648"/>
            <a:ext cx="7776864" cy="6740307"/>
          </a:xfrm>
          <a:prstGeom prst="rect">
            <a:avLst/>
          </a:prstGeom>
        </p:spPr>
        <p:txBody>
          <a:bodyPr wrap="square">
            <a:spAutoFit/>
          </a:bodyPr>
          <a:lstStyle/>
          <a:p>
            <a:r>
              <a:rPr lang="ru-RU" dirty="0"/>
              <a:t>5. Механическое транспортное средство, используемое для обучения вождению, должно быть оборудовано дополнительными педалями привода сцепления (кроме транспортных средств с автоматической трансмиссией) и тормоза, зеркалом заднего вида для обучающего и опознавательным </a:t>
            </a:r>
            <a:r>
              <a:rPr lang="ru-RU" u="sng" dirty="0">
                <a:hlinkClick r:id="rId3"/>
              </a:rPr>
              <a:t>знаком</a:t>
            </a:r>
            <a:r>
              <a:rPr lang="ru-RU" dirty="0"/>
              <a:t> "Учебное транспортное средство" в соответствии с </a:t>
            </a:r>
            <a:r>
              <a:rPr lang="ru-RU" u="sng" dirty="0">
                <a:hlinkClick r:id="rId4"/>
              </a:rPr>
              <a:t>пунктом 8</a:t>
            </a:r>
            <a:r>
              <a:rPr lang="ru-RU" dirty="0"/>
              <a:t> настоящих Основных положений</a:t>
            </a:r>
            <a:r>
              <a:rPr lang="ru-RU" dirty="0" smtClean="0"/>
              <a:t>.</a:t>
            </a:r>
          </a:p>
          <a:p>
            <a:r>
              <a:rPr lang="ru-RU" dirty="0"/>
              <a:t>5(1). Транспортное средство, используемое в качестве легкового такси, должно быть оборудовано таксометром, иметь на кузове (боковых поверхностях кузова) </a:t>
            </a:r>
            <a:r>
              <a:rPr lang="ru-RU" dirty="0" err="1"/>
              <a:t>цветографическую</a:t>
            </a:r>
            <a:r>
              <a:rPr lang="ru-RU" dirty="0"/>
              <a:t> схему, представляющую собой композицию из квадратов контрастного цвета, расположенных в шахматном порядке, и на крыше - опознавательный фонарь оранжевого цвета</a:t>
            </a:r>
            <a:r>
              <a:rPr lang="ru-RU" dirty="0" smtClean="0"/>
              <a:t>.</a:t>
            </a:r>
          </a:p>
          <a:p>
            <a:r>
              <a:rPr lang="ru-RU" dirty="0"/>
              <a:t>6. Велосипед должен иметь исправные тормоз, руль и звуковой сигнал, быть оборудован спереди </a:t>
            </a:r>
            <a:r>
              <a:rPr lang="ru-RU" dirty="0" err="1"/>
              <a:t>световозвращателем</a:t>
            </a:r>
            <a:r>
              <a:rPr lang="ru-RU" dirty="0"/>
              <a:t> и фонарем или фарой (для движения в темное время суток и в условиях недостаточной видимости) белого цвета, сзади - </a:t>
            </a:r>
            <a:r>
              <a:rPr lang="ru-RU" dirty="0" err="1"/>
              <a:t>световозвращателем</a:t>
            </a:r>
            <a:r>
              <a:rPr lang="ru-RU" dirty="0"/>
              <a:t> или фонарем красного цвета, а с каждой боковой стороны - </a:t>
            </a:r>
            <a:r>
              <a:rPr lang="ru-RU" dirty="0" err="1"/>
              <a:t>световозвращателем</a:t>
            </a:r>
            <a:r>
              <a:rPr lang="ru-RU" dirty="0"/>
              <a:t> оранжевого или красного цвета.</a:t>
            </a:r>
          </a:p>
          <a:p>
            <a:r>
              <a:rPr lang="ru-RU" dirty="0"/>
              <a:t>7. Гужевая повозка должна иметь предусмотренные конструкцией исправное стояночное тормозное устройство и противооткатные упоры, быть оборудована спереди двумя </a:t>
            </a:r>
            <a:r>
              <a:rPr lang="ru-RU" dirty="0" err="1"/>
              <a:t>световозвращателями</a:t>
            </a:r>
            <a:r>
              <a:rPr lang="ru-RU" dirty="0"/>
              <a:t> и фонарем белого цвета (для движения в темное время суток и в условиях недостаточной видимости), сзади - двумя </a:t>
            </a:r>
            <a:r>
              <a:rPr lang="ru-RU" dirty="0" err="1"/>
              <a:t>световозвращателями</a:t>
            </a:r>
            <a:r>
              <a:rPr lang="ru-RU" dirty="0"/>
              <a:t> и фонарем красного цвета.</a:t>
            </a:r>
          </a:p>
        </p:txBody>
      </p:sp>
    </p:spTree>
    <p:extLst>
      <p:ext uri="{BB962C8B-B14F-4D97-AF65-F5344CB8AC3E}">
        <p14:creationId xmlns:p14="http://schemas.microsoft.com/office/powerpoint/2010/main" val="3805116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143000" y="116632"/>
            <a:ext cx="9001000" cy="6740307"/>
          </a:xfrm>
          <a:prstGeom prst="rect">
            <a:avLst/>
          </a:prstGeom>
        </p:spPr>
        <p:txBody>
          <a:bodyPr wrap="square">
            <a:spAutoFit/>
          </a:bodyPr>
          <a:lstStyle/>
          <a:p>
            <a:r>
              <a:rPr lang="ru-RU" dirty="0"/>
              <a:t>8. На транспортных средствах должны быть установлены опознавательные знаки</a:t>
            </a:r>
            <a:r>
              <a:rPr lang="ru-RU" dirty="0" smtClean="0"/>
              <a:t>:</a:t>
            </a:r>
          </a:p>
          <a:p>
            <a:r>
              <a:rPr lang="ru-RU" dirty="0"/>
              <a:t>"Перевозка детей" - в виде квадрата желтого цвета с каймой красного цвета (ширина каймы - 1/10 стороны), с черным изображением символа дорожного </a:t>
            </a:r>
            <a:r>
              <a:rPr lang="ru-RU" u="sng" dirty="0">
                <a:hlinkClick r:id="rId3"/>
              </a:rPr>
              <a:t>знака 1.23</a:t>
            </a:r>
            <a:r>
              <a:rPr lang="ru-RU" dirty="0"/>
              <a:t> </a:t>
            </a:r>
            <a:r>
              <a:rPr lang="ru-RU" dirty="0" smtClean="0"/>
              <a:t>;</a:t>
            </a:r>
          </a:p>
          <a:p>
            <a:r>
              <a:rPr lang="ru-RU" dirty="0"/>
              <a:t>"Глухой водитель" - в виде желтого круга диаметром 160 мм с нанесенными внутри тремя черными кружками диаметром 40 мм, расположенными по углам воображаемого равностороннего треугольника, вершина которого обращена вниз, - спереди и сзади механических транспортных средств, управляемых глухонемыми или глухими водителями;</a:t>
            </a:r>
          </a:p>
          <a:p>
            <a:r>
              <a:rPr lang="ru-RU" dirty="0"/>
              <a:t>"Учебное транспортное средство" - в виде равностороннего треугольника белого цвета вершиной вверх с каймой красного цвета, в который вписана буква "У" черного цвета (сторона не менее 200 мм, ширина каймы - 1/10 стороны), - спереди и сзади механических транспортных средств, используемых для обучения вождению (допускается установка двустороннего знака на крыше легкового автомобиля</a:t>
            </a:r>
            <a:r>
              <a:rPr lang="ru-RU" dirty="0" smtClean="0"/>
              <a:t>);</a:t>
            </a:r>
          </a:p>
          <a:p>
            <a:r>
              <a:rPr lang="ru-RU" dirty="0"/>
              <a:t>"Ограничение скорости" - в виде уменьшенного цветного изображения дорожного </a:t>
            </a:r>
            <a:r>
              <a:rPr lang="ru-RU" u="sng" dirty="0">
                <a:hlinkClick r:id="rId4"/>
              </a:rPr>
              <a:t>знака 3.24</a:t>
            </a:r>
            <a:r>
              <a:rPr lang="ru-RU" dirty="0"/>
              <a:t> с указанием разрешенной скорости (диаметр знака - не менее 160 мм, ширина каймы - 1/10 диаметра) - на задней стороне кузова слева у механических транспортных средств, осуществляющих организованные перевозки групп детей, у тяжеловесных и (или) крупногабаритных транспортных средств, транспортных средств, осуществляющих перевозки опасных грузов, а также в случаях, когда максимальная скорость транспортного средства по технической характеристике ниже определенной </a:t>
            </a:r>
            <a:r>
              <a:rPr lang="ru-RU" u="sng" dirty="0">
                <a:hlinkClick r:id="rId5"/>
              </a:rPr>
              <a:t>пунктами 10.3</a:t>
            </a:r>
            <a:r>
              <a:rPr lang="ru-RU" dirty="0"/>
              <a:t> и </a:t>
            </a:r>
            <a:r>
              <a:rPr lang="ru-RU" u="sng" dirty="0">
                <a:hlinkClick r:id="rId6"/>
              </a:rPr>
              <a:t>10.4</a:t>
            </a:r>
            <a:r>
              <a:rPr lang="ru-RU" dirty="0"/>
              <a:t> Правил дорожного движения Российской Федерации;</a:t>
            </a:r>
          </a:p>
        </p:txBody>
      </p:sp>
    </p:spTree>
    <p:extLst>
      <p:ext uri="{BB962C8B-B14F-4D97-AF65-F5344CB8AC3E}">
        <p14:creationId xmlns:p14="http://schemas.microsoft.com/office/powerpoint/2010/main" val="3120456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107504" y="404664"/>
            <a:ext cx="8605464" cy="5909310"/>
          </a:xfrm>
          <a:prstGeom prst="rect">
            <a:avLst/>
          </a:prstGeom>
        </p:spPr>
        <p:txBody>
          <a:bodyPr wrap="square">
            <a:spAutoFit/>
          </a:bodyPr>
          <a:lstStyle/>
          <a:p>
            <a:r>
              <a:rPr lang="ru-RU" dirty="0"/>
              <a:t>"Опасный груз" - в виде больших знаков опасности, табличек оранжевого цвета, маркировочных знаков в случае, когда это требование установлено приложением А к </a:t>
            </a:r>
            <a:r>
              <a:rPr lang="ru-RU" u="sng" dirty="0">
                <a:hlinkClick r:id="rId3"/>
              </a:rPr>
              <a:t>Соглашению</a:t>
            </a:r>
            <a:r>
              <a:rPr lang="ru-RU" dirty="0"/>
              <a:t> о международной дорожной перевозке опасных грузов от 30 сентября 1957 г. (ДОПОГ), размещенных в соответствии с положениями главы 5.3 указанного приложения</a:t>
            </a:r>
            <a:r>
              <a:rPr lang="ru-RU" dirty="0" smtClean="0"/>
              <a:t>.</a:t>
            </a:r>
          </a:p>
          <a:p>
            <a:r>
              <a:rPr lang="ru-RU" dirty="0"/>
              <a:t>"Крупногабаритное транспортное средство" - в виде щитка размером 400 x 400 мм с нанесенными по диагонали красными и белыми чередующимися полосами шириной 50 мм со </a:t>
            </a:r>
            <a:r>
              <a:rPr lang="ru-RU" dirty="0" err="1"/>
              <a:t>световозвращающей</a:t>
            </a:r>
            <a:r>
              <a:rPr lang="ru-RU" dirty="0"/>
              <a:t> поверхностью</a:t>
            </a:r>
            <a:r>
              <a:rPr lang="ru-RU" dirty="0" smtClean="0"/>
              <a:t>;</a:t>
            </a:r>
          </a:p>
          <a:p>
            <a:r>
              <a:rPr lang="ru-RU" dirty="0"/>
              <a:t>"Тихоходное транспортное средство" - в виде равностороннего треугольника с флюоресцирующим покрытием красного цвета и со </a:t>
            </a:r>
            <a:r>
              <a:rPr lang="ru-RU" dirty="0" err="1"/>
              <a:t>световозвращающей</a:t>
            </a:r>
            <a:r>
              <a:rPr lang="ru-RU" dirty="0"/>
              <a:t> каймой желтого или красного цвета (длина стороны треугольника от 350 до 365 мм, ширина каймы от 45 до 48 мм) - сзади механических транспортных средств, для которых предприятием-изготовителем установлена максимальная скорость не более 30 км/ч</a:t>
            </a:r>
            <a:r>
              <a:rPr lang="ru-RU" dirty="0" smtClean="0"/>
              <a:t>;</a:t>
            </a:r>
          </a:p>
          <a:p>
            <a:r>
              <a:rPr lang="ru-RU" dirty="0"/>
              <a:t>"Длинномерное транспортное средство" - в виде прямоугольника размером не менее 1200 x 200 мм желтого цвета с каймой красного цвета (ширина 40 мм), имеющего </a:t>
            </a:r>
            <a:r>
              <a:rPr lang="ru-RU" dirty="0" err="1"/>
              <a:t>световозвращающую</a:t>
            </a:r>
            <a:r>
              <a:rPr lang="ru-RU" dirty="0"/>
              <a:t> поверхность, - сзади транспортных средств, длина которых с грузом или без груза более 20 м, и автопоездов с двумя и более прицепами. При невозможности размещения знака указанного размера допускается установка двух одинаковых знаков размером не менее 600 x 200 мм симметрично оси транспортного средства.</a:t>
            </a:r>
          </a:p>
        </p:txBody>
      </p:sp>
    </p:spTree>
    <p:extLst>
      <p:ext uri="{BB962C8B-B14F-4D97-AF65-F5344CB8AC3E}">
        <p14:creationId xmlns:p14="http://schemas.microsoft.com/office/powerpoint/2010/main" val="3560768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404664"/>
            <a:ext cx="8605464" cy="6186309"/>
          </a:xfrm>
          <a:prstGeom prst="rect">
            <a:avLst/>
          </a:prstGeom>
        </p:spPr>
        <p:txBody>
          <a:bodyPr wrap="square">
            <a:spAutoFit/>
          </a:bodyPr>
          <a:lstStyle/>
          <a:p>
            <a:r>
              <a:rPr lang="ru-RU" dirty="0"/>
              <a:t>"Начинающий водитель" - в виде квадрата желтого цвета (сторона 150 мм) с изображением восклицательного знака черного цвета высотой 110 мм - сзади механических транспортных средств (за исключением тракторов, самоходных машин, мотоциклов и мопедов), управляемых водителями, имеющими право на управление указанными транспортными средствами менее 2 лет</a:t>
            </a:r>
            <a:r>
              <a:rPr lang="ru-RU" dirty="0" smtClean="0"/>
              <a:t>.</a:t>
            </a:r>
          </a:p>
          <a:p>
            <a:r>
              <a:rPr lang="ru-RU" dirty="0"/>
              <a:t>"Врач" - в виде квадрата синего цвета (сторона 140 мм) с вписанным белым кругом (диаметр 125 мм), на который нанесен красный крест (высота 90 мм, ширина штриха 25 мм), - спереди и сзади автомобилей, управляемых водителями-врачами</a:t>
            </a:r>
            <a:r>
              <a:rPr lang="ru-RU" dirty="0" smtClean="0"/>
              <a:t>;</a:t>
            </a:r>
          </a:p>
          <a:p>
            <a:r>
              <a:rPr lang="ru-RU" dirty="0"/>
              <a:t>"Инвалид" - в виде квадрата желтого цвета со стороной 150 мм и изображением символа дорожного </a:t>
            </a:r>
            <a:r>
              <a:rPr lang="ru-RU" u="sng" dirty="0">
                <a:hlinkClick r:id="rId2"/>
              </a:rPr>
              <a:t>знака 8.17</a:t>
            </a:r>
            <a:r>
              <a:rPr lang="ru-RU" dirty="0"/>
              <a:t> черного цвета - спереди или сзади механических транспортных средств, управляемых инвалидами, которым в соответствии с Федеральным </a:t>
            </a:r>
            <a:r>
              <a:rPr lang="ru-RU" u="sng" dirty="0">
                <a:hlinkClick r:id="rId3"/>
              </a:rPr>
              <a:t>законом</a:t>
            </a:r>
            <a:r>
              <a:rPr lang="ru-RU" dirty="0"/>
              <a:t> "О социальной защите инвалидов в Российской Федерации" предоставлено право на бесплатное использование мест для парковки транспортных средств, перевозящих таких инвалидов и (или) детей-инвалидов</a:t>
            </a:r>
            <a:r>
              <a:rPr lang="ru-RU" dirty="0" smtClean="0"/>
              <a:t>.</a:t>
            </a:r>
          </a:p>
          <a:p>
            <a:r>
              <a:rPr lang="ru-RU" dirty="0"/>
              <a:t>На транспортных средствах может быть установлен опознавательный знак "Федеральная служба охраны Российской Федерации", являющийся условным опознавательным знаком, в виде двух фонарей с огнями синего цвета, работающих в мигающем режиме, расположенных не выше фар ближнего света в передней части транспортного средства, используемого для обеспечения безопасности </a:t>
            </a:r>
            <a:r>
              <a:rPr lang="ru-RU" u="sng" dirty="0">
                <a:hlinkClick r:id="rId4"/>
              </a:rPr>
              <a:t>объектов</a:t>
            </a:r>
            <a:r>
              <a:rPr lang="ru-RU" dirty="0"/>
              <a:t> государственной охраны.</a:t>
            </a:r>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735670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107504" y="404664"/>
            <a:ext cx="8856984" cy="6463308"/>
          </a:xfrm>
          <a:prstGeom prst="rect">
            <a:avLst/>
          </a:prstGeom>
        </p:spPr>
        <p:txBody>
          <a:bodyPr wrap="square">
            <a:spAutoFit/>
          </a:bodyPr>
          <a:lstStyle/>
          <a:p>
            <a:r>
              <a:rPr lang="ru-RU" dirty="0"/>
              <a:t>9. Предупредительные устройства для обозначения гибких связующих звеньев при буксировке механических транспортных средств должны выполняться в виде флажков или щитков размером 200 x 200 мм с нанесенными по диагонали красными и белыми чередующимися полосами шириной 50 мм со </a:t>
            </a:r>
            <a:r>
              <a:rPr lang="ru-RU" dirty="0" err="1"/>
              <a:t>световозвращающей</a:t>
            </a:r>
            <a:r>
              <a:rPr lang="ru-RU" dirty="0"/>
              <a:t> поверхностью</a:t>
            </a:r>
            <a:r>
              <a:rPr lang="ru-RU" dirty="0" smtClean="0"/>
              <a:t>.</a:t>
            </a:r>
          </a:p>
          <a:p>
            <a:r>
              <a:rPr lang="ru-RU" dirty="0"/>
              <a:t>10. Конструкция жесткого буксирующего устройства должна соответствовать требованиям </a:t>
            </a:r>
            <a:r>
              <a:rPr lang="ru-RU" u="sng" dirty="0">
                <a:hlinkClick r:id="rId3"/>
              </a:rPr>
              <a:t>ГОСТа 25907-89</a:t>
            </a:r>
            <a:r>
              <a:rPr lang="ru-RU" dirty="0" smtClean="0"/>
              <a:t>.</a:t>
            </a:r>
          </a:p>
          <a:p>
            <a:r>
              <a:rPr lang="ru-RU" dirty="0"/>
              <a:t>11. Запрещается эксплуатация:</a:t>
            </a:r>
          </a:p>
          <a:p>
            <a:pPr marL="285750" indent="-285750">
              <a:buFont typeface="Wingdings" panose="05000000000000000000" pitchFamily="2" charset="2"/>
              <a:buChar char="Ø"/>
            </a:pPr>
            <a:r>
              <a:rPr lang="ru-RU" dirty="0"/>
              <a:t>автомобилей, автобусов, автопоездов, прицепов, мотоциклов, мопедов, троллейбусов, тракторов и других самоходных машин при наличии неисправностей и условий, предусмотренных </a:t>
            </a:r>
            <a:r>
              <a:rPr lang="ru-RU" u="sng" dirty="0">
                <a:hlinkClick r:id="rId4"/>
              </a:rPr>
              <a:t>перечнем</a:t>
            </a:r>
            <a:r>
              <a:rPr lang="ru-RU" dirty="0"/>
              <a:t> неисправностей и условий, при которых запрещается эксплуатация транспортных средств (согласно приложению</a:t>
            </a:r>
            <a:r>
              <a:rPr lang="ru-RU" dirty="0" smtClean="0"/>
              <a:t>);</a:t>
            </a:r>
          </a:p>
          <a:p>
            <a:pPr marL="285750" indent="-285750">
              <a:buFont typeface="Wingdings" panose="05000000000000000000" pitchFamily="2" charset="2"/>
              <a:buChar char="Ø"/>
            </a:pPr>
            <a:r>
              <a:rPr lang="ru-RU" dirty="0"/>
              <a:t>трамваев при наличии хотя бы одной неисправности по соответствующим Правилам технической эксплуатации</a:t>
            </a:r>
            <a:r>
              <a:rPr lang="ru-RU" dirty="0" smtClean="0"/>
              <a:t>;</a:t>
            </a:r>
          </a:p>
          <a:p>
            <a:pPr marL="285750" indent="-285750">
              <a:buFont typeface="Wingdings" panose="05000000000000000000" pitchFamily="2" charset="2"/>
              <a:buChar char="Ø"/>
            </a:pPr>
            <a:r>
              <a:rPr lang="ru-RU" dirty="0"/>
              <a:t>транспортных средств, не прошедших в установленном </a:t>
            </a:r>
            <a:r>
              <a:rPr lang="ru-RU" u="sng" dirty="0">
                <a:hlinkClick r:id="rId3"/>
              </a:rPr>
              <a:t>порядке</a:t>
            </a:r>
            <a:r>
              <a:rPr lang="ru-RU" dirty="0"/>
              <a:t> государственный технический осмотр или технический осмотр</a:t>
            </a:r>
            <a:r>
              <a:rPr lang="ru-RU" dirty="0" smtClean="0"/>
              <a:t>;</a:t>
            </a:r>
          </a:p>
          <a:p>
            <a:pPr marL="285750" indent="-285750">
              <a:buFont typeface="Wingdings" panose="05000000000000000000" pitchFamily="2" charset="2"/>
              <a:buChar char="Ø"/>
            </a:pPr>
            <a:r>
              <a:rPr lang="ru-RU" dirty="0"/>
              <a:t>транспортных средств, оборудованных без соответствующего разрешения опознавательным знаком "Федеральная служба охраны Российской Федерации", проблесковыми маячками и (или) специальными звуковыми сигналами, с нанесенными на наружные поверхности специальными </a:t>
            </a:r>
            <a:r>
              <a:rPr lang="ru-RU" dirty="0" err="1"/>
              <a:t>цветографическими</a:t>
            </a:r>
            <a:r>
              <a:rPr lang="ru-RU" dirty="0"/>
              <a:t> схемами, надписями и </a:t>
            </a:r>
            <a:r>
              <a:rPr lang="ru-RU" dirty="0" smtClean="0"/>
              <a:t>обозначениями.</a:t>
            </a:r>
            <a:endParaRPr lang="ru-RU" dirty="0"/>
          </a:p>
        </p:txBody>
      </p:sp>
    </p:spTree>
    <p:extLst>
      <p:ext uri="{BB962C8B-B14F-4D97-AF65-F5344CB8AC3E}">
        <p14:creationId xmlns:p14="http://schemas.microsoft.com/office/powerpoint/2010/main" val="2819829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24744"/>
            <a:ext cx="8856984" cy="4185761"/>
          </a:xfrm>
          <a:prstGeom prst="rect">
            <a:avLst/>
          </a:prstGeom>
        </p:spPr>
        <p:txBody>
          <a:bodyPr wrap="square">
            <a:spAutoFit/>
          </a:bodyPr>
          <a:lstStyle/>
          <a:p>
            <a:pPr marL="285750" indent="-285750">
              <a:buFont typeface="Wingdings" panose="05000000000000000000" pitchFamily="2" charset="2"/>
              <a:buChar char="Ø"/>
            </a:pPr>
            <a:r>
              <a:rPr lang="ru-RU" sz="1900" dirty="0"/>
              <a:t>транспортных средств, владельцы которых не застраховали свою гражданскую ответственность в соответствии с </a:t>
            </a:r>
            <a:r>
              <a:rPr lang="ru-RU" sz="1900" u="sng" dirty="0">
                <a:hlinkClick r:id="rId2"/>
              </a:rPr>
              <a:t>законодательством</a:t>
            </a:r>
            <a:r>
              <a:rPr lang="ru-RU" sz="1900" dirty="0"/>
              <a:t> Российской Федерации</a:t>
            </a:r>
            <a:r>
              <a:rPr lang="ru-RU" sz="1900" dirty="0" smtClean="0"/>
              <a:t>;</a:t>
            </a:r>
          </a:p>
          <a:p>
            <a:pPr marL="285750" indent="-285750">
              <a:buFont typeface="Wingdings" panose="05000000000000000000" pitchFamily="2" charset="2"/>
              <a:buChar char="Ø"/>
            </a:pPr>
            <a:r>
              <a:rPr lang="ru-RU" sz="1900" dirty="0"/>
              <a:t>транспортных средств, имеющих на кузове (боковых поверхностях кузова) </a:t>
            </a:r>
            <a:r>
              <a:rPr lang="ru-RU" sz="1900" dirty="0" err="1"/>
              <a:t>цветографическую</a:t>
            </a:r>
            <a:r>
              <a:rPr lang="ru-RU" sz="1900" dirty="0"/>
              <a:t> схему легкового такси и (или) на крыше - опознавательный фонарь легкового такси, в случае отсутствия у водителя такого транспортного средства выданного в установленном порядке разрешения на осуществление деятельности по перевозке пассажиров и багажа легковым такси</a:t>
            </a:r>
            <a:r>
              <a:rPr lang="ru-RU" sz="1900" dirty="0" smtClean="0"/>
              <a:t>;</a:t>
            </a:r>
          </a:p>
          <a:p>
            <a:pPr marL="285750" indent="-285750">
              <a:buFont typeface="Wingdings" panose="05000000000000000000" pitchFamily="2" charset="2"/>
              <a:buChar char="Ø"/>
            </a:pPr>
            <a:r>
              <a:rPr lang="ru-RU" sz="1900" dirty="0"/>
              <a:t>транспортных средств, оборудованных проблесковыми маячками желтого или оранжевого цвета, не зарегистрированных в Государственной инспекции безопасности дорожного движения Министерства внутренних дел Российской Федерации или иных органах, определяемых Правительством Российской Федерации (за исключением крупногабаритных транспортных средств и транспортных средств, перевозящих взрывчатые, легковоспламеняющиеся, радиоактивные вещества и ядовитые вещества высокой степени опасности).</a:t>
            </a:r>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55257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404664"/>
            <a:ext cx="8856984" cy="5355312"/>
          </a:xfrm>
          <a:prstGeom prst="rect">
            <a:avLst/>
          </a:prstGeom>
        </p:spPr>
        <p:txBody>
          <a:bodyPr wrap="square">
            <a:spAutoFit/>
          </a:bodyPr>
          <a:lstStyle/>
          <a:p>
            <a:r>
              <a:rPr lang="ru-RU" dirty="0"/>
              <a:t>12. Должностным и иным лицам, ответственным за техническое состояние и эксплуатацию транспортных средств, запрещается:</a:t>
            </a:r>
          </a:p>
          <a:p>
            <a:pPr marL="285750" indent="-285750">
              <a:buFont typeface="Wingdings" panose="05000000000000000000" pitchFamily="2" charset="2"/>
              <a:buChar char="Ø"/>
            </a:pPr>
            <a:r>
              <a:rPr lang="ru-RU" dirty="0"/>
              <a:t>выпускать на линию транспортные средства при наличии неисправностей и условий, с которыми запрещается их эксплуатация, или переоборудованные без соответствующего разрешения, или не зарегистрированные в установленном </a:t>
            </a:r>
            <a:r>
              <a:rPr lang="ru-RU" u="sng" dirty="0">
                <a:hlinkClick r:id="rId2"/>
              </a:rPr>
              <a:t>порядке</a:t>
            </a:r>
            <a:r>
              <a:rPr lang="ru-RU" dirty="0"/>
              <a:t>, или не прошедшие государственный технический осмотр или технический осмотр</a:t>
            </a:r>
            <a:r>
              <a:rPr lang="ru-RU" dirty="0" smtClean="0"/>
              <a:t>;</a:t>
            </a:r>
          </a:p>
          <a:p>
            <a:pPr marL="285750" indent="-285750">
              <a:buFont typeface="Wingdings" panose="05000000000000000000" pitchFamily="2" charset="2"/>
              <a:buChar char="Ø"/>
            </a:pPr>
            <a:r>
              <a:rPr lang="ru-RU" dirty="0"/>
              <a:t>допускать к управлению транспортными средствами водителей, находящихся в состоянии опьянения (алкогольного, наркотического или иного), под воздействием лекарственных препаратов, ухудшающих реакцию и внимание, в болезненном или утомленном состоянии, а также водителей с нарушением режима труда и отдыха, ставящем под угрозу безопасность движения, не имеющих страхового полиса обязательного страхования гражданской ответственности владельца транспортного средства в случаях, когда обязанность по страхованию своей гражданской ответственности установлена федеральным </a:t>
            </a:r>
            <a:r>
              <a:rPr lang="ru-RU" u="sng" dirty="0">
                <a:hlinkClick r:id="rId3"/>
              </a:rPr>
              <a:t>законом</a:t>
            </a:r>
            <a:r>
              <a:rPr lang="ru-RU" dirty="0"/>
              <a:t>, или лиц, не имеющих права управления транспортным средством данной категории или подкатегории</a:t>
            </a:r>
            <a:r>
              <a:rPr lang="ru-RU" dirty="0" smtClean="0"/>
              <a:t>;</a:t>
            </a:r>
          </a:p>
          <a:p>
            <a:pPr marL="285750" indent="-285750">
              <a:buFont typeface="Wingdings" panose="05000000000000000000" pitchFamily="2" charset="2"/>
              <a:buChar char="Ø"/>
            </a:pPr>
            <a:r>
              <a:rPr lang="ru-RU" dirty="0"/>
              <a:t>направлять для движения по дорогам с </a:t>
            </a:r>
            <a:r>
              <a:rPr lang="ru-RU" dirty="0" err="1"/>
              <a:t>асфальто</a:t>
            </a:r>
            <a:r>
              <a:rPr lang="ru-RU" dirty="0"/>
              <a:t>- и цементно-бетонным покрытием тракторы и другие самоходные машины на гусеничном ходу.</a:t>
            </a:r>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254304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7016" y="1628800"/>
            <a:ext cx="8173416" cy="4093428"/>
          </a:xfrm>
          <a:prstGeom prst="rect">
            <a:avLst/>
          </a:prstGeom>
        </p:spPr>
        <p:txBody>
          <a:bodyPr wrap="square">
            <a:spAutoFit/>
          </a:bodyPr>
          <a:lstStyle/>
          <a:p>
            <a:r>
              <a:rPr lang="ru-RU" sz="2000" dirty="0"/>
              <a:t>13. Должностные и иные лица, ответственные за состояние дорог, железнодорожных переездов и других дорожных сооружений, обязаны:</a:t>
            </a:r>
          </a:p>
          <a:p>
            <a:pPr marL="285750" indent="-285750">
              <a:buFont typeface="Wingdings" panose="05000000000000000000" pitchFamily="2" charset="2"/>
              <a:buChar char="Ø"/>
            </a:pPr>
            <a:r>
              <a:rPr lang="ru-RU" sz="2000" dirty="0"/>
              <a:t>содержать дороги, железнодорожные переезды и другие дорожные сооружения в безопасном для движения состоянии в соответствии с требованиями стандартов, норм и правил</a:t>
            </a:r>
            <a:r>
              <a:rPr lang="ru-RU" sz="2000" dirty="0" smtClean="0"/>
              <a:t>;</a:t>
            </a:r>
          </a:p>
          <a:p>
            <a:pPr marL="285750" indent="-285750">
              <a:buFont typeface="Wingdings" panose="05000000000000000000" pitchFamily="2" charset="2"/>
              <a:buChar char="Ø"/>
            </a:pPr>
            <a:r>
              <a:rPr lang="ru-RU" sz="2000" dirty="0"/>
              <a:t>информировать участников дорожного движения о вводимых ограничениях и об изменениях в организации дорожного движения с помощью соответствующих технических средств, информационных щитов и средств массовой информации</a:t>
            </a:r>
            <a:r>
              <a:rPr lang="ru-RU" sz="2000" dirty="0" smtClean="0"/>
              <a:t>;</a:t>
            </a:r>
          </a:p>
          <a:p>
            <a:pPr marL="285750" indent="-285750">
              <a:buFont typeface="Wingdings" panose="05000000000000000000" pitchFamily="2" charset="2"/>
              <a:buChar char="Ø"/>
            </a:pPr>
            <a:r>
              <a:rPr lang="ru-RU" sz="2000" dirty="0"/>
              <a:t>принимать меры к своевременному устранению помех для движения, запрещению или ограничению движения на отдельных участках дорог, когда пользование ими угрожает безопасности движения</a:t>
            </a:r>
            <a:r>
              <a:rPr lang="ru-RU" sz="2000" dirty="0" smtClean="0"/>
              <a:t>.</a:t>
            </a:r>
          </a:p>
          <a:p>
            <a:pPr marL="285750" indent="-285750">
              <a:buFont typeface="Wingdings" panose="05000000000000000000" pitchFamily="2" charset="2"/>
              <a:buChar char="Ø"/>
            </a:pPr>
            <a:endParaRPr lang="ru-RU" sz="2000"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683756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8263" y="1196752"/>
            <a:ext cx="7770121" cy="5078313"/>
          </a:xfrm>
          <a:prstGeom prst="rect">
            <a:avLst/>
          </a:prstGeom>
        </p:spPr>
        <p:txBody>
          <a:bodyPr wrap="square">
            <a:spAutoFit/>
          </a:bodyPr>
          <a:lstStyle/>
          <a:p>
            <a:r>
              <a:rPr lang="ru-RU" dirty="0"/>
              <a:t>14. Должностные и иные лица, ответственные за производство работ на дорогах либо производящие работы с использованием транспортных средств на проезжей части дороги, обязаны обеспечивать безопасность движения в местах проведения работ. Эти места, а также неработающие дорожные машины, транспортные средства, строительные материалы, конструкции и тому подобное, которые не могут быть убраны за пределы дороги, должны быть обозначены соответствующими дорожными знаками, направляющими и ограждающими устройствами, а в темное время суток и в условиях недостаточной видимости - дополнительно красными или желтыми сигнальными огнями</a:t>
            </a:r>
            <a:r>
              <a:rPr lang="ru-RU" dirty="0" smtClean="0"/>
              <a:t>.</a:t>
            </a:r>
          </a:p>
          <a:p>
            <a:endParaRPr lang="ru-RU" dirty="0"/>
          </a:p>
          <a:p>
            <a:r>
              <a:rPr lang="ru-RU" dirty="0"/>
              <a:t>По окончании работ на дороге должно быть обеспечено безопасное передвижение транспортных средств и пешеходов, а временные технические средства организации дорожного движения, установленные в местах проведения дорожных работ, должны быть убраны, демонтированы или демаркированы.</a:t>
            </a:r>
          </a:p>
          <a:p>
            <a:pPr marL="285750" indent="-285750">
              <a:buFont typeface="Wingdings" panose="05000000000000000000" pitchFamily="2" charset="2"/>
              <a:buChar char="Ø"/>
            </a:pPr>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20433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251520" y="188640"/>
            <a:ext cx="7770121" cy="7017306"/>
          </a:xfrm>
          <a:prstGeom prst="rect">
            <a:avLst/>
          </a:prstGeom>
        </p:spPr>
        <p:txBody>
          <a:bodyPr wrap="square">
            <a:spAutoFit/>
          </a:bodyPr>
          <a:lstStyle/>
          <a:p>
            <a:r>
              <a:rPr lang="ru-RU" dirty="0"/>
              <a:t>15. Соответствующие должностные и иные лица в случаях, предусмотренных действующим законодательством, в установленном порядке согласовывают:</a:t>
            </a:r>
          </a:p>
          <a:p>
            <a:pPr marL="285750" indent="-285750">
              <a:buFont typeface="Wingdings" panose="05000000000000000000" pitchFamily="2" charset="2"/>
              <a:buChar char="Ø"/>
            </a:pPr>
            <a:r>
              <a:rPr lang="ru-RU" dirty="0"/>
              <a:t>документацию по организации дорожного движения (комплексные схемы организации дорожного движения и (или) проекты организации дорожного движения</a:t>
            </a:r>
            <a:r>
              <a:rPr lang="ru-RU" dirty="0" smtClean="0"/>
              <a:t>);</a:t>
            </a:r>
          </a:p>
          <a:p>
            <a:pPr marL="285750" indent="-285750">
              <a:buFont typeface="Wingdings" panose="05000000000000000000" pitchFamily="2" charset="2"/>
              <a:buChar char="Ø"/>
            </a:pPr>
            <a:r>
              <a:rPr lang="ru-RU" dirty="0"/>
              <a:t>проекты строительства, реконструкции и ремонта дорог, дорожных сооружений;</a:t>
            </a:r>
          </a:p>
          <a:p>
            <a:pPr marL="285750" indent="-285750">
              <a:buFont typeface="Wingdings" panose="05000000000000000000" pitchFamily="2" charset="2"/>
              <a:buChar char="Ø"/>
            </a:pPr>
            <a:r>
              <a:rPr lang="ru-RU" dirty="0"/>
              <a:t>установку в непосредственной близости от дороги киосков, транспарантов, плакатов, рекламных щитов и тому подобного, ухудшающих видимость или затрудняющих движение пешеходов;</a:t>
            </a:r>
          </a:p>
          <a:p>
            <a:pPr marL="285750" indent="-285750">
              <a:buFont typeface="Wingdings" panose="05000000000000000000" pitchFamily="2" charset="2"/>
              <a:buChar char="Ø"/>
            </a:pPr>
            <a:r>
              <a:rPr lang="ru-RU" dirty="0"/>
              <a:t>маршруты движения и расположение мест остановки маршрутных транспортных средств</a:t>
            </a:r>
            <a:r>
              <a:rPr lang="ru-RU" dirty="0" smtClean="0"/>
              <a:t>;</a:t>
            </a:r>
          </a:p>
          <a:p>
            <a:pPr marL="285750" indent="-285750">
              <a:buFont typeface="Wingdings" panose="05000000000000000000" pitchFamily="2" charset="2"/>
              <a:buChar char="Ø"/>
            </a:pPr>
            <a:r>
              <a:rPr lang="ru-RU" dirty="0"/>
              <a:t>проведение на дорогах массовых, спортивных и иных мероприятий;</a:t>
            </a:r>
          </a:p>
          <a:p>
            <a:pPr marL="285750" indent="-285750">
              <a:buFont typeface="Wingdings" panose="05000000000000000000" pitchFamily="2" charset="2"/>
              <a:buChar char="Ø"/>
            </a:pPr>
            <a:r>
              <a:rPr lang="ru-RU" dirty="0"/>
              <a:t>внесение изменений в конструкцию зарегистрированных транспортных средств, влияющих на обеспечение безопасности дорожного движения</a:t>
            </a:r>
            <a:r>
              <a:rPr lang="ru-RU" dirty="0" smtClean="0"/>
              <a:t>;</a:t>
            </a:r>
          </a:p>
          <a:p>
            <a:pPr marL="285750" indent="-285750">
              <a:buFont typeface="Wingdings" panose="05000000000000000000" pitchFamily="2" charset="2"/>
              <a:buChar char="Ø"/>
            </a:pPr>
            <a:r>
              <a:rPr lang="ru-RU" dirty="0"/>
              <a:t>движение тяжеловесных транспортных средств, масса которых с грузом или без груза и (или) нагрузка на ось которых более чем на 2 процента превышают допустимую массу транспортного средства и (или) допустимую нагрузку на ось, а также крупногабаритных транспортных средств и транспортных средств, осуществляющих перевозки опасных грузов;</a:t>
            </a:r>
          </a:p>
          <a:p>
            <a:pPr marL="285750" indent="-285750">
              <a:buFont typeface="Wingdings" panose="05000000000000000000" pitchFamily="2" charset="2"/>
              <a:buChar char="Ø"/>
            </a:pPr>
            <a:endParaRPr lang="ru-RU" dirty="0"/>
          </a:p>
          <a:p>
            <a:pPr marL="285750" indent="-285750">
              <a:buFont typeface="Wingdings" panose="05000000000000000000" pitchFamily="2" charset="2"/>
              <a:buChar char="Ø"/>
            </a:pPr>
            <a:endParaRPr lang="ru-RU" dirty="0"/>
          </a:p>
        </p:txBody>
      </p:sp>
    </p:spTree>
    <p:extLst>
      <p:ext uri="{BB962C8B-B14F-4D97-AF65-F5344CB8AC3E}">
        <p14:creationId xmlns:p14="http://schemas.microsoft.com/office/powerpoint/2010/main" val="1755202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251520" y="188640"/>
            <a:ext cx="8280920" cy="7017306"/>
          </a:xfrm>
          <a:prstGeom prst="rect">
            <a:avLst/>
          </a:prstGeom>
        </p:spPr>
        <p:txBody>
          <a:bodyPr wrap="square">
            <a:spAutoFit/>
          </a:bodyPr>
          <a:lstStyle/>
          <a:p>
            <a:pPr marL="285750" indent="-285750">
              <a:buFont typeface="Wingdings" panose="05000000000000000000" pitchFamily="2" charset="2"/>
              <a:buChar char="Ø"/>
            </a:pPr>
            <a:r>
              <a:rPr lang="ru-RU" dirty="0"/>
              <a:t>движение автопоездов общей длиной более 20 м или автопоездов с двумя и более прицепами;</a:t>
            </a:r>
          </a:p>
          <a:p>
            <a:pPr marL="285750" indent="-285750">
              <a:buFont typeface="Wingdings" panose="05000000000000000000" pitchFamily="2" charset="2"/>
              <a:buChar char="Ø"/>
            </a:pPr>
            <a:r>
              <a:rPr lang="ru-RU" dirty="0"/>
              <a:t>программы подготовки специалистов по безопасности дорожного движения, инструкторов по вождению и водителей;</a:t>
            </a:r>
          </a:p>
          <a:p>
            <a:pPr marL="285750" indent="-285750">
              <a:buFont typeface="Wingdings" panose="05000000000000000000" pitchFamily="2" charset="2"/>
              <a:buChar char="Ø"/>
            </a:pPr>
            <a:r>
              <a:rPr lang="ru-RU" dirty="0"/>
              <a:t>перечень дорог, на которых запрещается учебная езда;</a:t>
            </a:r>
          </a:p>
          <a:p>
            <a:pPr marL="285750" indent="-285750">
              <a:buFont typeface="Wingdings" panose="05000000000000000000" pitchFamily="2" charset="2"/>
              <a:buChar char="Ø"/>
            </a:pPr>
            <a:r>
              <a:rPr lang="ru-RU" dirty="0"/>
              <a:t>производство любых работ на дороге, создающих помехи движению транспортных средств или пешеходов.</a:t>
            </a:r>
          </a:p>
          <a:p>
            <a:pPr marL="285750" indent="-285750">
              <a:buFont typeface="Wingdings" panose="05000000000000000000" pitchFamily="2" charset="2"/>
              <a:buChar char="Ø"/>
            </a:pPr>
            <a:endParaRPr lang="ru-RU" dirty="0" smtClean="0"/>
          </a:p>
          <a:p>
            <a:r>
              <a:rPr lang="ru-RU" dirty="0"/>
              <a:t>16. Проблесковые маячки желтого или оранжевого цвета устанавливаются:</a:t>
            </a:r>
          </a:p>
          <a:p>
            <a:pPr marL="285750" indent="-285750">
              <a:buFont typeface="Wingdings" panose="05000000000000000000" pitchFamily="2" charset="2"/>
              <a:buChar char="Ø"/>
            </a:pPr>
            <a:r>
              <a:rPr lang="ru-RU" dirty="0"/>
              <a:t>на транспортных средствах, выполняющих работы по строительству, ремонту или содержанию дорог, погрузке поврежденных, неисправных и перемещаемых транспортных средств;</a:t>
            </a:r>
          </a:p>
          <a:p>
            <a:pPr marL="285750" indent="-285750">
              <a:buFont typeface="Wingdings" panose="05000000000000000000" pitchFamily="2" charset="2"/>
              <a:buChar char="Ø"/>
            </a:pPr>
            <a:r>
              <a:rPr lang="ru-RU" dirty="0"/>
              <a:t>на крупногабаритных транспортных средствах и транспортных средствах, осуществляющих перевозки грузов повышенной опасности</a:t>
            </a:r>
            <a:r>
              <a:rPr lang="ru-RU" dirty="0" smtClean="0"/>
              <a:t>;</a:t>
            </a:r>
          </a:p>
          <a:p>
            <a:pPr marL="285750" indent="-285750">
              <a:buFont typeface="Wingdings" panose="05000000000000000000" pitchFamily="2" charset="2"/>
              <a:buChar char="Ø"/>
            </a:pPr>
            <a:r>
              <a:rPr lang="ru-RU" dirty="0"/>
              <a:t>на транспортных средствах, осуществляющих сопровождение тяжеловесных и (или) крупногабаритных транспортных средств, а также транспортных средств, осуществляющих перевозки опасных грузов</a:t>
            </a:r>
            <a:r>
              <a:rPr lang="ru-RU" dirty="0" smtClean="0"/>
              <a:t>;</a:t>
            </a:r>
          </a:p>
          <a:p>
            <a:pPr marL="285750" indent="-285750">
              <a:buFont typeface="Wingdings" panose="05000000000000000000" pitchFamily="2" charset="2"/>
              <a:buChar char="Ø"/>
            </a:pPr>
            <a:r>
              <a:rPr lang="ru-RU" dirty="0"/>
              <a:t>на транспортных средствах, осуществляющих сопровождение организованных групп велосипедистов при проведении тренировочных мероприятий на автомобильных дорогах общего пользования;</a:t>
            </a:r>
          </a:p>
          <a:p>
            <a:pPr marL="285750" indent="-285750">
              <a:buFont typeface="Wingdings" panose="05000000000000000000" pitchFamily="2" charset="2"/>
              <a:buChar char="Ø"/>
            </a:pPr>
            <a:r>
              <a:rPr lang="ru-RU" dirty="0"/>
              <a:t>на автобусах, используемых для организованной перевозки группы детей.</a:t>
            </a:r>
          </a:p>
          <a:p>
            <a:pPr marL="285750" indent="-285750">
              <a:buFont typeface="Wingdings" panose="05000000000000000000" pitchFamily="2" charset="2"/>
              <a:buChar char="Ø"/>
            </a:pPr>
            <a:endParaRPr lang="ru-RU" dirty="0"/>
          </a:p>
          <a:p>
            <a:pPr marL="285750" indent="-285750">
              <a:buFont typeface="Wingdings" panose="05000000000000000000" pitchFamily="2" charset="2"/>
              <a:buChar char="Ø"/>
            </a:pPr>
            <a:endParaRPr lang="ru-RU" dirty="0"/>
          </a:p>
          <a:p>
            <a:pPr marL="285750" indent="-285750">
              <a:buFont typeface="Wingdings" panose="05000000000000000000" pitchFamily="2" charset="2"/>
              <a:buChar char="Ø"/>
            </a:pPr>
            <a:endParaRPr lang="ru-RU" dirty="0"/>
          </a:p>
        </p:txBody>
      </p:sp>
    </p:spTree>
    <p:extLst>
      <p:ext uri="{BB962C8B-B14F-4D97-AF65-F5344CB8AC3E}">
        <p14:creationId xmlns:p14="http://schemas.microsoft.com/office/powerpoint/2010/main" val="2583892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251520" y="188640"/>
            <a:ext cx="8280920" cy="6740307"/>
          </a:xfrm>
          <a:prstGeom prst="rect">
            <a:avLst/>
          </a:prstGeom>
        </p:spPr>
        <p:txBody>
          <a:bodyPr wrap="square">
            <a:spAutoFit/>
          </a:bodyPr>
          <a:lstStyle/>
          <a:p>
            <a:r>
              <a:rPr lang="ru-RU" dirty="0"/>
              <a:t>17. Проблесковые маячки бело-лунного цвета и специальные звуковые сигналы могут устанавливаться на транспортных средствах организаций федеральной почтовой связи, имеющих на боковой поверхности белую диагональную полосу на синем фоне, эмблему организаций федеральной почтовой связи, надпись "Почта России", и на транспортных средствах, перевозящих денежную выручку и (или) ценные грузы и имеющих специальные </a:t>
            </a:r>
            <a:r>
              <a:rPr lang="ru-RU" dirty="0" err="1"/>
              <a:t>цветографические</a:t>
            </a:r>
            <a:r>
              <a:rPr lang="ru-RU" dirty="0"/>
              <a:t> схемы, нанесенные на наружные поверхности в соответствии с государственным стандартом Российской Федерации, за исключением транспортных средств оперативных служб</a:t>
            </a:r>
            <a:r>
              <a:rPr lang="ru-RU" dirty="0" smtClean="0"/>
              <a:t>.</a:t>
            </a:r>
          </a:p>
          <a:p>
            <a:endParaRPr lang="ru-RU" dirty="0"/>
          </a:p>
          <a:p>
            <a:r>
              <a:rPr lang="ru-RU" dirty="0"/>
              <a:t>18. Выдача разрешений на оборудование соответствующих транспортных средств опознавательными знаками "Федеральная служба охраны Российской Федерации", проблесковыми маячками и (или) специальными звуковыми сигналами производится в </a:t>
            </a:r>
            <a:r>
              <a:rPr lang="ru-RU" u="sng" dirty="0">
                <a:hlinkClick r:id="rId3"/>
              </a:rPr>
              <a:t>порядке</a:t>
            </a:r>
            <a:r>
              <a:rPr lang="ru-RU" dirty="0"/>
              <a:t>, установленном Министерством внутренних дел Российской Федерации</a:t>
            </a:r>
            <a:r>
              <a:rPr lang="ru-RU" dirty="0" smtClean="0"/>
              <a:t>.</a:t>
            </a:r>
          </a:p>
          <a:p>
            <a:endParaRPr lang="ru-RU" dirty="0"/>
          </a:p>
          <a:p>
            <a:r>
              <a:rPr lang="ru-RU" dirty="0"/>
              <a:t>19. Транспортные средства, не имеющие специальных </a:t>
            </a:r>
            <a:r>
              <a:rPr lang="ru-RU" dirty="0" err="1"/>
              <a:t>цветографических</a:t>
            </a:r>
            <a:r>
              <a:rPr lang="ru-RU" dirty="0"/>
              <a:t> схем, нанесенных на наружные поверхности в соответствии с государственными стандартами Российской Федерации, могут быть в установленных случаях оборудованы специальным звуковым сигналом и одним проблесковым маячком синего цвета высотой не более 230 мм и с диаметром основания корпуса не более 200 мм.</a:t>
            </a:r>
          </a:p>
          <a:p>
            <a:pPr marL="285750" indent="-285750">
              <a:buFont typeface="Wingdings" panose="05000000000000000000" pitchFamily="2" charset="2"/>
              <a:buChar char="Ø"/>
            </a:pPr>
            <a:endParaRPr lang="ru-RU" dirty="0"/>
          </a:p>
          <a:p>
            <a:pPr marL="285750" indent="-285750">
              <a:buFont typeface="Wingdings" panose="05000000000000000000" pitchFamily="2" charset="2"/>
              <a:buChar char="Ø"/>
            </a:pPr>
            <a:endParaRPr lang="ru-RU" dirty="0"/>
          </a:p>
        </p:txBody>
      </p:sp>
    </p:spTree>
    <p:extLst>
      <p:ext uri="{BB962C8B-B14F-4D97-AF65-F5344CB8AC3E}">
        <p14:creationId xmlns:p14="http://schemas.microsoft.com/office/powerpoint/2010/main" val="575825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3166" y="613626"/>
            <a:ext cx="8280920" cy="5078313"/>
          </a:xfrm>
          <a:prstGeom prst="rect">
            <a:avLst/>
          </a:prstGeom>
        </p:spPr>
        <p:txBody>
          <a:bodyPr wrap="square">
            <a:spAutoFit/>
          </a:bodyPr>
          <a:lstStyle/>
          <a:p>
            <a:r>
              <a:rPr lang="ru-RU" dirty="0"/>
              <a:t>20. Проблесковые маячки всех цветов устанавливаются на крышу транспортного средства или над ней. Способы крепления должны обеспечивать надежность установки на всех режимах движения транспортного средства. При этом должна быть обеспечена видимость светового сигнала на угол 360 градусов в горизонтальной плоскости.</a:t>
            </a:r>
          </a:p>
          <a:p>
            <a:endParaRPr lang="ru-RU" dirty="0" smtClean="0"/>
          </a:p>
          <a:p>
            <a:r>
              <a:rPr lang="ru-RU" dirty="0" smtClean="0"/>
              <a:t>Для </a:t>
            </a:r>
            <a:r>
              <a:rPr lang="ru-RU" dirty="0"/>
              <a:t>транспортных средств Государственной инспекции безопасности дорожного движения Министерства внутренних дел Российской Федерации и Военной автомобильной инспекции, сопровождающих колонны транспортных средств, и грузовых автомобилей допускается уменьшение угла видимости проблескового маячка до 180 градусов при условии видимости его со стороны передней части транспортного средства.</a:t>
            </a:r>
          </a:p>
          <a:p>
            <a:pPr marL="285750" indent="-285750">
              <a:buFont typeface="Wingdings" panose="05000000000000000000" pitchFamily="2" charset="2"/>
              <a:buChar char="Ø"/>
            </a:pPr>
            <a:endParaRPr lang="ru-RU" dirty="0"/>
          </a:p>
          <a:p>
            <a:r>
              <a:rPr lang="ru-RU" dirty="0"/>
              <a:t>21. Сведения об оборудовании транспортных средств опознавательным знаком "Федеральная служба охраны Российской Федерации", проблесковыми маячками красного и (или) синего цветов и специальными звуковыми сигналами должны быть занесены в регистрационные документы на транспортные средства.</a:t>
            </a:r>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847015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3166" y="613626"/>
            <a:ext cx="8280920" cy="5078313"/>
          </a:xfrm>
          <a:prstGeom prst="rect">
            <a:avLst/>
          </a:prstGeom>
        </p:spPr>
        <p:txBody>
          <a:bodyPr wrap="square">
            <a:spAutoFit/>
          </a:bodyPr>
          <a:lstStyle/>
          <a:p>
            <a:r>
              <a:rPr lang="ru-RU" b="1" dirty="0" smtClean="0"/>
              <a:t>Действия, которые </a:t>
            </a:r>
            <a:r>
              <a:rPr lang="ru-RU" b="1" dirty="0"/>
              <a:t>являются обязанностью должностного лица, ответственного за эксплуатацию транспортных </a:t>
            </a:r>
            <a:r>
              <a:rPr lang="ru-RU" b="1" dirty="0" smtClean="0"/>
              <a:t>средств:</a:t>
            </a:r>
          </a:p>
          <a:p>
            <a:endParaRPr lang="ru-RU" b="1" dirty="0"/>
          </a:p>
          <a:p>
            <a:r>
              <a:rPr lang="ru-RU" b="1" dirty="0"/>
              <a:t>Учёт нарушения и внесение данных в отчётность.</a:t>
            </a:r>
            <a:r>
              <a:rPr lang="ru-RU" dirty="0"/>
              <a:t> Необходимо зафиксировать факт нарушения, внести его в реестр или журнал учёта нарушений ПДД, совершённых водителями предприятия. </a:t>
            </a:r>
            <a:endParaRPr lang="ru-RU" dirty="0" smtClean="0"/>
          </a:p>
          <a:p>
            <a:r>
              <a:rPr lang="ru-RU" b="1" dirty="0" smtClean="0"/>
              <a:t>Анализ </a:t>
            </a:r>
            <a:r>
              <a:rPr lang="ru-RU" b="1" dirty="0"/>
              <a:t>причин нарушения.</a:t>
            </a:r>
            <a:r>
              <a:rPr lang="ru-RU" dirty="0"/>
              <a:t> Следует провести исследование обстоятельств, которые привели к нарушению, выявить системные проблемы в работе организации, которые могли способствовать этому (например, недостатки в инструктаже водителей, контроле за режимом труда и отдыха и т. д.). </a:t>
            </a:r>
            <a:endParaRPr lang="ru-RU" dirty="0" smtClean="0"/>
          </a:p>
          <a:p>
            <a:r>
              <a:rPr lang="ru-RU" b="1" dirty="0" smtClean="0"/>
              <a:t>Организация </a:t>
            </a:r>
            <a:r>
              <a:rPr lang="ru-RU" b="1" dirty="0"/>
              <a:t>рассмотрения нарушения в коллективе.</a:t>
            </a:r>
            <a:r>
              <a:rPr lang="ru-RU" dirty="0"/>
              <a:t> Необходимо провести собрание или совещание с участием водителей, инженерно-технических работников и руководства, на котором обсудить допущенное нарушение, его последствия и меры по предотвращению подобных ситуаций в будущем. </a:t>
            </a:r>
            <a:endParaRPr lang="ru-RU" dirty="0" smtClean="0"/>
          </a:p>
          <a:p>
            <a:r>
              <a:rPr lang="ru-RU" b="1" dirty="0" smtClean="0"/>
              <a:t>Участие </a:t>
            </a:r>
            <a:r>
              <a:rPr lang="ru-RU" b="1" dirty="0"/>
              <a:t>в работе комиссий при рассмотрении административных материалов.</a:t>
            </a:r>
            <a:r>
              <a:rPr lang="ru-RU" dirty="0"/>
              <a:t> Должностное лицо может привлекаться к работе комиссий (например, в органах внутренних дел) при рассмотрении дел о нарушениях ПДД водителями предприятия. </a:t>
            </a:r>
            <a:endParaRPr lang="ru-RU" dirty="0" smtClean="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214837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3166" y="613626"/>
            <a:ext cx="8280920" cy="3693319"/>
          </a:xfrm>
          <a:prstGeom prst="rect">
            <a:avLst/>
          </a:prstGeom>
        </p:spPr>
        <p:txBody>
          <a:bodyPr wrap="square">
            <a:spAutoFit/>
          </a:bodyPr>
          <a:lstStyle/>
          <a:p>
            <a:r>
              <a:rPr lang="ru-RU" b="1" dirty="0" smtClean="0"/>
              <a:t>Контроль </a:t>
            </a:r>
            <a:r>
              <a:rPr lang="ru-RU" b="1" dirty="0"/>
              <a:t>за соблюдением режима труда и отдыха водителей.</a:t>
            </a:r>
            <a:r>
              <a:rPr lang="ru-RU" dirty="0"/>
              <a:t> Если нарушение связано с нарушением режима труда и отдыха, необходимо проверить соблюдение норм времени управления транспортным средством и отдыха, а также работу системы учёта (например, данные </a:t>
            </a:r>
            <a:r>
              <a:rPr lang="ru-RU" dirty="0" err="1"/>
              <a:t>тахографов</a:t>
            </a:r>
            <a:r>
              <a:rPr lang="ru-RU" dirty="0"/>
              <a:t>). </a:t>
            </a:r>
            <a:endParaRPr lang="ru-RU" dirty="0" smtClean="0"/>
          </a:p>
          <a:p>
            <a:r>
              <a:rPr lang="ru-RU" b="1" dirty="0" smtClean="0"/>
              <a:t>Внесение </a:t>
            </a:r>
            <a:r>
              <a:rPr lang="ru-RU" b="1" dirty="0"/>
              <a:t>предложений по предотвращению подобных нарушений в будущем.</a:t>
            </a:r>
            <a:r>
              <a:rPr lang="ru-RU" dirty="0"/>
              <a:t> На основе анализа ситуации следует разработать и представить руководителю предприятия предложения по мерам, которые помогут избежать аналогичных нарушений (например, усиление инструктажа, дополнительные тренинги, ужесточение контроля). </a:t>
            </a:r>
            <a:endParaRPr lang="ru-RU" dirty="0" smtClean="0"/>
          </a:p>
          <a:p>
            <a:r>
              <a:rPr lang="ru-RU" b="1" dirty="0" smtClean="0"/>
              <a:t>Информирование </a:t>
            </a:r>
            <a:r>
              <a:rPr lang="ru-RU" b="1" dirty="0"/>
              <a:t>заинтересованных сторон.</a:t>
            </a:r>
            <a:r>
              <a:rPr lang="ru-RU" dirty="0"/>
              <a:t> В некоторых случаях может потребоваться сообщить о нарушении в соответствующие инстанции, например, в Госавтоинспекцию, если нарушение имеет серьёзные последствия или связано с ДТП. </a:t>
            </a:r>
            <a:endParaRPr lang="ru-RU" dirty="0" smtClean="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251577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3166" y="613626"/>
            <a:ext cx="8280920" cy="3693319"/>
          </a:xfrm>
          <a:prstGeom prst="rect">
            <a:avLst/>
          </a:prstGeom>
        </p:spPr>
        <p:txBody>
          <a:bodyPr wrap="square">
            <a:spAutoFit/>
          </a:bodyPr>
          <a:lstStyle/>
          <a:p>
            <a:r>
              <a:rPr lang="ru-RU" b="1" dirty="0" smtClean="0"/>
              <a:t>Контроль </a:t>
            </a:r>
            <a:r>
              <a:rPr lang="ru-RU" b="1" dirty="0"/>
              <a:t>за соблюдением требований к допуску водителей к управлению транспортными средствами.</a:t>
            </a:r>
            <a:r>
              <a:rPr lang="ru-RU" dirty="0"/>
              <a:t> Необходимо убедиться, что водитель допущен к управлению только теми транспортными средствами, право управления которыми предусмотрено его водительским удостоверением. </a:t>
            </a:r>
            <a:endParaRPr lang="ru-RU" dirty="0" smtClean="0"/>
          </a:p>
          <a:p>
            <a:endParaRPr lang="ru-RU" dirty="0" smtClean="0"/>
          </a:p>
          <a:p>
            <a:r>
              <a:rPr lang="ru-RU" b="1" dirty="0" smtClean="0"/>
              <a:t>Проверка </a:t>
            </a:r>
            <a:r>
              <a:rPr lang="ru-RU" b="1" dirty="0"/>
              <a:t>соблюдения требований к медицинскому осмотру.</a:t>
            </a:r>
            <a:r>
              <a:rPr lang="ru-RU" dirty="0"/>
              <a:t> Следует контролировать прохождение водителями </a:t>
            </a:r>
            <a:r>
              <a:rPr lang="ru-RU" dirty="0" err="1"/>
              <a:t>предрейсовых</a:t>
            </a:r>
            <a:r>
              <a:rPr lang="ru-RU" dirty="0"/>
              <a:t> и </a:t>
            </a:r>
            <a:r>
              <a:rPr lang="ru-RU" dirty="0" err="1"/>
              <a:t>послерейсовых</a:t>
            </a:r>
            <a:r>
              <a:rPr lang="ru-RU" dirty="0"/>
              <a:t> медицинских осмотров, а также соблюдение сроков медицинского переосвидетельствования.</a:t>
            </a:r>
            <a:r>
              <a:rPr lang="ru-RU"/>
              <a:t> </a:t>
            </a:r>
            <a:endParaRPr lang="ru-RU" smtClean="0"/>
          </a:p>
          <a:p>
            <a:endParaRPr lang="ru-RU" dirty="0" smtClean="0"/>
          </a:p>
          <a:p>
            <a:r>
              <a:rPr lang="ru-RU" b="1" dirty="0" smtClean="0"/>
              <a:t>Подготовка </a:t>
            </a:r>
            <a:r>
              <a:rPr lang="ru-RU" b="1" dirty="0"/>
              <a:t>отчётов.</a:t>
            </a:r>
            <a:r>
              <a:rPr lang="ru-RU" dirty="0"/>
              <a:t> Необходимо оформить отчёты о произошедшем нарушении, принятых мерах и результатах анализа ситуации в установленном порядке.</a:t>
            </a:r>
          </a:p>
          <a:p>
            <a:endParaRPr lang="ru-RU" b="1"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64185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827584" y="3137598"/>
            <a:ext cx="8388932" cy="923330"/>
          </a:xfrm>
          <a:prstGeom prst="rect">
            <a:avLst/>
          </a:prstGeom>
        </p:spPr>
        <p:txBody>
          <a:bodyPr wrap="square">
            <a:spAutoFit/>
          </a:bodyPr>
          <a:lstStyle/>
          <a:p>
            <a:r>
              <a:rPr lang="ru-RU" b="1" i="1" dirty="0"/>
              <a:t>Постановлением Правительства РФ от 21 февраля 2002 года №</a:t>
            </a:r>
            <a:r>
              <a:rPr lang="ru-RU" b="1" i="1" dirty="0" smtClean="0"/>
              <a:t>127 «О внесении изменений и дополнений в постановление совета министров - правительства российской федерации от 23 октября 1993 г. N 1090»</a:t>
            </a:r>
            <a:endParaRPr lang="ru-RU" b="1" i="1" dirty="0"/>
          </a:p>
        </p:txBody>
      </p:sp>
      <p:sp>
        <p:nvSpPr>
          <p:cNvPr id="3" name="Прямоугольник 2"/>
          <p:cNvSpPr/>
          <p:nvPr/>
        </p:nvSpPr>
        <p:spPr>
          <a:xfrm>
            <a:off x="467544" y="1474270"/>
            <a:ext cx="7632848" cy="1477328"/>
          </a:xfrm>
          <a:prstGeom prst="rect">
            <a:avLst/>
          </a:prstGeom>
        </p:spPr>
        <p:txBody>
          <a:bodyPr wrap="square">
            <a:spAutoFit/>
          </a:bodyPr>
          <a:lstStyle/>
          <a:p>
            <a:pPr algn="ctr"/>
            <a:r>
              <a:rPr lang="ru-RU" b="1" i="1" dirty="0" smtClean="0"/>
              <a:t>Постановление </a:t>
            </a:r>
            <a:r>
              <a:rPr lang="ru-RU" b="1" i="1" dirty="0"/>
              <a:t>Правительства РФ от 27 мая 2023 г. № 837 </a:t>
            </a:r>
            <a:r>
              <a:rPr lang="ru-RU" b="1" i="1" dirty="0" smtClean="0"/>
              <a:t>«О </a:t>
            </a:r>
            <a:r>
              <a:rPr lang="ru-RU" b="1" i="1" dirty="0"/>
              <a:t>внесении изменений в Основные положения по допуску транспортных средств к эксплуатации и обязанности должностных лиц по обеспечению безопасности дорожного </a:t>
            </a:r>
            <a:r>
              <a:rPr lang="ru-RU" b="1" i="1" dirty="0" smtClean="0"/>
              <a:t>движения»</a:t>
            </a:r>
            <a:endParaRPr lang="ru-RU" b="1" i="1" dirty="0"/>
          </a:p>
          <a:p>
            <a:pPr algn="ctr"/>
            <a:endParaRPr lang="ru-RU" b="1" dirty="0"/>
          </a:p>
        </p:txBody>
      </p:sp>
    </p:spTree>
    <p:extLst>
      <p:ext uri="{BB962C8B-B14F-4D97-AF65-F5344CB8AC3E}">
        <p14:creationId xmlns:p14="http://schemas.microsoft.com/office/powerpoint/2010/main" val="4013902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161510" y="1587806"/>
            <a:ext cx="8388932" cy="4801314"/>
          </a:xfrm>
          <a:prstGeom prst="rect">
            <a:avLst/>
          </a:prstGeom>
        </p:spPr>
        <p:txBody>
          <a:bodyPr wrap="square">
            <a:spAutoFit/>
          </a:bodyPr>
          <a:lstStyle/>
          <a:p>
            <a:r>
              <a:rPr lang="ru-RU" b="1" dirty="0"/>
              <a:t>1. Тормозные системы</a:t>
            </a:r>
          </a:p>
          <a:p>
            <a:r>
              <a:rPr lang="ru-RU" dirty="0"/>
              <a:t>1.1. Рабочая тормозная система не обеспечивает выполнение нормативов эффективности торможения согласно таблице 1.3 (при проверках на роликовых стендах) или таблице 1.4 (при </a:t>
            </a:r>
            <a:r>
              <a:rPr lang="ru-RU" dirty="0" smtClean="0"/>
              <a:t>проверках </a:t>
            </a:r>
            <a:r>
              <a:rPr lang="ru-RU" dirty="0"/>
              <a:t>в дорожных условиях) приложения № 8 к техническому регламенту Таможенного союза "О безопасности колесных транспортных средств" (TP ТС 018/2011) (далее - технический регламент). Указанная неисправность выявляется с использованием средств технического диагностирования.</a:t>
            </a:r>
          </a:p>
          <a:p>
            <a:r>
              <a:rPr lang="ru-RU" dirty="0"/>
              <a:t>1.2. Герметичность трубопроводов или соединений в гидравлическом тормозном приводе нарушена. Указанная неисправность выявляется органолептическим методом (визуально) путем определения наличия следов тормозной жидкости на трубопроводах и соединениях, не связанных с проведением технического обслуживания транспортного средства.</a:t>
            </a:r>
          </a:p>
          <a:p>
            <a:r>
              <a:rPr lang="ru-RU" dirty="0"/>
              <a:t>1.3. Нарушена герметичность пневматического и пневмогидравлического тормозных приводов и (или) имеется утечка сжатого воздуха из колесных тормозных камер. Указанные неисправности выявляются с использованием средств технического диагностирования в тормозной системе</a:t>
            </a:r>
            <a:r>
              <a:rPr lang="ru-RU" dirty="0" smtClean="0"/>
              <a:t>.</a:t>
            </a:r>
            <a:endParaRPr lang="ru-RU" dirty="0"/>
          </a:p>
        </p:txBody>
      </p:sp>
      <p:sp>
        <p:nvSpPr>
          <p:cNvPr id="3" name="Прямоугольник 2"/>
          <p:cNvSpPr/>
          <p:nvPr/>
        </p:nvSpPr>
        <p:spPr>
          <a:xfrm>
            <a:off x="539552" y="0"/>
            <a:ext cx="7632848" cy="2031325"/>
          </a:xfrm>
          <a:prstGeom prst="rect">
            <a:avLst/>
          </a:prstGeom>
        </p:spPr>
        <p:txBody>
          <a:bodyPr wrap="square">
            <a:spAutoFit/>
          </a:bodyPr>
          <a:lstStyle/>
          <a:p>
            <a:pPr algn="ctr"/>
            <a:r>
              <a:rPr lang="ru-RU" b="1" dirty="0"/>
              <a:t>Неисправности и условия, при которых запрещается эксплуатация транспортных </a:t>
            </a:r>
            <a:r>
              <a:rPr lang="ru-RU" b="1" dirty="0" smtClean="0"/>
              <a:t>средств</a:t>
            </a:r>
          </a:p>
          <a:p>
            <a:pPr algn="ctr"/>
            <a:r>
              <a:rPr lang="ru-RU" b="1" i="1" dirty="0"/>
              <a:t>Постановление Правительства РФ от 27 мая 2023 г. № 837 "О внесении изменений в Основные положения по допуску транспортных средств к эксплуатации и обязанности должностных лиц по обеспечению безопасности дорожного движения"</a:t>
            </a:r>
          </a:p>
          <a:p>
            <a:pPr algn="ctr"/>
            <a:endParaRPr lang="ru-RU" b="1" dirty="0"/>
          </a:p>
        </p:txBody>
      </p:sp>
    </p:spTree>
    <p:extLst>
      <p:ext uri="{BB962C8B-B14F-4D97-AF65-F5344CB8AC3E}">
        <p14:creationId xmlns:p14="http://schemas.microsoft.com/office/powerpoint/2010/main" val="1756416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179512" y="188640"/>
            <a:ext cx="8658962" cy="6463308"/>
          </a:xfrm>
          <a:prstGeom prst="rect">
            <a:avLst/>
          </a:prstGeom>
        </p:spPr>
        <p:txBody>
          <a:bodyPr wrap="square">
            <a:spAutoFit/>
          </a:bodyPr>
          <a:lstStyle/>
          <a:p>
            <a:r>
              <a:rPr lang="ru-RU" dirty="0"/>
              <a:t>1.4. Тормозные трубопроводы и шланги имеют перегибы, трещины, видимые перетирания, надрывы, надрезы, разрывы.</a:t>
            </a:r>
          </a:p>
          <a:p>
            <a:r>
              <a:rPr lang="ru-RU" dirty="0"/>
              <a:t>1.5. Средства сигнализации и контроля тормозных систем, манометры пневматического и пневмогидравлического тормозного привода, устройство фиксации органа управления стояночной тормозной системы неисправны.</a:t>
            </a:r>
          </a:p>
          <a:p>
            <a:r>
              <a:rPr lang="ru-RU" dirty="0"/>
              <a:t>1.6. Гибкие тормозные шланги, передающие давление сжатого воздуха или тормозной жидкости колесным тормозным механизмам, соединяются друг с другом с использованием дополнительных переходных элементов. Расположение и длина гибких тормозных шлангов не обеспечивают герметичность соединений с учетом максимальных деформаций упругих элементов подвески и углов поворота колес транспортного средства.</a:t>
            </a:r>
          </a:p>
          <a:p>
            <a:r>
              <a:rPr lang="ru-RU" dirty="0"/>
              <a:t>Расположение или длина соединительных шлангов пневматического тормозного привода автопоездов приводит к их повреждениям при взаимных перемещениях тягача и прицепа (полуприцепа).</a:t>
            </a:r>
          </a:p>
          <a:p>
            <a:r>
              <a:rPr lang="ru-RU" dirty="0"/>
              <a:t>1.7. Детали тормозного привода имеют трещины или остаточную деформацию.</a:t>
            </a:r>
          </a:p>
          <a:p>
            <a:r>
              <a:rPr lang="ru-RU" dirty="0"/>
              <a:t>1.8. Регулятор тормозных сил, предусмотренный изготовителем транспортного средства в эксплуатационной документации транспортного средства (далее - эксплуатационная документация), демонтирован.</a:t>
            </a:r>
          </a:p>
          <a:p>
            <a:r>
              <a:rPr lang="ru-RU" dirty="0"/>
              <a:t>1.9. Стояночная тормозная система не обеспечивает выполнение требований пункта 1.8 приложения № 8 к техническому регламенту.</a:t>
            </a:r>
          </a:p>
          <a:p>
            <a:r>
              <a:rPr lang="ru-RU" dirty="0"/>
              <a:t>1.10. Элементы антиблокировочной тормозной системы не закреплены и отсоединены, имеются видимые повреждения</a:t>
            </a:r>
            <a:r>
              <a:rPr lang="ru-RU" dirty="0" smtClean="0"/>
              <a:t>.</a:t>
            </a:r>
            <a:endParaRPr lang="ru-RU" dirty="0"/>
          </a:p>
        </p:txBody>
      </p:sp>
    </p:spTree>
    <p:extLst>
      <p:ext uri="{BB962C8B-B14F-4D97-AF65-F5344CB8AC3E}">
        <p14:creationId xmlns:p14="http://schemas.microsoft.com/office/powerpoint/2010/main" val="138036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786271"/>
            <a:ext cx="8658962" cy="5632311"/>
          </a:xfrm>
          <a:prstGeom prst="rect">
            <a:avLst/>
          </a:prstGeom>
        </p:spPr>
        <p:txBody>
          <a:bodyPr wrap="square">
            <a:spAutoFit/>
          </a:bodyPr>
          <a:lstStyle/>
          <a:p>
            <a:r>
              <a:rPr lang="ru-RU" dirty="0"/>
              <a:t>1.11. Антиблокировочная тормозная система, предусмотренная изготовителем транспортного средства в эксплуатационной документации, неисправна. Указанная неисправность выявляется с помощью светового индикатора мониторинга рабочего состояния антиблокировочной тормозной системы</a:t>
            </a:r>
            <a:r>
              <a:rPr lang="ru-RU" dirty="0" smtClean="0"/>
              <a:t>.</a:t>
            </a:r>
          </a:p>
          <a:p>
            <a:endParaRPr lang="ru-RU" dirty="0"/>
          </a:p>
          <a:p>
            <a:r>
              <a:rPr lang="ru-RU" b="1" dirty="0"/>
              <a:t>2. Рулевое </a:t>
            </a:r>
            <a:r>
              <a:rPr lang="ru-RU" b="1" dirty="0" smtClean="0"/>
              <a:t>управление</a:t>
            </a:r>
          </a:p>
          <a:p>
            <a:endParaRPr lang="ru-RU" b="1" dirty="0"/>
          </a:p>
          <a:p>
            <a:r>
              <a:rPr lang="ru-RU" dirty="0"/>
              <a:t>2.1. Усилитель рулевого управления, предусмотренный изготовителем транспортного средства в эксплуатационной документации, неисправен или отсутствует.</a:t>
            </a:r>
          </a:p>
          <a:p>
            <a:r>
              <a:rPr lang="ru-RU" dirty="0"/>
              <a:t>2.2. Имеется </a:t>
            </a:r>
            <a:r>
              <a:rPr lang="ru-RU" dirty="0" err="1"/>
              <a:t>подтекание</a:t>
            </a:r>
            <a:r>
              <a:rPr lang="ru-RU" dirty="0"/>
              <a:t> рабочей жидкости в гидросистеме усилителя рулевого управления. Указанная неисправность выявляется органолептическим методом (визуально) путем определения наличия следов рабочей жидкости в гидросистеме усилителя рулевого управления, не связанных с проведением технического обслуживания транспортного средства.</a:t>
            </a:r>
          </a:p>
          <a:p>
            <a:r>
              <a:rPr lang="ru-RU" dirty="0"/>
              <a:t>2.3. Суммарный люфт в рулевом управлении превышает предельные значения, установленные в пункте 2.3 приложения № 8 к техническому регламенту. Указанная неисправность выявляется с использованием средств технического диагностирования</a:t>
            </a:r>
            <a:r>
              <a:rPr lang="ru-RU" dirty="0" smtClean="0"/>
              <a:t>.</a:t>
            </a:r>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483795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179512" y="188640"/>
            <a:ext cx="8856984" cy="6740307"/>
          </a:xfrm>
          <a:prstGeom prst="rect">
            <a:avLst/>
          </a:prstGeom>
        </p:spPr>
        <p:txBody>
          <a:bodyPr wrap="square">
            <a:spAutoFit/>
          </a:bodyPr>
          <a:lstStyle/>
          <a:p>
            <a:r>
              <a:rPr lang="ru-RU" dirty="0"/>
              <a:t>2.4. Детали крепления рулевой колонки и картера рулевого механизма повреждены или отсутствуют. Резьбовые соединения не затянуты и не зафиксированы способом, предусмотренным изготовителем транспортного средства в эксплуатационной документации. Неисправно устройство фиксации положения рулевой колонки с регулируемым положением рулевого колеса. Имеются не предусмотренные конструкцией транспортного средства перемещения деталей и узлов рулевого привода.</a:t>
            </a:r>
          </a:p>
          <a:p>
            <a:r>
              <a:rPr lang="ru-RU" dirty="0"/>
              <a:t>2.5. В рулевом механизме и рулевом приводе применяются детали со следами остаточной деформации, с трещинами и другими дефектами.</a:t>
            </a:r>
          </a:p>
          <a:p>
            <a:r>
              <a:rPr lang="ru-RU" dirty="0"/>
              <a:t>2.6. Происходит самопроизвольный поворот рулевого колеса с усилителем рулевого управления от нейтрального положения при работающем двигателе.</a:t>
            </a:r>
          </a:p>
          <a:p>
            <a:endParaRPr lang="ru-RU" dirty="0" smtClean="0"/>
          </a:p>
          <a:p>
            <a:r>
              <a:rPr lang="ru-RU" b="1" dirty="0"/>
              <a:t>3. Устройства освещения и световой сигнализации</a:t>
            </a:r>
          </a:p>
          <a:p>
            <a:r>
              <a:rPr lang="ru-RU" dirty="0"/>
              <a:t>3.1. Количество, расположение, назначение, режим работы, цвет огней внешних световых приборов и световой сигнализации на транспортном средстве не соответствуют требованиям, предусмотренным изготовителем транспортного средства в эксплуатационной документации.</a:t>
            </a:r>
          </a:p>
          <a:p>
            <a:r>
              <a:rPr lang="ru-RU" dirty="0"/>
              <a:t>3.2. Класс источника света, установленного в устройствах освещения и световой сигнализации, не соответствует классу такого источника света, предусмотренному изготовителем транспортного средства в эксплуатационной документации.</a:t>
            </a:r>
          </a:p>
          <a:p>
            <a:r>
              <a:rPr lang="ru-RU" dirty="0"/>
              <a:t>3.3. Регулировка фар не соответствует требованиям пунктов 3.8.4 - 3.8.8 </a:t>
            </a:r>
            <a:endParaRPr lang="ru-RU" dirty="0" smtClean="0"/>
          </a:p>
          <a:p>
            <a:r>
              <a:rPr lang="ru-RU" dirty="0" smtClean="0"/>
              <a:t>приложения </a:t>
            </a:r>
            <a:r>
              <a:rPr lang="ru-RU" dirty="0"/>
              <a:t>№ 8 к техническому регламенту. Указанная </a:t>
            </a:r>
            <a:endParaRPr lang="ru-RU" dirty="0" smtClean="0"/>
          </a:p>
          <a:p>
            <a:r>
              <a:rPr lang="ru-RU" dirty="0" smtClean="0"/>
              <a:t>неисправность </a:t>
            </a:r>
            <a:r>
              <a:rPr lang="ru-RU" dirty="0"/>
              <a:t>выявляется с использованием средств </a:t>
            </a:r>
            <a:endParaRPr lang="ru-RU" dirty="0" smtClean="0"/>
          </a:p>
          <a:p>
            <a:r>
              <a:rPr lang="ru-RU" dirty="0" smtClean="0"/>
              <a:t>технического </a:t>
            </a:r>
            <a:r>
              <a:rPr lang="ru-RU" dirty="0"/>
              <a:t>диагностирования.</a:t>
            </a:r>
          </a:p>
          <a:p>
            <a:endParaRPr lang="ru-RU" dirty="0"/>
          </a:p>
        </p:txBody>
      </p:sp>
    </p:spTree>
    <p:extLst>
      <p:ext uri="{BB962C8B-B14F-4D97-AF65-F5344CB8AC3E}">
        <p14:creationId xmlns:p14="http://schemas.microsoft.com/office/powerpoint/2010/main" val="29437757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767222"/>
            <a:ext cx="8568952" cy="5632311"/>
          </a:xfrm>
          <a:prstGeom prst="rect">
            <a:avLst/>
          </a:prstGeom>
        </p:spPr>
        <p:txBody>
          <a:bodyPr wrap="square">
            <a:spAutoFit/>
          </a:bodyPr>
          <a:lstStyle/>
          <a:p>
            <a:r>
              <a:rPr lang="ru-RU" dirty="0"/>
              <a:t>3.4. Устройства автоматического корректирующего устройства угла наклона фар, фары ближнего света, имеющие источники света с номинальным световым потоком более 2000 люмен, предусмотренные изготовителем транспортного средства в эксплуатационной документации либо установленные при внесении изменений в конструкцию транспортного средства, неисправны или отсутствуют.</a:t>
            </a:r>
          </a:p>
          <a:p>
            <a:r>
              <a:rPr lang="ru-RU" dirty="0"/>
              <a:t>3.5. </a:t>
            </a:r>
            <a:r>
              <a:rPr lang="ru-RU" dirty="0" err="1"/>
              <a:t>Рассеиватели</a:t>
            </a:r>
            <a:r>
              <a:rPr lang="ru-RU" dirty="0"/>
              <a:t> внешних световых приборов отсутствуют или повреждены.</a:t>
            </a:r>
          </a:p>
          <a:p>
            <a:r>
              <a:rPr lang="ru-RU" dirty="0"/>
              <a:t>3.6. Установлены не предусмотренные конструкцией светового прибора оптические элементы. Указанное требование не распространяется на оптические элементы, предназначенные для коррекции светового пучка фар, при соблюдении требований раздела 9 приложения № 9 к техническому регламенту.</a:t>
            </a:r>
          </a:p>
          <a:p>
            <a:r>
              <a:rPr lang="ru-RU" dirty="0"/>
              <a:t>3.7. Устройства освещения и световой сигнализации излучают красный цвет в направлении вперед или белый цвет в направлении назад (за исключением света от фонаря заднего хода и освещения государственного регистрационного знака). Указанное требование не распространяется на устройства освещения, устанавливаемые для внутреннего освещения транспортного средства.</a:t>
            </a:r>
          </a:p>
          <a:p>
            <a:r>
              <a:rPr lang="ru-RU" dirty="0"/>
              <a:t>3.8. В фарах применяются источники света, не соответствующие требованиям пункта 3.8.2 приложения № 8 к техническому регламенту.</a:t>
            </a:r>
          </a:p>
          <a:p>
            <a:r>
              <a:rPr lang="ru-RU" dirty="0"/>
              <a:t>3.9. При включении передачи заднего хода фонари заднего хода не </a:t>
            </a:r>
            <a:endParaRPr lang="ru-RU" dirty="0" smtClean="0"/>
          </a:p>
          <a:p>
            <a:r>
              <a:rPr lang="ru-RU" dirty="0" smtClean="0"/>
              <a:t>включаются </a:t>
            </a:r>
            <a:r>
              <a:rPr lang="ru-RU" dirty="0"/>
              <a:t>и не работают в постоянном режиме.</a:t>
            </a:r>
          </a:p>
          <a:p>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091674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179512" y="188640"/>
            <a:ext cx="8568952" cy="7017306"/>
          </a:xfrm>
          <a:prstGeom prst="rect">
            <a:avLst/>
          </a:prstGeom>
        </p:spPr>
        <p:txBody>
          <a:bodyPr wrap="square">
            <a:spAutoFit/>
          </a:bodyPr>
          <a:lstStyle/>
          <a:p>
            <a:r>
              <a:rPr lang="ru-RU" dirty="0"/>
              <a:t>3.10. При воздействии на органы управления рабочей или аварийной тормозной системы сигналы торможения (основные и дополнительные) не включаются и не обеспечивают излучение в постоянном режиме.</a:t>
            </a:r>
          </a:p>
          <a:p>
            <a:r>
              <a:rPr lang="ru-RU" dirty="0"/>
              <a:t>3.11. Габаритные и контурные огни не работают в постоянном режиме</a:t>
            </a:r>
            <a:r>
              <a:rPr lang="ru-RU" dirty="0" smtClean="0"/>
              <a:t>.</a:t>
            </a:r>
          </a:p>
          <a:p>
            <a:endParaRPr lang="ru-RU" dirty="0"/>
          </a:p>
          <a:p>
            <a:r>
              <a:rPr lang="ru-RU" b="1" dirty="0"/>
              <a:t>4. Обзорность транспортного средства</a:t>
            </a:r>
          </a:p>
          <a:p>
            <a:r>
              <a:rPr lang="ru-RU" dirty="0"/>
              <a:t>4.1. Стекла, предусмотренные изготовителем транспортного средства в эксплуатационной документации, отсутствуют.</a:t>
            </a:r>
          </a:p>
          <a:p>
            <a:r>
              <a:rPr lang="ru-RU" dirty="0"/>
              <a:t>4.2. Установлены дополнительные предметы или нанесены покрытия, ограничивающие обзорность с места водителя (за исключением зеркал заднего вида, деталей стеклоочистителей, наружных и нанесенных или встроенных в стекла радиоантенн, нагревательных элементов устройств размораживания и осушения ветрового стекла).</a:t>
            </a:r>
          </a:p>
          <a:p>
            <a:r>
              <a:rPr lang="ru-RU" dirty="0"/>
              <a:t>4.3. Светопропускание ветрового стекла и стекол, через которые обеспечивается передняя обзорность для водителя, составляет менее 70 процентов, а для транспортных средств, оснащенных броневой защитой, менее 60 процентов</a:t>
            </a:r>
            <a:r>
              <a:rPr lang="ru-RU" dirty="0" smtClean="0"/>
              <a:t>.</a:t>
            </a:r>
          </a:p>
          <a:p>
            <a:r>
              <a:rPr lang="ru-RU" dirty="0"/>
              <a:t>4.4. Количество, расположение и класс зеркал заднего вида не соответствуют требованиям, предусмотренным таблицей 4.1 и пунктом 4.12 приложения № 8 к техническому регламенту.</a:t>
            </a:r>
          </a:p>
          <a:p>
            <a:r>
              <a:rPr lang="ru-RU" dirty="0"/>
              <a:t>4.5. Стеклоочистители и стеклоомыватели, предусмотренные изготовителем транспортного средства в эксплуатационной документации, неисправны или отсутствуют.</a:t>
            </a:r>
          </a:p>
          <a:p>
            <a:endParaRPr lang="ru-RU" dirty="0"/>
          </a:p>
          <a:p>
            <a:endParaRPr lang="ru-RU" dirty="0"/>
          </a:p>
        </p:txBody>
      </p:sp>
    </p:spTree>
    <p:extLst>
      <p:ext uri="{BB962C8B-B14F-4D97-AF65-F5344CB8AC3E}">
        <p14:creationId xmlns:p14="http://schemas.microsoft.com/office/powerpoint/2010/main" val="2969055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568952" cy="5909310"/>
          </a:xfrm>
          <a:prstGeom prst="rect">
            <a:avLst/>
          </a:prstGeom>
        </p:spPr>
        <p:txBody>
          <a:bodyPr wrap="square">
            <a:spAutoFit/>
          </a:bodyPr>
          <a:lstStyle/>
          <a:p>
            <a:r>
              <a:rPr lang="ru-RU" dirty="0"/>
              <a:t>4.6. На стекла нанесены покрытия, создающие зеркальный эффект, за исключением задних стекол, если это не предусмотрено изготовителем транспортного средства в эксплуатационной документации</a:t>
            </a:r>
            <a:r>
              <a:rPr lang="ru-RU" dirty="0" smtClean="0"/>
              <a:t>.</a:t>
            </a:r>
          </a:p>
          <a:p>
            <a:endParaRPr lang="ru-RU" dirty="0" smtClean="0"/>
          </a:p>
          <a:p>
            <a:r>
              <a:rPr lang="ru-RU" b="1" dirty="0" smtClean="0"/>
              <a:t>5</a:t>
            </a:r>
            <a:r>
              <a:rPr lang="ru-RU" b="1" dirty="0"/>
              <a:t>. Колеса и шины</a:t>
            </a:r>
          </a:p>
          <a:p>
            <a:r>
              <a:rPr lang="ru-RU" dirty="0"/>
              <a:t>5.1. На транспортном средстве установлены шины, размерность, категория скорости и несущая способность которых не предусмотрены изготовителем транспортного средства в эксплуатационной документации.</a:t>
            </a:r>
          </a:p>
          <a:p>
            <a:r>
              <a:rPr lang="ru-RU" dirty="0"/>
              <a:t>5.2. На транспортном средстве установлены шины с шипами противоскольжения, применяемые в летний период (июнь, июль, август).</a:t>
            </a:r>
          </a:p>
          <a:p>
            <a:r>
              <a:rPr lang="ru-RU" dirty="0" smtClean="0"/>
              <a:t>5.3</a:t>
            </a:r>
            <a:r>
              <a:rPr lang="ru-RU" dirty="0"/>
              <a:t>. На транспортном средстве установлены шины с высотой протектора, равной высоте хотя бы одного индикатора износа (выступа по дну канавки беговой дорожки, предназначенного для визуального определения степени его износа, глубина которого соответствует минимально допустимой глубине рисунка протектора шин) этой шины.</a:t>
            </a:r>
          </a:p>
          <a:p>
            <a:r>
              <a:rPr lang="ru-RU" dirty="0"/>
              <a:t>5.4. Остаточная глубина рисунка протектора шин (при отсутствии индикаторов износа) составляет не более:</a:t>
            </a:r>
          </a:p>
          <a:p>
            <a:r>
              <a:rPr lang="ru-RU" dirty="0"/>
              <a:t>для транспортных средств категорий L - 0,8 мм</a:t>
            </a:r>
            <a:r>
              <a:rPr lang="ru-RU" dirty="0" smtClean="0"/>
              <a:t>;</a:t>
            </a:r>
          </a:p>
          <a:p>
            <a:r>
              <a:rPr lang="ru-RU" dirty="0"/>
              <a:t>для транспортных средств </a:t>
            </a:r>
            <a:r>
              <a:rPr lang="ru-RU" dirty="0" smtClean="0"/>
              <a:t>категорий                                 </a:t>
            </a:r>
            <a:r>
              <a:rPr lang="ru-RU" dirty="0"/>
              <a:t>- 1 мм</a:t>
            </a:r>
            <a:r>
              <a:rPr lang="ru-RU" dirty="0" smtClean="0"/>
              <a:t>;</a:t>
            </a:r>
          </a:p>
          <a:p>
            <a:r>
              <a:rPr lang="ru-RU" dirty="0"/>
              <a:t>для транспортных средств </a:t>
            </a:r>
            <a:r>
              <a:rPr lang="ru-RU" dirty="0" smtClean="0"/>
              <a:t>категорий                                   </a:t>
            </a:r>
            <a:r>
              <a:rPr lang="ru-RU" dirty="0"/>
              <a:t>- 1,6 мм;</a:t>
            </a:r>
          </a:p>
          <a:p>
            <a:r>
              <a:rPr lang="ru-RU" dirty="0"/>
              <a:t>для транспортных средств категорий </a:t>
            </a:r>
            <a:r>
              <a:rPr lang="ru-RU" dirty="0" smtClean="0"/>
              <a:t>                       </a:t>
            </a:r>
            <a:r>
              <a:rPr lang="ru-RU" dirty="0"/>
              <a:t>- </a:t>
            </a:r>
            <a:r>
              <a:rPr lang="ru-RU" dirty="0" smtClean="0"/>
              <a:t>2 мм</a:t>
            </a:r>
            <a:r>
              <a:rPr lang="ru-RU" dirty="0"/>
              <a:t>;</a:t>
            </a:r>
          </a:p>
        </p:txBody>
      </p:sp>
      <p:pic>
        <p:nvPicPr>
          <p:cNvPr id="10250" name="Picture 10" descr="https://www.garant.ru/files/4/5/1628254/pict8-40687729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5157192"/>
            <a:ext cx="1224136" cy="288032"/>
          </a:xfrm>
          <a:prstGeom prst="rect">
            <a:avLst/>
          </a:prstGeom>
          <a:noFill/>
          <a:extLst>
            <a:ext uri="{909E8E84-426E-40DD-AFC4-6F175D3DCCD1}">
              <a14:hiddenFill xmlns:a14="http://schemas.microsoft.com/office/drawing/2010/main">
                <a:solidFill>
                  <a:srgbClr val="FFFFFF"/>
                </a:solidFill>
              </a14:hiddenFill>
            </a:ext>
          </a:extLst>
        </p:spPr>
      </p:pic>
      <p:pic>
        <p:nvPicPr>
          <p:cNvPr id="10252" name="Picture 12" descr="https://www.garant.ru/files/4/5/1628254/pict9-40687729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5485836"/>
            <a:ext cx="1421450" cy="319427"/>
          </a:xfrm>
          <a:prstGeom prst="rect">
            <a:avLst/>
          </a:prstGeom>
          <a:noFill/>
          <a:extLst>
            <a:ext uri="{909E8E84-426E-40DD-AFC4-6F175D3DCCD1}">
              <a14:hiddenFill xmlns:a14="http://schemas.microsoft.com/office/drawing/2010/main">
                <a:solidFill>
                  <a:srgbClr val="FFFFFF"/>
                </a:solidFill>
              </a14:hiddenFill>
            </a:ext>
          </a:extLst>
        </p:spPr>
      </p:pic>
      <p:pic>
        <p:nvPicPr>
          <p:cNvPr id="10254" name="Picture 14" descr="https://www.garant.ru/files/4/5/1628254/pict10-40687729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968" y="5731217"/>
            <a:ext cx="864096" cy="36770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7937907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568952" cy="6186309"/>
          </a:xfrm>
          <a:prstGeom prst="rect">
            <a:avLst/>
          </a:prstGeom>
        </p:spPr>
        <p:txBody>
          <a:bodyPr wrap="square">
            <a:spAutoFit/>
          </a:bodyPr>
          <a:lstStyle/>
          <a:p>
            <a:r>
              <a:rPr lang="ru-RU" dirty="0"/>
              <a:t>5.5. Остаточная глубина рисунка протектора зимних шин, предназначенных для эксплуатации на обледеневшем или заснеженном дорожном покрытии, маркированных знаком в виде горной вершины с тремя пиками и снежинки внутри нее, а также маркированных знаками "M+S", "M&amp;S", "М S" (при отсутствии индикаторов износа), во время эксплуатации на указанном покрытии составляет 4 мм и менее. Указанная неисправность выявляется с использованием средств технического диагностирования.</a:t>
            </a:r>
          </a:p>
          <a:p>
            <a:r>
              <a:rPr lang="ru-RU" dirty="0"/>
              <a:t>5.6. Шины имеют местные повреждения (пробои, сквозные и несквозные порезы и прочие), которые обнажают корд, а также шины имеют расслоения в каркасе, </a:t>
            </a:r>
            <a:r>
              <a:rPr lang="ru-RU" dirty="0" err="1"/>
              <a:t>брекере</a:t>
            </a:r>
            <a:r>
              <a:rPr lang="ru-RU" dirty="0"/>
              <a:t>, борте (вздутия), местные отслоения протектора, боковины и герметизирующего слоя.</a:t>
            </a:r>
          </a:p>
          <a:p>
            <a:r>
              <a:rPr lang="ru-RU" dirty="0"/>
              <a:t>5.7. Отсутствует хотя бы один болт или гайка крепления дисков и ободьев колес, имеются трещины или следы их устранения сваркой, имеются видимые нарушения формы и размеров крепежных отверстий в дисках колес.</a:t>
            </a:r>
          </a:p>
          <a:p>
            <a:r>
              <a:rPr lang="ru-RU" dirty="0"/>
              <a:t>5.8. На одну ось транспортного средства установлены шины разной размерности, конструкции (радиальной, диагональной, камерной, бескамерной), с разными категориями скорости, индексами несущей способности, рисунками протектора, зимние и не зимние, новые и восстановленные, новые и с углубленным рисунком протектора. Указанные требования не применяются в случае временной установки на транспортное средство запасной шины</a:t>
            </a:r>
            <a:r>
              <a:rPr lang="ru-RU" dirty="0" smtClean="0"/>
              <a:t>.</a:t>
            </a:r>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1357319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568952" cy="6740307"/>
          </a:xfrm>
          <a:prstGeom prst="rect">
            <a:avLst/>
          </a:prstGeom>
        </p:spPr>
        <p:txBody>
          <a:bodyPr wrap="square">
            <a:spAutoFit/>
          </a:bodyPr>
          <a:lstStyle/>
          <a:p>
            <a:r>
              <a:rPr lang="ru-RU" dirty="0"/>
              <a:t>5.9. На передней оси транспортного средства установлены шины, восстановленные наложением нового протектора. На других осях установлены:</a:t>
            </a:r>
          </a:p>
          <a:p>
            <a:r>
              <a:rPr lang="ru-RU" dirty="0"/>
              <a:t>а) повторно восстановленные шины с ранее уже </a:t>
            </a:r>
            <a:r>
              <a:rPr lang="ru-RU" dirty="0" err="1"/>
              <a:t>восстанавливавшимся</a:t>
            </a:r>
            <a:r>
              <a:rPr lang="ru-RU" dirty="0"/>
              <a:t> протектором;</a:t>
            </a:r>
          </a:p>
          <a:p>
            <a:r>
              <a:rPr lang="ru-RU" dirty="0"/>
              <a:t>б) шины с восстановленным протектором, возраст которых превышает 7 лет;</a:t>
            </a:r>
          </a:p>
          <a:p>
            <a:r>
              <a:rPr lang="ru-RU" dirty="0"/>
              <a:t>в) восстановленные шины, в маркировке которых отсутствует слово "</a:t>
            </a:r>
            <a:r>
              <a:rPr lang="ru-RU" dirty="0" err="1"/>
              <a:t>Retread</a:t>
            </a:r>
            <a:r>
              <a:rPr lang="ru-RU" dirty="0"/>
              <a:t>";</a:t>
            </a:r>
          </a:p>
          <a:p>
            <a:r>
              <a:rPr lang="ru-RU" dirty="0"/>
              <a:t>г) шины с восстановленным протектором, на которых помимо маркировки отсутствует проставленный международный знак официального утверждения, состоящий из круга, в котором указана буква "Е", за которой следует отличительный номер страны, предоставившей официальное утверждение, предусмотренный Правилами Организации Объединенных Наций № 108 и Правилами Организации Объединенных Наций № 109, которые применяются Российской Федерацией в силу участия в Соглашении о принятии единообразных технических предписаний для колесных транспортных средств, предметов и оборудования и частей, которые могут быть установлены и (или) использованы на колесных транспортных средствах, и об условиях взаимного признания официальных утверждений, выдаваемых на основе этих предписаний, заключенном в г. Женеве 20 марта 1958 г.;</a:t>
            </a:r>
          </a:p>
          <a:p>
            <a:r>
              <a:rPr lang="ru-RU" dirty="0"/>
              <a:t>д) шины с восстановленным протектором, в маркировке которых указаны более высокие категории скорости и индекс несущей способности, чем до восстановления.</a:t>
            </a:r>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884630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179512" y="188640"/>
            <a:ext cx="8712968" cy="7294305"/>
          </a:xfrm>
          <a:prstGeom prst="rect">
            <a:avLst/>
          </a:prstGeom>
        </p:spPr>
        <p:txBody>
          <a:bodyPr wrap="square">
            <a:spAutoFit/>
          </a:bodyPr>
          <a:lstStyle/>
          <a:p>
            <a:r>
              <a:rPr lang="ru-RU" dirty="0"/>
              <a:t>5.10. На задней оси транспортного средства категории М, средней оси транспортного средства </a:t>
            </a:r>
            <a:r>
              <a:rPr lang="ru-RU" dirty="0" smtClean="0"/>
              <a:t>категории М3 </a:t>
            </a:r>
            <a:r>
              <a:rPr lang="ru-RU" dirty="0"/>
              <a:t>, средних и задней осях транспортного средства категории N, на всех осях транспортного средства категории О установлены шины с отремонтированными местными повреждениями, а в случае шин, имеющих маркировку "</a:t>
            </a:r>
            <a:r>
              <a:rPr lang="ru-RU" dirty="0" err="1"/>
              <a:t>Regroovable</a:t>
            </a:r>
            <a:r>
              <a:rPr lang="ru-RU" dirty="0"/>
              <a:t>", применяются шины с рисунком протектора, выполненным углубленным методом нарезки с нарушением требований, предусмотренных изготовителем шин в эксплуатационной документации</a:t>
            </a:r>
            <a:r>
              <a:rPr lang="ru-RU" dirty="0" smtClean="0"/>
              <a:t>.</a:t>
            </a:r>
          </a:p>
          <a:p>
            <a:r>
              <a:rPr lang="ru-RU" dirty="0"/>
              <a:t>5.11. На колесах вместо золотников установлены заглушки, пробки и другие приспособления</a:t>
            </a:r>
            <a:r>
              <a:rPr lang="ru-RU" dirty="0" smtClean="0"/>
              <a:t>.</a:t>
            </a:r>
          </a:p>
          <a:p>
            <a:r>
              <a:rPr lang="ru-RU" b="1" dirty="0" smtClean="0"/>
              <a:t>6</a:t>
            </a:r>
            <a:r>
              <a:rPr lang="ru-RU" b="1" dirty="0"/>
              <a:t>. Сцепные устройства</a:t>
            </a:r>
          </a:p>
          <a:p>
            <a:r>
              <a:rPr lang="ru-RU" dirty="0"/>
              <a:t>6.1. Сцепной шкворень, гнездо шкворня, опорная плита, тяговый крюк, шар тягово-сцепного устройства деформированы или имеют разрывы, трещины.</a:t>
            </a:r>
          </a:p>
          <a:p>
            <a:r>
              <a:rPr lang="ru-RU" dirty="0"/>
              <a:t>Детали сцепных устройств и их крепления отсутствуют.</a:t>
            </a:r>
          </a:p>
          <a:p>
            <a:r>
              <a:rPr lang="ru-RU" dirty="0"/>
              <a:t>6.2. Предохранительные приспособления (цепи, тросы) на одноосных прицепах (за исключением роспусков) и прицепах, не оборудованных рабочей тормозной системой, неисправны (в том числе длина предохранительных цепей (тросов) не предотвращает контакт сцепной петли дышла с дорожной поверхностью и не обеспечивает управление прицепом в случае обрыва (поломки) тягово-сцепного устройства) или отсутствуют</a:t>
            </a:r>
            <a:r>
              <a:rPr lang="ru-RU" dirty="0" smtClean="0"/>
              <a:t>.</a:t>
            </a:r>
          </a:p>
          <a:p>
            <a:r>
              <a:rPr lang="ru-RU" dirty="0"/>
              <a:t>6.3. На прицепах (за исключением одноосных и роспусков) устройство, поддерживающее сцепную петлю дышла в положении, </a:t>
            </a:r>
            <a:endParaRPr lang="ru-RU" dirty="0" smtClean="0"/>
          </a:p>
          <a:p>
            <a:r>
              <a:rPr lang="ru-RU" dirty="0" smtClean="0"/>
              <a:t>облегчающем </a:t>
            </a:r>
            <a:r>
              <a:rPr lang="ru-RU" dirty="0"/>
              <a:t>сцепку и расцепку с тягачом, неисправно или </a:t>
            </a:r>
            <a:endParaRPr lang="ru-RU" dirty="0" smtClean="0"/>
          </a:p>
          <a:p>
            <a:r>
              <a:rPr lang="ru-RU" dirty="0" smtClean="0"/>
              <a:t>отсутствует</a:t>
            </a:r>
            <a:r>
              <a:rPr lang="ru-RU" dirty="0"/>
              <a:t>.</a:t>
            </a:r>
          </a:p>
          <a:p>
            <a:endParaRPr lang="ru-RU" dirty="0"/>
          </a:p>
          <a:p>
            <a:endParaRPr lang="ru-RU" dirty="0"/>
          </a:p>
        </p:txBody>
      </p:sp>
    </p:spTree>
    <p:extLst>
      <p:ext uri="{BB962C8B-B14F-4D97-AF65-F5344CB8AC3E}">
        <p14:creationId xmlns:p14="http://schemas.microsoft.com/office/powerpoint/2010/main" val="33005355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107504" y="0"/>
            <a:ext cx="9145016" cy="7294305"/>
          </a:xfrm>
          <a:prstGeom prst="rect">
            <a:avLst/>
          </a:prstGeom>
        </p:spPr>
        <p:txBody>
          <a:bodyPr wrap="square">
            <a:spAutoFit/>
          </a:bodyPr>
          <a:lstStyle/>
          <a:p>
            <a:r>
              <a:rPr lang="ru-RU" dirty="0"/>
              <a:t>6.4. Сцепная петля или дышла прицепа имеют деформации, нарушающие положение их относительно продольной центральной плоскости симметрии прицепа, разрывы, трещины.</a:t>
            </a:r>
          </a:p>
          <a:p>
            <a:r>
              <a:rPr lang="ru-RU" dirty="0"/>
              <a:t>6.5. Болтовые соединения и фиксация крепления дышла к прицепу, сцепной петли к дышлу, шкворня и гаек реактивных штанг не затянуты и не зафиксированы.</a:t>
            </a:r>
          </a:p>
          <a:p>
            <a:r>
              <a:rPr lang="ru-RU" dirty="0"/>
              <a:t>Гайка оси дышла не завернута до отказа и не зашплинтована.</a:t>
            </a:r>
          </a:p>
          <a:p>
            <a:r>
              <a:rPr lang="ru-RU" dirty="0"/>
              <a:t>Гайка крепления сцепной петли дышла не завернута до отказа и не зафиксирована замковой шайбой и гайкой.</a:t>
            </a:r>
          </a:p>
          <a:p>
            <a:r>
              <a:rPr lang="ru-RU" dirty="0"/>
              <a:t>Стопорные шайбы шкворня не фиксируют завернутую до отказа гайку.</a:t>
            </a:r>
          </a:p>
          <a:p>
            <a:r>
              <a:rPr lang="ru-RU" dirty="0"/>
              <a:t>Имеется продольный люфт в </a:t>
            </a:r>
            <a:r>
              <a:rPr lang="ru-RU" dirty="0" err="1"/>
              <a:t>беззазорных</a:t>
            </a:r>
            <a:r>
              <a:rPr lang="ru-RU" dirty="0"/>
              <a:t> тягово-сцепных устройствах с тяговой вилкой для сцепленного с прицепом тягача</a:t>
            </a:r>
            <a:r>
              <a:rPr lang="ru-RU" dirty="0" smtClean="0"/>
              <a:t>.</a:t>
            </a:r>
          </a:p>
          <a:p>
            <a:r>
              <a:rPr lang="ru-RU" b="1" dirty="0" smtClean="0"/>
              <a:t>7</a:t>
            </a:r>
            <a:r>
              <a:rPr lang="ru-RU" b="1" dirty="0"/>
              <a:t>. Удерживающие системы пассивной безопасности</a:t>
            </a:r>
          </a:p>
          <a:p>
            <a:r>
              <a:rPr lang="ru-RU" dirty="0"/>
              <a:t>7.1. Ремни безопасности, предусмотренные изготовителем транспортного средства в эксплуатационной документации, а также </a:t>
            </a:r>
            <a:r>
              <a:rPr lang="ru-RU" dirty="0" smtClean="0"/>
              <a:t>ремни </a:t>
            </a:r>
            <a:r>
              <a:rPr lang="ru-RU" dirty="0"/>
              <a:t>безопасности на транспортном средстве </a:t>
            </a:r>
            <a:r>
              <a:rPr lang="ru-RU" dirty="0" smtClean="0"/>
              <a:t>категорий М2 и М3, </a:t>
            </a:r>
            <a:r>
              <a:rPr lang="ru-RU" dirty="0"/>
              <a:t>используемом для перевозки пассажиров в междугородном сообщении, отсутствуют или находятся в состоянии, при котором невозможно их использование по назначению.</a:t>
            </a:r>
          </a:p>
          <a:p>
            <a:r>
              <a:rPr lang="ru-RU" dirty="0"/>
              <a:t>7.2. Ремни безопасности имеют следующие дефекты</a:t>
            </a:r>
            <a:r>
              <a:rPr lang="ru-RU" dirty="0" smtClean="0"/>
              <a:t>: надрыв </a:t>
            </a:r>
            <a:r>
              <a:rPr lang="ru-RU" dirty="0"/>
              <a:t>на лямке;</a:t>
            </a:r>
          </a:p>
          <a:p>
            <a:r>
              <a:rPr lang="ru-RU" dirty="0"/>
              <a:t>замок не фиксирует "язык" лямки или не выбрасывает его после нажатия на кнопку замыкающего </a:t>
            </a:r>
            <a:r>
              <a:rPr lang="ru-RU" dirty="0" smtClean="0"/>
              <a:t>устройства; лямка </a:t>
            </a:r>
            <a:r>
              <a:rPr lang="ru-RU" dirty="0"/>
              <a:t>не вытягивается или не втягивается во втягивающее устройство (катушку</a:t>
            </a:r>
            <a:r>
              <a:rPr lang="ru-RU" dirty="0" smtClean="0"/>
              <a:t>); при </a:t>
            </a:r>
            <a:r>
              <a:rPr lang="ru-RU" dirty="0"/>
              <a:t>резком вытягивании лямки ремня с </a:t>
            </a:r>
            <a:endParaRPr lang="ru-RU" dirty="0" smtClean="0"/>
          </a:p>
          <a:p>
            <a:r>
              <a:rPr lang="ru-RU" dirty="0" smtClean="0"/>
              <a:t>аварийным </a:t>
            </a:r>
            <a:r>
              <a:rPr lang="ru-RU" dirty="0"/>
              <a:t>запирающимся втягивающим устройством не </a:t>
            </a:r>
            <a:endParaRPr lang="ru-RU" dirty="0" smtClean="0"/>
          </a:p>
          <a:p>
            <a:r>
              <a:rPr lang="ru-RU" dirty="0" smtClean="0"/>
              <a:t>обеспечивается </a:t>
            </a:r>
            <a:r>
              <a:rPr lang="ru-RU" dirty="0"/>
              <a:t>прекращение (блокирование) ее вытягивания </a:t>
            </a:r>
            <a:endParaRPr lang="ru-RU" dirty="0" smtClean="0"/>
          </a:p>
          <a:p>
            <a:r>
              <a:rPr lang="ru-RU" dirty="0" smtClean="0"/>
              <a:t>из </a:t>
            </a:r>
            <a:r>
              <a:rPr lang="ru-RU" dirty="0"/>
              <a:t>втягивающего устройства (катушки).</a:t>
            </a:r>
          </a:p>
          <a:p>
            <a:endParaRPr lang="ru-RU" dirty="0"/>
          </a:p>
          <a:p>
            <a:endParaRPr lang="ru-RU" dirty="0"/>
          </a:p>
        </p:txBody>
      </p:sp>
    </p:spTree>
    <p:extLst>
      <p:ext uri="{BB962C8B-B14F-4D97-AF65-F5344CB8AC3E}">
        <p14:creationId xmlns:p14="http://schemas.microsoft.com/office/powerpoint/2010/main" val="16381699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83895" y="0"/>
            <a:ext cx="9036496" cy="7294305"/>
          </a:xfrm>
          <a:prstGeom prst="rect">
            <a:avLst/>
          </a:prstGeom>
        </p:spPr>
        <p:txBody>
          <a:bodyPr wrap="square">
            <a:spAutoFit/>
          </a:bodyPr>
          <a:lstStyle/>
          <a:p>
            <a:r>
              <a:rPr lang="ru-RU" b="1" dirty="0"/>
              <a:t>8. Двигатель</a:t>
            </a:r>
          </a:p>
          <a:p>
            <a:r>
              <a:rPr lang="ru-RU" dirty="0"/>
              <a:t>8.1. Содержание вредных веществ в отработавших газах и их </a:t>
            </a:r>
            <a:r>
              <a:rPr lang="ru-RU" dirty="0" err="1"/>
              <a:t>дымность</a:t>
            </a:r>
            <a:r>
              <a:rPr lang="ru-RU" dirty="0"/>
              <a:t> превышают величины, установленные в таблице 9.1 и пункте 9.2 приложения № 8 к техническому регламенту. Указанная неисправность выявляется с использованием средств технического диагностирования.</a:t>
            </a:r>
          </a:p>
          <a:p>
            <a:r>
              <a:rPr lang="ru-RU" dirty="0"/>
              <a:t>8.2. Системы питания и выпуска отработавших газов транспортного средства некомплектны и негерметичны. Имеется </a:t>
            </a:r>
            <a:r>
              <a:rPr lang="ru-RU" dirty="0" err="1"/>
              <a:t>подтекание</a:t>
            </a:r>
            <a:r>
              <a:rPr lang="ru-RU" dirty="0"/>
              <a:t> и каплепадение топлива в системе питания двигателей. Имеет место подсос воздуха и (или) утечка отработавших газов, минуя систему выпуска. Системы улавливания паров топлива, рециркуляции отработавших газов и вентиляции картера, предусмотренные изготовителем транспортного средства в эксплуатационной документации, некомплектны и негерметичны.</a:t>
            </a:r>
          </a:p>
          <a:p>
            <a:r>
              <a:rPr lang="ru-RU" dirty="0"/>
              <a:t>8.3. Запорные устройства топливных баков и устройства перекрытия подачи топлива неисправны. Крышки топливных баков не фиксируются в закрытом положении, уплотняющие элементы крышек повреждены. Детали крепления элементов системы питания отсутствуют, повреждены или ослаблены.</a:t>
            </a:r>
          </a:p>
          <a:p>
            <a:r>
              <a:rPr lang="ru-RU" dirty="0"/>
              <a:t>8.4. Система питания газобаллонных транспортных средств, ее размещение и установка не соответствуют требованиям, предусмотренным пунктом 9.8 приложения № 8 к техническому регламенту.</a:t>
            </a:r>
          </a:p>
          <a:p>
            <a:r>
              <a:rPr lang="ru-RU" dirty="0"/>
              <a:t>8.5. Уровень шума выпуска отработавших газов транспортного средства превышает величины, установленные в таблице 9.2 приложения № 8 к техническому </a:t>
            </a:r>
            <a:endParaRPr lang="ru-RU" dirty="0" smtClean="0"/>
          </a:p>
          <a:p>
            <a:r>
              <a:rPr lang="ru-RU" dirty="0" smtClean="0"/>
              <a:t>регламенту</a:t>
            </a:r>
            <a:r>
              <a:rPr lang="ru-RU" dirty="0"/>
              <a:t>. Указанная неисправность выявляется с использованием </a:t>
            </a:r>
            <a:endParaRPr lang="ru-RU" dirty="0" smtClean="0"/>
          </a:p>
          <a:p>
            <a:r>
              <a:rPr lang="ru-RU" dirty="0" smtClean="0"/>
              <a:t>средств </a:t>
            </a:r>
            <a:r>
              <a:rPr lang="ru-RU" dirty="0"/>
              <a:t>технического диагностирования.</a:t>
            </a:r>
          </a:p>
          <a:p>
            <a:endParaRPr lang="ru-RU" dirty="0"/>
          </a:p>
          <a:p>
            <a:endParaRPr lang="ru-RU" dirty="0"/>
          </a:p>
        </p:txBody>
      </p:sp>
    </p:spTree>
    <p:extLst>
      <p:ext uri="{BB962C8B-B14F-4D97-AF65-F5344CB8AC3E}">
        <p14:creationId xmlns:p14="http://schemas.microsoft.com/office/powerpoint/2010/main" val="18250291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107504" y="116632"/>
            <a:ext cx="8928992" cy="5909310"/>
          </a:xfrm>
          <a:prstGeom prst="rect">
            <a:avLst/>
          </a:prstGeom>
        </p:spPr>
        <p:txBody>
          <a:bodyPr wrap="square">
            <a:spAutoFit/>
          </a:bodyPr>
          <a:lstStyle/>
          <a:p>
            <a:r>
              <a:rPr lang="ru-RU" b="1" dirty="0"/>
              <a:t>9. Прочие элементы конструкции и оборудование</a:t>
            </a:r>
          </a:p>
          <a:p>
            <a:r>
              <a:rPr lang="ru-RU" dirty="0"/>
              <a:t>9.1. Задние и боковые защитные устройства, предусмотренные изготовителем транспортного средства в эксплуатационной документации, отсутствуют или изменены места их размещения.</a:t>
            </a:r>
          </a:p>
          <a:p>
            <a:r>
              <a:rPr lang="ru-RU" dirty="0"/>
              <a:t>9.2. Замки дверей кузова или кабины, запоры бортов грузовой платформы, запоры горловин цистерн, механизмы регулировки и фиксирующие устройства сидений водителя и пассажиров, устройство обдува ветрового стекла, предусмотренные изготовителем транспортного средства в эксплуатационной документации, неисправны или отсутствуют.</a:t>
            </a:r>
          </a:p>
          <a:p>
            <a:r>
              <a:rPr lang="ru-RU" dirty="0"/>
              <a:t>9.3. Звуковой сигнальный прибор неисправен (при приведении в действие органа его управления не издает непрерывный и монотонный звук) или отсутствует.</a:t>
            </a:r>
          </a:p>
          <a:p>
            <a:r>
              <a:rPr lang="ru-RU" dirty="0"/>
              <a:t>9.4. Контрольное устройство (</a:t>
            </a:r>
            <a:r>
              <a:rPr lang="ru-RU" dirty="0" err="1"/>
              <a:t>тахограф</a:t>
            </a:r>
            <a:r>
              <a:rPr lang="ru-RU" dirty="0"/>
              <a:t>) регистрации режима труда и отдыха водителей транспортных средств, предусмотренное Европейским соглашением, касающимся работы экипажей транспортных средств, производящих международные автомобильные перевозки (ЕСТР), или </a:t>
            </a:r>
            <a:r>
              <a:rPr lang="ru-RU" dirty="0" err="1"/>
              <a:t>тахограф</a:t>
            </a:r>
            <a:r>
              <a:rPr lang="ru-RU" dirty="0"/>
              <a:t> неисправны или отсутствуют (в случае если оснащение транспортного средства такими устройствами является обязательным).</a:t>
            </a:r>
          </a:p>
          <a:p>
            <a:r>
              <a:rPr lang="ru-RU" dirty="0"/>
              <a:t>9.5. Имеются трещины и разрушения деталей подвески и карданной передачи, щек кронштейнов подвески, а также стоек либо каркасов бортов и приспособлений для крепления грузов.</a:t>
            </a:r>
          </a:p>
          <a:p>
            <a:r>
              <a:rPr lang="ru-RU" dirty="0"/>
              <a:t>9.6. Имеются видимые разрушения, короткие замыкания и следы пробоя </a:t>
            </a:r>
            <a:endParaRPr lang="ru-RU" dirty="0" smtClean="0"/>
          </a:p>
          <a:p>
            <a:r>
              <a:rPr lang="ru-RU" dirty="0" smtClean="0"/>
              <a:t>изоляции </a:t>
            </a:r>
            <a:r>
              <a:rPr lang="ru-RU" dirty="0"/>
              <a:t>электрических проводов</a:t>
            </a:r>
            <a:r>
              <a:rPr lang="ru-RU" dirty="0" smtClean="0"/>
              <a:t>.</a:t>
            </a:r>
            <a:endParaRPr lang="ru-RU" dirty="0"/>
          </a:p>
        </p:txBody>
      </p:sp>
    </p:spTree>
    <p:extLst>
      <p:ext uri="{BB962C8B-B14F-4D97-AF65-F5344CB8AC3E}">
        <p14:creationId xmlns:p14="http://schemas.microsoft.com/office/powerpoint/2010/main" val="32632422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6632"/>
            <a:ext cx="8928992" cy="6186309"/>
          </a:xfrm>
          <a:prstGeom prst="rect">
            <a:avLst/>
          </a:prstGeom>
        </p:spPr>
        <p:txBody>
          <a:bodyPr wrap="square">
            <a:spAutoFit/>
          </a:bodyPr>
          <a:lstStyle/>
          <a:p>
            <a:r>
              <a:rPr lang="ru-RU" dirty="0"/>
              <a:t>9.7. Транспортное средство оборудовано устройством для подачи специальных световых и звуковых сигналов и (или) на наружную поверхность транспортного средства нанесена специальная </a:t>
            </a:r>
            <a:r>
              <a:rPr lang="ru-RU" dirty="0" err="1"/>
              <a:t>цветографическая</a:t>
            </a:r>
            <a:r>
              <a:rPr lang="ru-RU" dirty="0"/>
              <a:t> схема в нарушение требований Указа Президента Российской Федерации от 19 мая 2012 г. № 635 "Об упорядочении использования устройств для подачи специальных световых и звуковых сигналов, устанавливаемых на транспортные средства" и постановления Правительства Российской Федерации от 30 августа 2007 г. № 548 "Об утверждении требований к транспортным средствам, используемым для осуществления неотложных действий по защите жизни и здоровья граждан, и специальным оперативно-служебным транспортным средствам уголовно-исполнительной системы для перевозки лиц, находящихся под стражей, а также к специальным оперативно-служебным транспортным средствам таможенных органов Российской Федерации".</a:t>
            </a:r>
          </a:p>
          <a:p>
            <a:r>
              <a:rPr lang="ru-RU" dirty="0"/>
              <a:t>9.8. Транспортные средства категории L имеют следующие неисправности:</a:t>
            </a:r>
          </a:p>
          <a:p>
            <a:r>
              <a:rPr lang="ru-RU" dirty="0"/>
              <a:t>неисправен или отсутствует рулевой демпфер, предусмотренный изготовителем транспортного средства в эксплуатационной документации;</a:t>
            </a:r>
          </a:p>
          <a:p>
            <a:r>
              <a:rPr lang="ru-RU" dirty="0"/>
              <a:t>отсутствуют подножки или рукоятки для пассажиров на седле, предусмотренные изготовителем транспортного средства в эксплуатационной документации;</a:t>
            </a:r>
          </a:p>
          <a:p>
            <a:r>
              <a:rPr lang="ru-RU" dirty="0"/>
              <a:t>дуги безопасности, предусмотренные изготовителем транспортного средства в эксплуатационной документации, отсутствуют или приведены в состояние, при котором невозможно их использование по назначению;</a:t>
            </a:r>
          </a:p>
          <a:p>
            <a:r>
              <a:rPr lang="ru-RU" dirty="0"/>
              <a:t>имеется люфт в соединениях рамы транспортного средства с рамой </a:t>
            </a:r>
            <a:endParaRPr lang="ru-RU" dirty="0" smtClean="0"/>
          </a:p>
          <a:p>
            <a:r>
              <a:rPr lang="ru-RU" dirty="0" smtClean="0"/>
              <a:t>бокового </a:t>
            </a:r>
            <a:r>
              <a:rPr lang="ru-RU" dirty="0"/>
              <a:t>прицепа.</a:t>
            </a:r>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903935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6632"/>
            <a:ext cx="8928992" cy="6186309"/>
          </a:xfrm>
          <a:prstGeom prst="rect">
            <a:avLst/>
          </a:prstGeom>
        </p:spPr>
        <p:txBody>
          <a:bodyPr wrap="square">
            <a:spAutoFit/>
          </a:bodyPr>
          <a:lstStyle/>
          <a:p>
            <a:r>
              <a:rPr lang="ru-RU" dirty="0"/>
              <a:t>9.9. Транспортные средства категорий </a:t>
            </a:r>
            <a:r>
              <a:rPr lang="ru-RU" dirty="0" smtClean="0"/>
              <a:t>М2 и М3 </a:t>
            </a:r>
            <a:r>
              <a:rPr lang="ru-RU" dirty="0"/>
              <a:t>имеют следующие неисправности:</a:t>
            </a:r>
          </a:p>
          <a:p>
            <a:pPr marL="285750" indent="-285750">
              <a:buFont typeface="Arial" panose="020B0604020202020204" pitchFamily="34" charset="0"/>
              <a:buChar char="•"/>
            </a:pPr>
            <a:r>
              <a:rPr lang="ru-RU" dirty="0"/>
              <a:t>неисправны или отсутствуют аварийный выключатель дверей и сигнал требования остановки, аварийные выходы и устройства приведения их в действие, привод управления дверями и сигнализация их работы;</a:t>
            </a:r>
          </a:p>
          <a:p>
            <a:pPr marL="285750" indent="-285750">
              <a:buFont typeface="Arial" panose="020B0604020202020204" pitchFamily="34" charset="0"/>
              <a:buChar char="•"/>
            </a:pPr>
            <a:r>
              <a:rPr lang="ru-RU" dirty="0"/>
              <a:t>не обозначены соответствующим знаком или надписью детали приведения в действие аварийных выходов (рукоятки, скобы, ручки);</a:t>
            </a:r>
          </a:p>
          <a:p>
            <a:pPr marL="285750" indent="-285750">
              <a:buFont typeface="Arial" panose="020B0604020202020204" pitchFamily="34" charset="0"/>
              <a:buChar char="•"/>
            </a:pPr>
            <a:r>
              <a:rPr lang="ru-RU" dirty="0"/>
              <a:t>в салоне установлены дополнительные элементы конструкции, ограничивающие свободный доступ к аварийным выходам;</a:t>
            </a:r>
          </a:p>
          <a:p>
            <a:pPr marL="285750" indent="-285750">
              <a:buFont typeface="Arial" panose="020B0604020202020204" pitchFamily="34" charset="0"/>
              <a:buChar char="•"/>
            </a:pPr>
            <a:r>
              <a:rPr lang="ru-RU" dirty="0"/>
              <a:t>отсутствуют или ненадежно закреплены поручни в местах, предусмотренных изготовителем транспортного средства в эксплуатационной документации;</a:t>
            </a:r>
          </a:p>
          <a:p>
            <a:pPr marL="285750" indent="-285750">
              <a:buFont typeface="Arial" panose="020B0604020202020204" pitchFamily="34" charset="0"/>
              <a:buChar char="•"/>
            </a:pPr>
            <a:r>
              <a:rPr lang="ru-RU" dirty="0"/>
              <a:t>имеется сквозная коррозия или разрушение пола пассажирского салона.</a:t>
            </a:r>
          </a:p>
          <a:p>
            <a:r>
              <a:rPr lang="ru-RU" dirty="0"/>
              <a:t>9.10. В конструкцию колесного транспортного средства внесены изменения в нарушение требований, предусмотренных Правилами внесения изменений в конструкцию находящихся в эксплуатации колесных транспортных средств и осуществления последующей проверки выполнения требований технического регламента Таможенного союза "О безопасности колесных транспортных средств", утвержденными постановлением Правительства Российской Федерации от 6 апреля 2019 г. № 413 "Об утверждении Правил внесения изменений в конструкцию находящихся в эксплуатации колесных транспортных средств и осуществления последующей проверки выполнения требований технического регламента Таможенного союза "О </a:t>
            </a:r>
            <a:r>
              <a:rPr lang="ru-RU" dirty="0" smtClean="0"/>
              <a:t>безопасности</a:t>
            </a:r>
          </a:p>
          <a:p>
            <a:r>
              <a:rPr lang="ru-RU" dirty="0" smtClean="0"/>
              <a:t>колесных </a:t>
            </a:r>
            <a:r>
              <a:rPr lang="ru-RU" dirty="0"/>
              <a:t>транспортных средств".</a:t>
            </a:r>
          </a:p>
          <a:p>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3455331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6632"/>
            <a:ext cx="8928992" cy="6463308"/>
          </a:xfrm>
          <a:prstGeom prst="rect">
            <a:avLst/>
          </a:prstGeom>
        </p:spPr>
        <p:txBody>
          <a:bodyPr wrap="square">
            <a:spAutoFit/>
          </a:bodyPr>
          <a:lstStyle/>
          <a:p>
            <a:r>
              <a:rPr lang="ru-RU" dirty="0"/>
              <a:t>9.11. На транспортные средства категорий М</a:t>
            </a:r>
            <a:r>
              <a:rPr lang="ru-RU" baseline="-25000" dirty="0"/>
              <a:t>1 </a:t>
            </a:r>
            <a:r>
              <a:rPr lang="ru-RU" dirty="0"/>
              <a:t>и N</a:t>
            </a:r>
            <a:r>
              <a:rPr lang="ru-RU" baseline="-25000" dirty="0"/>
              <a:t>1</a:t>
            </a:r>
            <a:r>
              <a:rPr lang="ru-RU" dirty="0"/>
              <a:t> установлены конструкции, выступающие вперед относительно линии бампера, соответствующей внешнему контуру проекции транспортного средства на горизонтальную плоскость опорной поверхности, изготавливаемые из стали или других материалов с аналогичными прочностными характеристиками. Указанное требование не распространяется на конструкции, предусмотренные изготовителем транспортного средства в эксплуатационной документации и (или) прошедшие оценку соответствия в установленном порядке, а также на металлические решетки массой менее 0,5 килограмма, предназначенные для защиты только фар, государственный регистрационный знак и элементы его крепления.</a:t>
            </a:r>
          </a:p>
          <a:p>
            <a:r>
              <a:rPr lang="ru-RU" dirty="0"/>
              <a:t>9.12. Специализированные транспортные средства не соответствуют требованиям пунктов 15.1 - 15.3, 15.6 - 15.8 приложения № 8 к техническому регламенту. Неисправность транспортного средства, выражающаяся в его несоответствии требованиям пункта 15.8 приложения № 8 к техническому регламенту, выявляется с использованием средств технического диагностирования.</a:t>
            </a:r>
          </a:p>
          <a:p>
            <a:r>
              <a:rPr lang="ru-RU" dirty="0"/>
              <a:t>9.13. Специальные транспортные средства для коммунального хозяйства и содержания дорог не соответствуют требованиям раздела 16 приложения № 8 к техническому регламенту. Неисправность транспортного средства, выражающаяся в его несоответствии требованиям пунктов 16.1 и 16.3 приложения № 8 к техническому регламенту, выявляется с использованием средств технического диагностирования.</a:t>
            </a:r>
          </a:p>
          <a:p>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407472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6632"/>
            <a:ext cx="8928992" cy="6463308"/>
          </a:xfrm>
          <a:prstGeom prst="rect">
            <a:avLst/>
          </a:prstGeom>
        </p:spPr>
        <p:txBody>
          <a:bodyPr wrap="square">
            <a:spAutoFit/>
          </a:bodyPr>
          <a:lstStyle/>
          <a:p>
            <a:r>
              <a:rPr lang="ru-RU" dirty="0"/>
              <a:t>9.14. Транспортные средства для перевозки грузов с использованием прицепа-роспуска не соответствуют требованиям пунктов 17.1, 17.3 и 17.4 приложения № 8 к техническому регламенту.</a:t>
            </a:r>
          </a:p>
          <a:p>
            <a:r>
              <a:rPr lang="ru-RU" dirty="0"/>
              <a:t>9.15. </a:t>
            </a:r>
            <a:r>
              <a:rPr lang="ru-RU" dirty="0" err="1"/>
              <a:t>Автоэвакуаторы</a:t>
            </a:r>
            <a:r>
              <a:rPr lang="ru-RU" dirty="0"/>
              <a:t> не соответствуют требованиям раздела 18 приложения № 8 к техническому регламенту.</a:t>
            </a:r>
          </a:p>
          <a:p>
            <a:r>
              <a:rPr lang="ru-RU" dirty="0"/>
              <a:t>9.16. Транспортные средства с грузоподъемными устройствами не соответствуют требованиям раздела 19 приложения № 8 к техническому регламенту.</a:t>
            </a:r>
          </a:p>
          <a:p>
            <a:r>
              <a:rPr lang="ru-RU" dirty="0"/>
              <a:t>9.17. Транспортные средства для перевозки опасных грузов не соответствуют требованиям раздела 20 (за исключением пунктов 20.8.9 и 20.8.10) приложения № 8 к техническому регламенту. Неисправность транспортного средства, выражающаяся в его несоответствии требованиям пунктов 20.2, 20.5, 20.12 и 20.14.24 приложения № 8 к техническому регламенту, выявляется с использованием средств технического диагностирования.</a:t>
            </a:r>
          </a:p>
          <a:p>
            <a:r>
              <a:rPr lang="ru-RU" dirty="0"/>
              <a:t>9.18. Транспортные средства - цистерны не соответствуют требованиям раздела 21 приложения № 8 к техническому регламенту.</a:t>
            </a:r>
          </a:p>
          <a:p>
            <a:r>
              <a:rPr lang="ru-RU" dirty="0"/>
              <a:t>9.19. Транспортные средства - цистерны для перевозки и заправки нефтепродуктов не соответствуют требованиям раздела 22 приложения № 8 к техническому регламенту. Неисправность транспортного средства, выражающаяся в его несоответствии требованиям пунктов 22.2 и 22.3 приложения № 8 к техническому регламенту, выявляется с использованием средств технического диагностирования.</a:t>
            </a:r>
          </a:p>
          <a:p>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312818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5008" y="980728"/>
            <a:ext cx="8605464" cy="5062924"/>
          </a:xfrm>
          <a:prstGeom prst="rect">
            <a:avLst/>
          </a:prstGeom>
        </p:spPr>
        <p:txBody>
          <a:bodyPr wrap="square">
            <a:spAutoFit/>
          </a:bodyPr>
          <a:lstStyle/>
          <a:p>
            <a:r>
              <a:rPr lang="ru-RU" sz="1900" dirty="0"/>
              <a:t>9.20. Транспортные средства - цистерны для перевозки и заправки сжиженных углеводородных газов не соответствуют требованиям раздела 23 приложения № 8 к техническому регламенту. Неисправность транспортного средства, выражающаяся в его несоответствии требованиям пункта 23.1 приложения № 8 к техническому регламенту, выявляется с использованием средств технического диагностирования.</a:t>
            </a:r>
          </a:p>
          <a:p>
            <a:r>
              <a:rPr lang="ru-RU" sz="1900" dirty="0"/>
              <a:t>9.21. Транспортные средства - фургоны не соответствуют требованиям раздела 24 приложения № 8 к техническому регламенту.</a:t>
            </a:r>
          </a:p>
          <a:p>
            <a:r>
              <a:rPr lang="ru-RU" sz="1900" dirty="0"/>
              <a:t>9.22. Транспортные средства - фургоны, имеющие места для перевозки людей, не соответствуют требованиям раздела 25 приложения № 8 к техническому регламенту.</a:t>
            </a:r>
          </a:p>
          <a:p>
            <a:r>
              <a:rPr lang="ru-RU" sz="1900" dirty="0"/>
              <a:t>9.23. Троллейбусы не соответствуют требованиям раздела 27 приложения № 8 к техническому регламенту. Неисправность транспортного средства, выражающаяся в его несоответствии требованиям пунктов 27.1 - 27.3 приложения № 8 к техническому регламенту, выявляется с использованием средств технического диагностирования.</a:t>
            </a:r>
          </a:p>
          <a:p>
            <a:endParaRPr lang="ru-RU" sz="1900"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4274187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69603"/>
            <a:ext cx="8928992" cy="646331"/>
          </a:xfrm>
          <a:prstGeom prst="rect">
            <a:avLst/>
          </a:prstGeom>
        </p:spPr>
        <p:txBody>
          <a:bodyPr wrap="square">
            <a:spAutoFit/>
          </a:bodyPr>
          <a:lstStyle/>
          <a:p>
            <a:pPr algn="ctr"/>
            <a:r>
              <a:rPr lang="ru-RU" b="1" dirty="0" smtClean="0"/>
              <a:t>Приложение </a:t>
            </a:r>
            <a:r>
              <a:rPr lang="ru-RU" b="1" dirty="0"/>
              <a:t>№ 8 к Техническому регламенту ТР ТС 018/2011</a:t>
            </a:r>
          </a:p>
          <a:p>
            <a:pPr algn="ctr"/>
            <a:endParaRPr lang="ru-RU" b="1" dirty="0"/>
          </a:p>
        </p:txBody>
      </p:sp>
      <p:sp>
        <p:nvSpPr>
          <p:cNvPr id="3" name="Прямоугольник 2"/>
          <p:cNvSpPr/>
          <p:nvPr/>
        </p:nvSpPr>
        <p:spPr>
          <a:xfrm>
            <a:off x="117487" y="429627"/>
            <a:ext cx="8921706" cy="4801314"/>
          </a:xfrm>
          <a:prstGeom prst="rect">
            <a:avLst/>
          </a:prstGeom>
        </p:spPr>
        <p:txBody>
          <a:bodyPr wrap="square">
            <a:spAutoFit/>
          </a:bodyPr>
          <a:lstStyle/>
          <a:p>
            <a:pPr fontAlgn="base"/>
            <a:r>
              <a:rPr lang="ru-RU" b="1" dirty="0"/>
              <a:t>Требования к тормозным </a:t>
            </a:r>
            <a:r>
              <a:rPr lang="ru-RU" b="1" dirty="0" smtClean="0"/>
              <a:t>системам</a:t>
            </a:r>
          </a:p>
          <a:p>
            <a:pPr fontAlgn="base"/>
            <a:r>
              <a:rPr lang="ru-RU" dirty="0" smtClean="0"/>
              <a:t>1.Действие </a:t>
            </a:r>
            <a:r>
              <a:rPr lang="ru-RU" dirty="0"/>
              <a:t>рабочей и запасной тормозных систем при воздействии на орган управления тормозной системы должно быть адекватным для водителя транспортного средства.</a:t>
            </a:r>
          </a:p>
          <a:p>
            <a:pPr fontAlgn="base"/>
            <a:r>
              <a:rPr lang="ru-RU" dirty="0" smtClean="0"/>
              <a:t>2.Для </a:t>
            </a:r>
            <a:r>
              <a:rPr lang="ru-RU" dirty="0"/>
              <a:t>проверки рабочей тормозной системы оценивают показатели эффективности торможения и устойчивости транспортного средства при торможении. Для проверки запасной, стояночной и вспомогательной тормозных систем оценивают эффективность торможения по наибольшим величинам тормозных сил. Объемы проверки тормозных систем на роликовых стендах или в дорожных условиях согласно таблицам 1.1 и </a:t>
            </a:r>
            <a:r>
              <a:rPr lang="ru-RU" dirty="0" smtClean="0"/>
              <a:t>1.2.</a:t>
            </a:r>
          </a:p>
          <a:p>
            <a:pPr fontAlgn="base"/>
            <a:r>
              <a:rPr lang="ru-RU" dirty="0" smtClean="0"/>
              <a:t>3.Рабочая </a:t>
            </a:r>
            <a:r>
              <a:rPr lang="ru-RU" dirty="0"/>
              <a:t>тормозная система транспортного средства должна обеспечивать выполнение нормативов эффективности торможения на стендах согласно таблице 1.3 либо в дорожных условиях согласно таблице 1.4. Начальная скорость торможения при проверках в дорожных условиях - 40 км/ч. Масса транспортного средства при проверках не должна превышать технически допустимой максимальной массы.</a:t>
            </a:r>
          </a:p>
          <a:p>
            <a:pPr fontAlgn="base"/>
            <a:r>
              <a:rPr lang="ru-RU" dirty="0" smtClean="0"/>
              <a:t>4.При </a:t>
            </a:r>
            <a:r>
              <a:rPr lang="ru-RU" dirty="0"/>
              <a:t>проверках на стендах допускается относительная разность тормозных сил колес оси (в процентах от наибольшего значения) для осей транспортного средства с дисковыми колесными тормозными механизмами не более 20 процентов и для осей с барабанными колесными тормозными механизмами не более 25 процентов</a:t>
            </a:r>
            <a:r>
              <a:rPr lang="ru-RU" dirty="0" smtClean="0"/>
              <a:t>.</a:t>
            </a:r>
            <a:endParaRPr lang="ru-RU" dirty="0"/>
          </a:p>
        </p:txBody>
      </p:sp>
    </p:spTree>
    <p:extLst>
      <p:ext uri="{BB962C8B-B14F-4D97-AF65-F5344CB8AC3E}">
        <p14:creationId xmlns:p14="http://schemas.microsoft.com/office/powerpoint/2010/main" val="401130376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69603"/>
            <a:ext cx="8928992" cy="646331"/>
          </a:xfrm>
          <a:prstGeom prst="rect">
            <a:avLst/>
          </a:prstGeom>
        </p:spPr>
        <p:txBody>
          <a:bodyPr wrap="square">
            <a:spAutoFit/>
          </a:bodyPr>
          <a:lstStyle/>
          <a:p>
            <a:pPr algn="ctr"/>
            <a:r>
              <a:rPr lang="ru-RU" b="1" dirty="0" smtClean="0"/>
              <a:t>Приложение </a:t>
            </a:r>
            <a:r>
              <a:rPr lang="ru-RU" b="1" dirty="0"/>
              <a:t>№ 8 к Техническому регламенту ТР ТС 018/2011</a:t>
            </a:r>
          </a:p>
          <a:p>
            <a:pPr algn="ctr"/>
            <a:endParaRPr lang="ru-RU" b="1" dirty="0"/>
          </a:p>
        </p:txBody>
      </p:sp>
      <p:sp>
        <p:nvSpPr>
          <p:cNvPr id="3" name="Прямоугольник 2"/>
          <p:cNvSpPr/>
          <p:nvPr/>
        </p:nvSpPr>
        <p:spPr>
          <a:xfrm>
            <a:off x="107504" y="612292"/>
            <a:ext cx="8921706" cy="3139321"/>
          </a:xfrm>
          <a:prstGeom prst="rect">
            <a:avLst/>
          </a:prstGeom>
        </p:spPr>
        <p:txBody>
          <a:bodyPr wrap="square">
            <a:spAutoFit/>
          </a:bodyPr>
          <a:lstStyle/>
          <a:p>
            <a:pPr fontAlgn="base"/>
            <a:r>
              <a:rPr lang="ru-RU" b="1" dirty="0"/>
              <a:t>Требования к тормозным </a:t>
            </a:r>
            <a:r>
              <a:rPr lang="ru-RU" b="1" dirty="0" smtClean="0"/>
              <a:t>системам</a:t>
            </a:r>
          </a:p>
          <a:p>
            <a:pPr fontAlgn="base"/>
            <a:r>
              <a:rPr lang="ru-RU" dirty="0" smtClean="0"/>
              <a:t>5.В </a:t>
            </a:r>
            <a:r>
              <a:rPr lang="ru-RU" dirty="0"/>
              <a:t>дорожных условиях при торможении рабочей тормозной системой с начальной скоростью торможения 40 км/ч транспортное средство не должно ни одной своей частью выходить из нормативного коридора движения шириной 3 м.</a:t>
            </a:r>
          </a:p>
          <a:p>
            <a:pPr fontAlgn="base"/>
            <a:r>
              <a:rPr lang="ru-RU" dirty="0" smtClean="0"/>
              <a:t>6.Запасная </a:t>
            </a:r>
            <a:r>
              <a:rPr lang="ru-RU" dirty="0"/>
              <a:t>тормозная система, снабженная независимым от других тормозных систем органом управления, должна обеспечивать соответствие нормативам показателей эффективности торможения транспортного средства на стенде согласно таблице 1.3, либо в дорожных условиях согласно таблице 1.4 при начальной скорости торможения 40 км/ч.</a:t>
            </a:r>
          </a:p>
          <a:p>
            <a:pPr fontAlgn="base"/>
            <a:r>
              <a:rPr lang="ru-RU" dirty="0"/>
              <a:t>7.Рабочая тормозная система прицепов с пневматическим тормозным приводом в режиме аварийного (автоматического) торможения должна быть работоспособна.</a:t>
            </a:r>
            <a:endParaRPr lang="ru-RU" b="1" dirty="0"/>
          </a:p>
        </p:txBody>
      </p:sp>
    </p:spTree>
    <p:extLst>
      <p:ext uri="{BB962C8B-B14F-4D97-AF65-F5344CB8AC3E}">
        <p14:creationId xmlns:p14="http://schemas.microsoft.com/office/powerpoint/2010/main" val="19630610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69603"/>
            <a:ext cx="8928992" cy="646331"/>
          </a:xfrm>
          <a:prstGeom prst="rect">
            <a:avLst/>
          </a:prstGeom>
        </p:spPr>
        <p:txBody>
          <a:bodyPr wrap="square">
            <a:spAutoFit/>
          </a:bodyPr>
          <a:lstStyle/>
          <a:p>
            <a:pPr algn="ctr"/>
            <a:r>
              <a:rPr lang="ru-RU" b="1" dirty="0" smtClean="0"/>
              <a:t>Приложение </a:t>
            </a:r>
            <a:r>
              <a:rPr lang="ru-RU" b="1" dirty="0"/>
              <a:t>№ 8 к Техническому регламенту ТР ТС 018/2011</a:t>
            </a:r>
          </a:p>
          <a:p>
            <a:pPr algn="ctr"/>
            <a:endParaRPr lang="ru-RU" b="1" dirty="0"/>
          </a:p>
        </p:txBody>
      </p:sp>
      <p:sp>
        <p:nvSpPr>
          <p:cNvPr id="3" name="Прямоугольник 2"/>
          <p:cNvSpPr/>
          <p:nvPr/>
        </p:nvSpPr>
        <p:spPr>
          <a:xfrm>
            <a:off x="117487" y="429627"/>
            <a:ext cx="8921706" cy="4524315"/>
          </a:xfrm>
          <a:prstGeom prst="rect">
            <a:avLst/>
          </a:prstGeom>
        </p:spPr>
        <p:txBody>
          <a:bodyPr wrap="square">
            <a:spAutoFit/>
          </a:bodyPr>
          <a:lstStyle/>
          <a:p>
            <a:r>
              <a:rPr lang="ru-RU" dirty="0" smtClean="0"/>
              <a:t>8. </a:t>
            </a:r>
            <a:r>
              <a:rPr lang="ru-RU" b="1" dirty="0" smtClean="0"/>
              <a:t>Стояночная </a:t>
            </a:r>
            <a:r>
              <a:rPr lang="ru-RU" b="1" dirty="0"/>
              <a:t>тормозная система </a:t>
            </a:r>
            <a:r>
              <a:rPr lang="ru-RU" dirty="0"/>
              <a:t>считается работоспособной при выполнении следующих требований:</a:t>
            </a:r>
          </a:p>
          <a:p>
            <a:r>
              <a:rPr lang="ru-RU" b="1" dirty="0"/>
              <a:t>Для транспортного средства с технически допустимой максимальной массой:</a:t>
            </a:r>
            <a:endParaRPr lang="ru-RU" dirty="0"/>
          </a:p>
          <a:p>
            <a:pPr marL="742950" lvl="1" indent="-285750">
              <a:buFont typeface="Arial" panose="020B0604020202020204" pitchFamily="34" charset="0"/>
              <a:buChar char="•"/>
            </a:pPr>
            <a:r>
              <a:rPr lang="ru-RU" dirty="0"/>
              <a:t>значение удельной тормозной силы не менее 0,16;</a:t>
            </a:r>
          </a:p>
          <a:p>
            <a:pPr marL="742950" lvl="1" indent="-285750">
              <a:buFont typeface="Arial" panose="020B0604020202020204" pitchFamily="34" charset="0"/>
              <a:buChar char="•"/>
            </a:pPr>
            <a:r>
              <a:rPr lang="ru-RU" dirty="0"/>
              <a:t>или удержание транспортного средства на опорной поверхности с уклоном 16 ± 1%. </a:t>
            </a:r>
            <a:endParaRPr lang="ru-RU" dirty="0" smtClean="0"/>
          </a:p>
          <a:p>
            <a:pPr marL="0" lvl="1"/>
            <a:r>
              <a:rPr lang="ru-RU" b="1" dirty="0" smtClean="0"/>
              <a:t>Для </a:t>
            </a:r>
            <a:r>
              <a:rPr lang="ru-RU" b="1" dirty="0"/>
              <a:t>транспортного средства в снаряжённом состоянии</a:t>
            </a:r>
            <a:r>
              <a:rPr lang="ru-RU" dirty="0"/>
              <a:t> (если не проводилась проверка с технически допустимой максимальной массой):</a:t>
            </a:r>
          </a:p>
          <a:p>
            <a:pPr marL="742950" lvl="1" indent="-285750">
              <a:buFont typeface="Arial" panose="020B0604020202020204" pitchFamily="34" charset="0"/>
              <a:buChar char="•"/>
            </a:pPr>
            <a:r>
              <a:rPr lang="ru-RU" dirty="0"/>
              <a:t>расчётная удельная тормозная сила, равная меньшему из двух значений: 0,15 отношения технически допустимой максимальной массы к массе транспортного средства при проверке или 0,6 отношения массы транспортного средства в снаряжённом состоянии, приходящейся на ось (оси), на которые воздействует стояночная тормозная система, к массе транспортного средства в снаряжённом состоянии;</a:t>
            </a:r>
          </a:p>
          <a:p>
            <a:pPr marL="742950" lvl="1" indent="-285750">
              <a:buFont typeface="Arial" panose="020B0604020202020204" pitchFamily="34" charset="0"/>
              <a:buChar char="•"/>
            </a:pPr>
            <a:r>
              <a:rPr lang="ru-RU" dirty="0"/>
              <a:t>или неподвижное состояние транспортного средства на поверхности с уклоном (23 ± 1)% для категорий М1–М3 и (31 ± 1)% для категорий N1–N3</a:t>
            </a:r>
            <a:r>
              <a:rPr lang="ru-RU" dirty="0" smtClean="0"/>
              <a:t>.</a:t>
            </a:r>
            <a:endParaRPr lang="ru-RU" dirty="0"/>
          </a:p>
        </p:txBody>
      </p:sp>
    </p:spTree>
    <p:extLst>
      <p:ext uri="{BB962C8B-B14F-4D97-AF65-F5344CB8AC3E}">
        <p14:creationId xmlns:p14="http://schemas.microsoft.com/office/powerpoint/2010/main" val="5556954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106461"/>
            <a:ext cx="8928992" cy="646331"/>
          </a:xfrm>
          <a:prstGeom prst="rect">
            <a:avLst/>
          </a:prstGeom>
        </p:spPr>
        <p:txBody>
          <a:bodyPr wrap="square">
            <a:spAutoFit/>
          </a:bodyPr>
          <a:lstStyle/>
          <a:p>
            <a:pPr algn="ctr"/>
            <a:r>
              <a:rPr lang="ru-RU" b="1" dirty="0" smtClean="0"/>
              <a:t>Приложение </a:t>
            </a:r>
            <a:r>
              <a:rPr lang="ru-RU" b="1" dirty="0"/>
              <a:t>№ 8 к </a:t>
            </a:r>
            <a:r>
              <a:rPr lang="ru-RU" b="1" dirty="0" smtClean="0"/>
              <a:t>Техническому регламенту </a:t>
            </a:r>
            <a:r>
              <a:rPr lang="ru-RU" b="1" dirty="0"/>
              <a:t>ТР ТС 018/2011</a:t>
            </a:r>
            <a:endParaRPr lang="ru-RU" b="1" dirty="0" smtClean="0"/>
          </a:p>
          <a:p>
            <a:pPr algn="ctr"/>
            <a:endParaRPr lang="ru-RU" b="1" dirty="0"/>
          </a:p>
        </p:txBody>
      </p:sp>
      <p:sp>
        <p:nvSpPr>
          <p:cNvPr id="3" name="Прямоугольник 2"/>
          <p:cNvSpPr/>
          <p:nvPr/>
        </p:nvSpPr>
        <p:spPr>
          <a:xfrm>
            <a:off x="117487" y="429627"/>
            <a:ext cx="8921706" cy="5909310"/>
          </a:xfrm>
          <a:prstGeom prst="rect">
            <a:avLst/>
          </a:prstGeom>
        </p:spPr>
        <p:txBody>
          <a:bodyPr wrap="square">
            <a:spAutoFit/>
          </a:bodyPr>
          <a:lstStyle/>
          <a:p>
            <a:r>
              <a:rPr lang="ru-RU" dirty="0" smtClean="0"/>
              <a:t>9. Также </a:t>
            </a:r>
            <a:r>
              <a:rPr lang="ru-RU" dirty="0"/>
              <a:t>регламентируется </a:t>
            </a:r>
            <a:r>
              <a:rPr lang="ru-RU" b="1" dirty="0"/>
              <a:t>усилие, прикладываемое к органу управления стояночной тормозной системы</a:t>
            </a:r>
            <a:r>
              <a:rPr lang="ru-RU" dirty="0"/>
              <a:t>:</a:t>
            </a:r>
          </a:p>
          <a:p>
            <a:pPr marL="285750" indent="-285750">
              <a:buFont typeface="Arial" panose="020B0604020202020204" pitchFamily="34" charset="0"/>
              <a:buChar char="•"/>
            </a:pPr>
            <a:r>
              <a:rPr lang="ru-RU" dirty="0"/>
              <a:t>для ручного органа управления: не более 392 Н для категории M1, не более 589 Н для остальных категорий;</a:t>
            </a:r>
          </a:p>
          <a:p>
            <a:pPr marL="285750" indent="-285750">
              <a:buFont typeface="Arial" panose="020B0604020202020204" pitchFamily="34" charset="0"/>
              <a:buChar char="•"/>
            </a:pPr>
            <a:r>
              <a:rPr lang="ru-RU" dirty="0"/>
              <a:t>для ножного органа управления: не более 490 Н для категории M1, не более 688 Н для остальных категорий. </a:t>
            </a:r>
            <a:endParaRPr lang="ru-RU" dirty="0" smtClean="0"/>
          </a:p>
          <a:p>
            <a:r>
              <a:rPr lang="ru-RU" b="1" dirty="0" smtClean="0"/>
              <a:t>Вспомогательная </a:t>
            </a:r>
            <a:r>
              <a:rPr lang="ru-RU" b="1" dirty="0"/>
              <a:t>тормозная система</a:t>
            </a:r>
          </a:p>
          <a:p>
            <a:r>
              <a:rPr lang="ru-RU" dirty="0"/>
              <a:t>Вспомогательная тормозная система (за исключением моторного замедлителя) при проверках в дорожных условиях должна обеспечивать </a:t>
            </a:r>
            <a:r>
              <a:rPr lang="ru-RU" b="1" dirty="0"/>
              <a:t>установившееся замедление</a:t>
            </a:r>
            <a:r>
              <a:rPr lang="ru-RU" dirty="0"/>
              <a:t>:</a:t>
            </a:r>
          </a:p>
          <a:p>
            <a:pPr marL="285750" indent="-285750">
              <a:buFont typeface="Arial" panose="020B0604020202020204" pitchFamily="34" charset="0"/>
              <a:buChar char="•"/>
            </a:pPr>
            <a:r>
              <a:rPr lang="ru-RU" dirty="0"/>
              <a:t>не менее 0,5 м/с² для транспортного средства с технически допустимой максимальной массой;</a:t>
            </a:r>
          </a:p>
          <a:p>
            <a:pPr marL="285750" indent="-285750">
              <a:buFont typeface="Arial" panose="020B0604020202020204" pitchFamily="34" charset="0"/>
              <a:buChar char="•"/>
            </a:pPr>
            <a:r>
              <a:rPr lang="ru-RU" dirty="0"/>
              <a:t>не менее 0,8 м/с² для транспортного средства в снаряжённом состоянии с учётом массы водителя (кроме транспортных средств категорий L). </a:t>
            </a:r>
            <a:endParaRPr lang="ru-RU" dirty="0" smtClean="0"/>
          </a:p>
          <a:p>
            <a:r>
              <a:rPr lang="ru-RU" dirty="0" smtClean="0"/>
              <a:t>Для </a:t>
            </a:r>
            <a:r>
              <a:rPr lang="ru-RU" dirty="0"/>
              <a:t>транспортных средств категорий L с технически допустимой максимальной массой и в снаряжённом состоянии с учётом массы водителя при проверках на скорости (40 ± 5) км/ч установившееся замедление должно быть не менее 2,5 м/с². </a:t>
            </a:r>
            <a:endParaRPr lang="ru-RU" dirty="0" smtClean="0"/>
          </a:p>
          <a:p>
            <a:r>
              <a:rPr lang="ru-RU" b="1" dirty="0" smtClean="0"/>
              <a:t>Установившееся </a:t>
            </a:r>
            <a:r>
              <a:rPr lang="ru-RU" b="1" dirty="0"/>
              <a:t>замедление</a:t>
            </a:r>
            <a:r>
              <a:rPr lang="ru-RU" dirty="0"/>
              <a:t> — это среднее значение замедления за время торможения от момента окончания периода нарастания замедления до начала его спада в конце торможения. </a:t>
            </a:r>
          </a:p>
          <a:p>
            <a:r>
              <a:rPr lang="ru-RU" dirty="0"/>
              <a:t>Проверки тормозных систем проводятся на роликовых стендах или в </a:t>
            </a:r>
            <a:endParaRPr lang="ru-RU" dirty="0" smtClean="0"/>
          </a:p>
          <a:p>
            <a:r>
              <a:rPr lang="ru-RU" dirty="0" smtClean="0"/>
              <a:t>дорожных </a:t>
            </a:r>
            <a:r>
              <a:rPr lang="ru-RU" dirty="0"/>
              <a:t>условиях согласно таблицам, указанным в регламенте. </a:t>
            </a:r>
          </a:p>
        </p:txBody>
      </p:sp>
    </p:spTree>
    <p:extLst>
      <p:ext uri="{BB962C8B-B14F-4D97-AF65-F5344CB8AC3E}">
        <p14:creationId xmlns:p14="http://schemas.microsoft.com/office/powerpoint/2010/main" val="10885386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106461"/>
            <a:ext cx="8928992" cy="646331"/>
          </a:xfrm>
          <a:prstGeom prst="rect">
            <a:avLst/>
          </a:prstGeom>
        </p:spPr>
        <p:txBody>
          <a:bodyPr wrap="square">
            <a:spAutoFit/>
          </a:bodyPr>
          <a:lstStyle/>
          <a:p>
            <a:pPr algn="ctr"/>
            <a:r>
              <a:rPr lang="ru-RU" b="1" dirty="0" smtClean="0"/>
              <a:t>Приложение №</a:t>
            </a:r>
            <a:r>
              <a:rPr lang="ru-RU" b="1" dirty="0"/>
              <a:t> 8 к </a:t>
            </a:r>
            <a:r>
              <a:rPr lang="ru-RU" b="1" dirty="0" smtClean="0"/>
              <a:t>Техническому регламенту </a:t>
            </a:r>
            <a:r>
              <a:rPr lang="ru-RU" b="1" dirty="0"/>
              <a:t>ТР ТС 018/2011</a:t>
            </a:r>
            <a:endParaRPr lang="ru-RU" b="1" dirty="0" smtClean="0"/>
          </a:p>
          <a:p>
            <a:pPr algn="ctr"/>
            <a:endParaRPr lang="ru-RU" b="1" dirty="0"/>
          </a:p>
        </p:txBody>
      </p:sp>
      <p:sp>
        <p:nvSpPr>
          <p:cNvPr id="3" name="Прямоугольник 2"/>
          <p:cNvSpPr/>
          <p:nvPr/>
        </p:nvSpPr>
        <p:spPr>
          <a:xfrm>
            <a:off x="117487" y="429627"/>
            <a:ext cx="8921706" cy="5909310"/>
          </a:xfrm>
          <a:prstGeom prst="rect">
            <a:avLst/>
          </a:prstGeom>
        </p:spPr>
        <p:txBody>
          <a:bodyPr wrap="square">
            <a:spAutoFit/>
          </a:bodyPr>
          <a:lstStyle/>
          <a:p>
            <a:r>
              <a:rPr lang="ru-RU" dirty="0"/>
              <a:t>10.Инерционный тормоз прицепов категорий O1 и О2 должен обеспечивать удельную тормозную силу в соответствии с таблицей 1.3 и такую относительную разность тормозных сил, чтобы обеспечивалось выполнение пункта 1.4 настоящего приложения при усилии вталкивания сцепного устройства одноосных прицепов не более 0,1 веса полностью груженого прицепа (соответствующего его технически допустимой максимальной массе), а для остальных прицепов - не более 0,067 указанного веса</a:t>
            </a:r>
            <a:r>
              <a:rPr lang="ru-RU" dirty="0" smtClean="0"/>
              <a:t>.</a:t>
            </a:r>
          </a:p>
          <a:p>
            <a:pPr fontAlgn="base"/>
            <a:r>
              <a:rPr lang="ru-RU" dirty="0"/>
              <a:t>11.Не допускаются:</a:t>
            </a:r>
          </a:p>
          <a:p>
            <a:pPr fontAlgn="base"/>
            <a:r>
              <a:rPr lang="ru-RU" dirty="0" smtClean="0"/>
              <a:t>11.1.Утечки </a:t>
            </a:r>
            <a:r>
              <a:rPr lang="ru-RU" dirty="0"/>
              <a:t>сжатого воздуха из тормозных камер;</a:t>
            </a:r>
          </a:p>
          <a:p>
            <a:pPr fontAlgn="base"/>
            <a:r>
              <a:rPr lang="ru-RU" dirty="0" smtClean="0"/>
              <a:t>11.2.Нарушения </a:t>
            </a:r>
            <a:r>
              <a:rPr lang="ru-RU" dirty="0"/>
              <a:t>герметичности трубопроводов или соединений в гидравлическом тормозном приводе и </a:t>
            </a:r>
            <a:r>
              <a:rPr lang="ru-RU" dirty="0" err="1"/>
              <a:t>подтекания</a:t>
            </a:r>
            <a:r>
              <a:rPr lang="ru-RU" dirty="0"/>
              <a:t> тормозной жидкости;</a:t>
            </a:r>
          </a:p>
          <a:p>
            <a:pPr fontAlgn="base"/>
            <a:r>
              <a:rPr lang="ru-RU" dirty="0" smtClean="0"/>
              <a:t>11.3.Коррозия</a:t>
            </a:r>
            <a:r>
              <a:rPr lang="ru-RU" dirty="0"/>
              <a:t>, грозящая потерей герметичности или разрушением;</a:t>
            </a:r>
          </a:p>
          <a:p>
            <a:pPr fontAlgn="base"/>
            <a:r>
              <a:rPr lang="ru-RU" dirty="0" smtClean="0"/>
              <a:t>11.4.Перегибы</a:t>
            </a:r>
            <a:r>
              <a:rPr lang="ru-RU" dirty="0"/>
              <a:t>, видимые перетирания и другие механические повреждения тормозных трубопроводов;</a:t>
            </a:r>
          </a:p>
          <a:p>
            <a:pPr fontAlgn="base"/>
            <a:r>
              <a:rPr lang="ru-RU" dirty="0" smtClean="0"/>
              <a:t>11.5.Наличие </a:t>
            </a:r>
            <a:r>
              <a:rPr lang="ru-RU" dirty="0"/>
              <a:t>деталей с трещинами или остаточной деформацией в тормозном приводе;</a:t>
            </a:r>
          </a:p>
          <a:p>
            <a:pPr fontAlgn="base"/>
            <a:r>
              <a:rPr lang="ru-RU" dirty="0" smtClean="0"/>
              <a:t>11.6.Нарушение </a:t>
            </a:r>
            <a:r>
              <a:rPr lang="ru-RU" dirty="0"/>
              <a:t>целостности регулятора тормозных сил на транспортном средстве, оборудованном этим устройством;</a:t>
            </a:r>
          </a:p>
          <a:p>
            <a:pPr fontAlgn="base"/>
            <a:r>
              <a:rPr lang="ru-RU" dirty="0" smtClean="0"/>
              <a:t>11.7.Набухание </a:t>
            </a:r>
            <a:r>
              <a:rPr lang="ru-RU" dirty="0"/>
              <a:t>шлангов под давлением и наличие на них трещин и видимых мест перетирания;</a:t>
            </a:r>
          </a:p>
          <a:p>
            <a:pPr fontAlgn="base"/>
            <a:r>
              <a:rPr lang="ru-RU" dirty="0" smtClean="0"/>
              <a:t>11.8.Демонтаж </a:t>
            </a:r>
            <a:r>
              <a:rPr lang="ru-RU" dirty="0"/>
              <a:t>регулятора тормозных сил, предусмотренного в </a:t>
            </a:r>
            <a:endParaRPr lang="ru-RU" dirty="0" smtClean="0"/>
          </a:p>
          <a:p>
            <a:pPr fontAlgn="base"/>
            <a:r>
              <a:rPr lang="ru-RU" dirty="0" smtClean="0"/>
              <a:t>эксплуатационной </a:t>
            </a:r>
            <a:r>
              <a:rPr lang="ru-RU" dirty="0"/>
              <a:t>документации транспортного средства.</a:t>
            </a:r>
          </a:p>
          <a:p>
            <a:endParaRPr lang="ru-RU" dirty="0"/>
          </a:p>
        </p:txBody>
      </p:sp>
    </p:spTree>
    <p:extLst>
      <p:ext uri="{BB962C8B-B14F-4D97-AF65-F5344CB8AC3E}">
        <p14:creationId xmlns:p14="http://schemas.microsoft.com/office/powerpoint/2010/main" val="333467303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106461"/>
            <a:ext cx="8928992" cy="646331"/>
          </a:xfrm>
          <a:prstGeom prst="rect">
            <a:avLst/>
          </a:prstGeom>
        </p:spPr>
        <p:txBody>
          <a:bodyPr wrap="square">
            <a:spAutoFit/>
          </a:bodyPr>
          <a:lstStyle/>
          <a:p>
            <a:pPr algn="ctr"/>
            <a:r>
              <a:rPr lang="ru-RU" b="1" dirty="0" smtClean="0"/>
              <a:t>Приложение </a:t>
            </a:r>
            <a:r>
              <a:rPr lang="ru-RU" b="1" dirty="0"/>
              <a:t>№ 8 к </a:t>
            </a:r>
            <a:r>
              <a:rPr lang="ru-RU" b="1" dirty="0" smtClean="0"/>
              <a:t>Техническому регламенту </a:t>
            </a:r>
            <a:r>
              <a:rPr lang="ru-RU" b="1" dirty="0"/>
              <a:t>ТР ТС 018/2011</a:t>
            </a:r>
            <a:endParaRPr lang="ru-RU" b="1" dirty="0" smtClean="0"/>
          </a:p>
          <a:p>
            <a:pPr algn="ctr"/>
            <a:endParaRPr lang="ru-RU" b="1" dirty="0"/>
          </a:p>
        </p:txBody>
      </p:sp>
      <p:sp>
        <p:nvSpPr>
          <p:cNvPr id="3" name="Прямоугольник 2"/>
          <p:cNvSpPr/>
          <p:nvPr/>
        </p:nvSpPr>
        <p:spPr>
          <a:xfrm>
            <a:off x="107504" y="687956"/>
            <a:ext cx="8921706" cy="4801314"/>
          </a:xfrm>
          <a:prstGeom prst="rect">
            <a:avLst/>
          </a:prstGeom>
        </p:spPr>
        <p:txBody>
          <a:bodyPr wrap="square">
            <a:spAutoFit/>
          </a:bodyPr>
          <a:lstStyle/>
          <a:p>
            <a:pPr fontAlgn="base"/>
            <a:r>
              <a:rPr lang="ru-RU" b="1" dirty="0"/>
              <a:t>Требования к рулевому </a:t>
            </a:r>
            <a:r>
              <a:rPr lang="ru-RU" b="1" dirty="0" smtClean="0"/>
              <a:t>управлению</a:t>
            </a:r>
          </a:p>
          <a:p>
            <a:pPr fontAlgn="base"/>
            <a:r>
              <a:rPr lang="ru-RU" dirty="0" smtClean="0"/>
              <a:t>1.Изменение </a:t>
            </a:r>
            <a:r>
              <a:rPr lang="ru-RU" dirty="0"/>
              <a:t>усилия при повороте рулевого колеса должно быть плавным во всем диапазоне угла его поворота. Неработоспособность усилителя рулевого управления транспортного средства (при его наличии на транспортном средстве) не допускается. Запрещен демонтаж усилителя рулевого управления, предусмотренного изготовителем в эксплуатационной документации транспортного средства.</a:t>
            </a:r>
          </a:p>
          <a:p>
            <a:pPr fontAlgn="base"/>
            <a:r>
              <a:rPr lang="ru-RU" dirty="0" smtClean="0"/>
              <a:t>2.Самопроизвольный </a:t>
            </a:r>
            <a:r>
              <a:rPr lang="ru-RU" dirty="0"/>
              <a:t>поворот рулевого колеса с усилителем рулевого управления от нейтрального положения при работающем двигателе, вопреки желанию и ожиданиям водителя, не допускается.</a:t>
            </a:r>
          </a:p>
          <a:p>
            <a:pPr fontAlgn="base"/>
            <a:r>
              <a:rPr lang="ru-RU" dirty="0" smtClean="0"/>
              <a:t>3.Суммарный </a:t>
            </a:r>
            <a:r>
              <a:rPr lang="ru-RU" dirty="0"/>
              <a:t>люфт в рулевом управлении не должен превышать предельных значений, установленных изготовителем транспортного средства, а при отсутствии указанных данных - следующих предельных значений:</a:t>
            </a:r>
          </a:p>
          <a:p>
            <a:pPr marL="285750" indent="-285750" fontAlgn="base">
              <a:buFont typeface="Arial" panose="020B0604020202020204" pitchFamily="34" charset="0"/>
              <a:buChar char="•"/>
            </a:pPr>
            <a:r>
              <a:rPr lang="ru-RU" dirty="0"/>
              <a:t>транспортные средства категории M1 и созданные на базе их агрегатов транспортные средства категорий M2, N1 и N2, а также транспортные средства категорий L6 и L7 с автомобильной компоновкой - 10°;</a:t>
            </a:r>
          </a:p>
          <a:p>
            <a:pPr marL="285750" indent="-285750" fontAlgn="base">
              <a:buFont typeface="Arial" panose="020B0604020202020204" pitchFamily="34" charset="0"/>
              <a:buChar char="•"/>
            </a:pPr>
            <a:r>
              <a:rPr lang="ru-RU" dirty="0"/>
              <a:t>транспортные средства категорий M2 и M3 - 20°;</a:t>
            </a:r>
          </a:p>
          <a:p>
            <a:pPr marL="285750" indent="-285750" fontAlgn="base">
              <a:buFont typeface="Arial" panose="020B0604020202020204" pitchFamily="34" charset="0"/>
              <a:buChar char="•"/>
            </a:pPr>
            <a:r>
              <a:rPr lang="ru-RU" dirty="0"/>
              <a:t>транспортные средства категорий N - 25</a:t>
            </a:r>
            <a:r>
              <a:rPr lang="ru-RU" dirty="0" smtClean="0"/>
              <a:t>°.</a:t>
            </a:r>
            <a:endParaRPr lang="ru-RU" dirty="0"/>
          </a:p>
        </p:txBody>
      </p:sp>
    </p:spTree>
    <p:extLst>
      <p:ext uri="{BB962C8B-B14F-4D97-AF65-F5344CB8AC3E}">
        <p14:creationId xmlns:p14="http://schemas.microsoft.com/office/powerpoint/2010/main" val="396751521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106461"/>
            <a:ext cx="8928992" cy="646331"/>
          </a:xfrm>
          <a:prstGeom prst="rect">
            <a:avLst/>
          </a:prstGeom>
        </p:spPr>
        <p:txBody>
          <a:bodyPr wrap="square">
            <a:spAutoFit/>
          </a:bodyPr>
          <a:lstStyle/>
          <a:p>
            <a:pPr algn="ctr"/>
            <a:r>
              <a:rPr lang="ru-RU" b="1" dirty="0" smtClean="0"/>
              <a:t>Приложение </a:t>
            </a:r>
            <a:r>
              <a:rPr lang="ru-RU" b="1" dirty="0"/>
              <a:t>№ 8 к </a:t>
            </a:r>
            <a:r>
              <a:rPr lang="ru-RU" b="1" dirty="0" smtClean="0"/>
              <a:t>Техническому регламенту </a:t>
            </a:r>
            <a:r>
              <a:rPr lang="ru-RU" b="1" dirty="0"/>
              <a:t>ТР ТС 018/2011</a:t>
            </a:r>
            <a:endParaRPr lang="ru-RU" b="1" dirty="0" smtClean="0"/>
          </a:p>
          <a:p>
            <a:pPr algn="ctr"/>
            <a:endParaRPr lang="ru-RU" b="1" dirty="0"/>
          </a:p>
        </p:txBody>
      </p:sp>
      <p:sp>
        <p:nvSpPr>
          <p:cNvPr id="3" name="Прямоугольник 2"/>
          <p:cNvSpPr/>
          <p:nvPr/>
        </p:nvSpPr>
        <p:spPr>
          <a:xfrm>
            <a:off x="222294" y="908720"/>
            <a:ext cx="8921706" cy="3416320"/>
          </a:xfrm>
          <a:prstGeom prst="rect">
            <a:avLst/>
          </a:prstGeom>
        </p:spPr>
        <p:txBody>
          <a:bodyPr wrap="square">
            <a:spAutoFit/>
          </a:bodyPr>
          <a:lstStyle/>
          <a:p>
            <a:pPr fontAlgn="base"/>
            <a:r>
              <a:rPr lang="ru-RU" b="1" dirty="0"/>
              <a:t>Требования к рулевому </a:t>
            </a:r>
            <a:r>
              <a:rPr lang="ru-RU" b="1" dirty="0" smtClean="0"/>
              <a:t>управлению</a:t>
            </a:r>
          </a:p>
          <a:p>
            <a:pPr fontAlgn="base"/>
            <a:r>
              <a:rPr lang="ru-RU" dirty="0" smtClean="0"/>
              <a:t>4.Повреждения </a:t>
            </a:r>
            <a:r>
              <a:rPr lang="ru-RU" dirty="0"/>
              <a:t>и отсутствие деталей крепления рулевой колонки и картера рулевого механизма не допускаются. Резьбовые соединения должны быть затянуты и зафиксированы способом, предусмотренным изготовителем транспортного средства. Люфт в соединениях рычагов поворотных цапф и шарнирах рулевых тяг не допускается. Устройство фиксации положения рулевой колонки с регулируемым положением рулевого колеса должно быть работоспособно.</a:t>
            </a:r>
          </a:p>
          <a:p>
            <a:pPr fontAlgn="base"/>
            <a:r>
              <a:rPr lang="ru-RU" dirty="0" smtClean="0"/>
              <a:t>5.Применение </a:t>
            </a:r>
            <a:r>
              <a:rPr lang="ru-RU" dirty="0"/>
              <a:t>в рулевом механизме и рулевом приводе деталей со следами остаточной деформации, с трещинами и другими дефектами не допускается.</a:t>
            </a:r>
          </a:p>
          <a:p>
            <a:pPr fontAlgn="base"/>
            <a:r>
              <a:rPr lang="ru-RU" dirty="0" smtClean="0"/>
              <a:t>6.Подтекание </a:t>
            </a:r>
            <a:r>
              <a:rPr lang="ru-RU" dirty="0"/>
              <a:t>рабочей жидкости в гидросистеме усилителя рулевого управления не допускается.</a:t>
            </a:r>
          </a:p>
          <a:p>
            <a:pPr fontAlgn="base"/>
            <a:endParaRPr lang="ru-RU" b="1" dirty="0"/>
          </a:p>
        </p:txBody>
      </p:sp>
    </p:spTree>
    <p:extLst>
      <p:ext uri="{BB962C8B-B14F-4D97-AF65-F5344CB8AC3E}">
        <p14:creationId xmlns:p14="http://schemas.microsoft.com/office/powerpoint/2010/main" val="130611045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106461"/>
            <a:ext cx="8928992" cy="646331"/>
          </a:xfrm>
          <a:prstGeom prst="rect">
            <a:avLst/>
          </a:prstGeom>
        </p:spPr>
        <p:txBody>
          <a:bodyPr wrap="square">
            <a:spAutoFit/>
          </a:bodyPr>
          <a:lstStyle/>
          <a:p>
            <a:pPr algn="ctr"/>
            <a:r>
              <a:rPr lang="ru-RU" b="1" dirty="0" smtClean="0"/>
              <a:t>Приложение </a:t>
            </a:r>
            <a:r>
              <a:rPr lang="ru-RU" b="1" dirty="0"/>
              <a:t>№ 8 к </a:t>
            </a:r>
            <a:r>
              <a:rPr lang="ru-RU" b="1" dirty="0" smtClean="0"/>
              <a:t>Техническому регламенту </a:t>
            </a:r>
            <a:r>
              <a:rPr lang="ru-RU" b="1" dirty="0"/>
              <a:t>ТР ТС 018/2011</a:t>
            </a:r>
            <a:endParaRPr lang="ru-RU" b="1" dirty="0" smtClean="0"/>
          </a:p>
          <a:p>
            <a:pPr algn="ctr"/>
            <a:endParaRPr lang="ru-RU" b="1" dirty="0"/>
          </a:p>
        </p:txBody>
      </p:sp>
      <p:sp>
        <p:nvSpPr>
          <p:cNvPr id="3" name="Прямоугольник 2"/>
          <p:cNvSpPr/>
          <p:nvPr/>
        </p:nvSpPr>
        <p:spPr>
          <a:xfrm>
            <a:off x="209109" y="591596"/>
            <a:ext cx="8921706" cy="3416320"/>
          </a:xfrm>
          <a:prstGeom prst="rect">
            <a:avLst/>
          </a:prstGeom>
        </p:spPr>
        <p:txBody>
          <a:bodyPr wrap="square">
            <a:spAutoFit/>
          </a:bodyPr>
          <a:lstStyle/>
          <a:p>
            <a:pPr fontAlgn="base"/>
            <a:r>
              <a:rPr lang="ru-RU" b="1" dirty="0" smtClean="0"/>
              <a:t>Требования </a:t>
            </a:r>
            <a:r>
              <a:rPr lang="ru-RU" b="1" dirty="0"/>
              <a:t>к двигателю и его системам</a:t>
            </a:r>
          </a:p>
          <a:p>
            <a:pPr fontAlgn="base"/>
            <a:r>
              <a:rPr lang="ru-RU" dirty="0"/>
              <a:t>Требования в отношении выбросов</a:t>
            </a:r>
          </a:p>
          <a:p>
            <a:pPr fontAlgn="base"/>
            <a:r>
              <a:rPr lang="ru-RU" dirty="0" smtClean="0"/>
              <a:t>1.Содержание </a:t>
            </a:r>
            <a:r>
              <a:rPr lang="ru-RU" dirty="0"/>
              <a:t>оксида углерода (CO) и углеводородов (СН) в отработавших газах транспортного средства с бензиновыми и газовыми двигателями в режиме холостого хода на минимальной и повышенной частотах вращения коленчатого вала двигателя не должно превышать значений, установленных изготовителем для целей оценки соответствия типа транспортного средства перед его выпуском в обращение, а при отсутствии таких данных - не должно превышать значений, указанных в </a:t>
            </a:r>
            <a:r>
              <a:rPr lang="ru-RU" dirty="0" smtClean="0"/>
              <a:t>таблице.</a:t>
            </a:r>
            <a:r>
              <a:rPr lang="ru-RU" dirty="0"/>
              <a:t> </a:t>
            </a:r>
            <a:endParaRPr lang="ru-RU" dirty="0" smtClean="0"/>
          </a:p>
          <a:p>
            <a:pPr fontAlgn="base"/>
            <a:r>
              <a:rPr lang="ru-RU" dirty="0" smtClean="0"/>
              <a:t>Измерение </a:t>
            </a:r>
            <a:r>
              <a:rPr lang="ru-RU" dirty="0"/>
              <a:t>содержания углеводородов (СН) проводится только на транспортных средствах с карбюраторными двигателями</a:t>
            </a:r>
            <a:r>
              <a:rPr lang="ru-RU" dirty="0" smtClean="0"/>
              <a:t>.</a:t>
            </a:r>
          </a:p>
          <a:p>
            <a:pPr fontAlgn="base"/>
            <a:endParaRPr lang="ru-RU" dirty="0"/>
          </a:p>
          <a:p>
            <a:pPr fontAlgn="base"/>
            <a:endParaRPr lang="ru-RU" b="1" dirty="0"/>
          </a:p>
        </p:txBody>
      </p:sp>
      <p:graphicFrame>
        <p:nvGraphicFramePr>
          <p:cNvPr id="7" name="Таблица 6"/>
          <p:cNvGraphicFramePr>
            <a:graphicFrameLocks noGrp="1"/>
          </p:cNvGraphicFramePr>
          <p:nvPr>
            <p:extLst>
              <p:ext uri="{D42A27DB-BD31-4B8C-83A1-F6EECF244321}">
                <p14:modId xmlns:p14="http://schemas.microsoft.com/office/powerpoint/2010/main" val="1304189065"/>
              </p:ext>
            </p:extLst>
          </p:nvPr>
        </p:nvGraphicFramePr>
        <p:xfrm>
          <a:off x="323528" y="3603814"/>
          <a:ext cx="8454160" cy="3171552"/>
        </p:xfrm>
        <a:graphic>
          <a:graphicData uri="http://schemas.openxmlformats.org/drawingml/2006/table">
            <a:tbl>
              <a:tblPr/>
              <a:tblGrid>
                <a:gridCol w="2113540"/>
                <a:gridCol w="2113540"/>
                <a:gridCol w="2113540"/>
                <a:gridCol w="2113540"/>
              </a:tblGrid>
              <a:tr h="383996">
                <a:tc>
                  <a:txBody>
                    <a:bodyPr/>
                    <a:lstStyle/>
                    <a:p>
                      <a:pPr algn="l" fontAlgn="t"/>
                      <a:r>
                        <a:rPr lang="ru-RU" sz="1200" b="0" dirty="0">
                          <a:effectLst/>
                        </a:rPr>
                        <a:t>Категории и комплектация транспортных средств</a:t>
                      </a:r>
                    </a:p>
                  </a:txBody>
                  <a:tcPr marL="30684" marR="30684" marT="15342" marB="15342">
                    <a:lnL w="7620" cap="flat" cmpd="sng" algn="ctr">
                      <a:solidFill>
                        <a:srgbClr val="F8E7C1"/>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dirty="0">
                          <a:effectLst/>
                        </a:rPr>
                        <a:t>Частота вращения коленчатого вала двигателя</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a:effectLst/>
                        </a:rPr>
                        <a:t>СО (объемная доля), процентов</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dirty="0">
                          <a:effectLst/>
                        </a:rPr>
                        <a:t>СН (объемная доля), </a:t>
                      </a:r>
                      <a:r>
                        <a:rPr lang="ru-RU" sz="1200" b="0" dirty="0" smtClean="0">
                          <a:effectLst/>
                        </a:rPr>
                        <a:t>млн-1</a:t>
                      </a:r>
                      <a:endParaRPr lang="ru-RU" sz="1200" b="0" dirty="0">
                        <a:effectLst/>
                      </a:endParaRP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506CC1"/>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202103">
                <a:tc>
                  <a:txBody>
                    <a:bodyPr/>
                    <a:lstStyle/>
                    <a:p>
                      <a:pPr algn="l" fontAlgn="t"/>
                      <a:r>
                        <a:rPr lang="ru-RU" sz="1200" b="0">
                          <a:effectLst/>
                        </a:rPr>
                        <a:t>М и N, не оснащенные</a:t>
                      </a:r>
                    </a:p>
                  </a:txBody>
                  <a:tcPr marL="30684" marR="30684" marT="15342" marB="15342">
                    <a:lnL w="7620" cap="flat" cmpd="sng" algn="ctr">
                      <a:solidFill>
                        <a:srgbClr val="386CC1"/>
                      </a:solidFill>
                      <a:prstDash val="solid"/>
                      <a:round/>
                      <a:headEnd type="none" w="med" len="med"/>
                      <a:tailEnd type="none" w="med" len="med"/>
                    </a:lnL>
                    <a:lnR w="7620" cap="flat" cmpd="sng" algn="ctr">
                      <a:solidFill>
                        <a:srgbClr val="706AC1"/>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dirty="0">
                          <a:effectLst/>
                        </a:rPr>
                        <a:t>минимальная</a:t>
                      </a:r>
                    </a:p>
                  </a:txBody>
                  <a:tcPr marL="30684" marR="30684" marT="15342" marB="15342">
                    <a:lnL w="7620" cap="flat" cmpd="sng" algn="ctr">
                      <a:solidFill>
                        <a:srgbClr val="706AC1"/>
                      </a:solidFill>
                      <a:prstDash val="solid"/>
                      <a:round/>
                      <a:headEnd type="none" w="med" len="med"/>
                      <a:tailEnd type="none" w="med" len="med"/>
                    </a:lnL>
                    <a:lnR w="7620" cap="flat" cmpd="sng" algn="ctr">
                      <a:solidFill>
                        <a:srgbClr val="E86AC1"/>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a:effectLst/>
                        </a:rPr>
                        <a:t>3,5</a:t>
                      </a:r>
                    </a:p>
                  </a:txBody>
                  <a:tcPr marL="30684" marR="30684" marT="15342" marB="15342">
                    <a:lnL w="7620" cap="flat" cmpd="sng" algn="ctr">
                      <a:solidFill>
                        <a:srgbClr val="E86AC1"/>
                      </a:solidFill>
                      <a:prstDash val="solid"/>
                      <a:round/>
                      <a:headEnd type="none" w="med" len="med"/>
                      <a:tailEnd type="none" w="med" len="med"/>
                    </a:lnL>
                    <a:lnR w="7620" cap="flat" cmpd="sng" algn="ctr">
                      <a:solidFill>
                        <a:srgbClr val="F06BC1"/>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a:effectLst/>
                        </a:rPr>
                        <a:t>1200</a:t>
                      </a:r>
                    </a:p>
                  </a:txBody>
                  <a:tcPr marL="30684" marR="30684" marT="15342" marB="15342">
                    <a:lnL w="7620" cap="flat" cmpd="sng" algn="ctr">
                      <a:solidFill>
                        <a:srgbClr val="F06BC1"/>
                      </a:solidFill>
                      <a:prstDash val="solid"/>
                      <a:round/>
                      <a:headEnd type="none" w="med" len="med"/>
                      <a:tailEnd type="none" w="med" len="med"/>
                    </a:lnL>
                    <a:lnR w="7620" cap="flat" cmpd="sng" algn="ctr">
                      <a:solidFill>
                        <a:srgbClr val="9869C1"/>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383996">
                <a:tc>
                  <a:txBody>
                    <a:bodyPr/>
                    <a:lstStyle/>
                    <a:p>
                      <a:pPr algn="l" fontAlgn="t"/>
                      <a:r>
                        <a:rPr lang="ru-RU" sz="1200" b="0">
                          <a:effectLst/>
                        </a:rPr>
                        <a:t>системами нейтрализации отработавших газов</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a:effectLst/>
                        </a:rPr>
                        <a:t>повышенная</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a:effectLst/>
                        </a:rPr>
                        <a:t>2,0</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a:effectLst/>
                        </a:rPr>
                        <a:t>600</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202103">
                <a:tc>
                  <a:txBody>
                    <a:bodyPr/>
                    <a:lstStyle/>
                    <a:p>
                      <a:pPr algn="l" fontAlgn="t"/>
                      <a:r>
                        <a:rPr lang="ru-RU" sz="1200" b="0">
                          <a:effectLst/>
                        </a:rPr>
                        <a:t>М и </a:t>
                      </a:r>
                      <a:r>
                        <a:rPr lang="en-US" sz="1200" b="0">
                          <a:effectLst/>
                        </a:rPr>
                        <a:t>N, </a:t>
                      </a:r>
                      <a:r>
                        <a:rPr lang="ru-RU" sz="1200" b="0">
                          <a:effectLst/>
                        </a:rPr>
                        <a:t>экологического</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a:effectLst/>
                        </a:rPr>
                        <a:t>минимальная</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a:effectLst/>
                        </a:rPr>
                        <a:t>0,5</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a:effectLst/>
                        </a:rPr>
                        <a:t>200</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565888">
                <a:tc>
                  <a:txBody>
                    <a:bodyPr/>
                    <a:lstStyle/>
                    <a:p>
                      <a:pPr algn="l" fontAlgn="t"/>
                      <a:r>
                        <a:rPr lang="ru-RU" sz="1200" b="0">
                          <a:effectLst/>
                        </a:rPr>
                        <a:t>класса 2 и ниже, оснащенные системами нейтрализации отработавших газов</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dirty="0">
                          <a:effectLst/>
                        </a:rPr>
                        <a:t>повышенная</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a:effectLst/>
                        </a:rPr>
                        <a:t>0,3</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a:effectLst/>
                        </a:rPr>
                        <a:t>200</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202103">
                <a:tc>
                  <a:txBody>
                    <a:bodyPr/>
                    <a:lstStyle/>
                    <a:p>
                      <a:pPr algn="l" fontAlgn="t"/>
                      <a:r>
                        <a:rPr lang="ru-RU" sz="1200" b="0">
                          <a:effectLst/>
                        </a:rPr>
                        <a:t>М и </a:t>
                      </a:r>
                      <a:r>
                        <a:rPr lang="en-US" sz="1200" b="0">
                          <a:effectLst/>
                        </a:rPr>
                        <a:t>N,</a:t>
                      </a:r>
                      <a:r>
                        <a:rPr lang="ru-RU" sz="1200" b="0">
                          <a:effectLst/>
                        </a:rPr>
                        <a:t>экологического</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a:effectLst/>
                        </a:rPr>
                        <a:t>минимальная</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a:effectLst/>
                        </a:rPr>
                        <a:t>0,3</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a:effectLst/>
                        </a:rPr>
                        <a:t>-</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565888">
                <a:tc>
                  <a:txBody>
                    <a:bodyPr/>
                    <a:lstStyle/>
                    <a:p>
                      <a:pPr algn="l" fontAlgn="t"/>
                      <a:r>
                        <a:rPr lang="ru-RU" sz="1200" b="0">
                          <a:effectLst/>
                        </a:rPr>
                        <a:t>класса 3 и выше, оснащенные системами нейтрализации отработавших газов</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28E8C1"/>
                      </a:solidFill>
                      <a:prstDash val="solid"/>
                      <a:round/>
                      <a:headEnd type="none" w="med" len="med"/>
                      <a:tailEnd type="none" w="med" len="med"/>
                    </a:lnB>
                    <a:solidFill>
                      <a:srgbClr val="FFFFFF"/>
                    </a:solidFill>
                  </a:tcPr>
                </a:tc>
                <a:tc>
                  <a:txBody>
                    <a:bodyPr/>
                    <a:lstStyle/>
                    <a:p>
                      <a:pPr algn="l" fontAlgn="t"/>
                      <a:r>
                        <a:rPr lang="ru-RU" sz="1200" b="0">
                          <a:effectLst/>
                        </a:rPr>
                        <a:t>повышенная</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606BC1"/>
                      </a:solidFill>
                      <a:prstDash val="solid"/>
                      <a:round/>
                      <a:headEnd type="none" w="med" len="med"/>
                      <a:tailEnd type="none" w="med" len="med"/>
                    </a:lnB>
                    <a:solidFill>
                      <a:srgbClr val="FFFFFF"/>
                    </a:solidFill>
                  </a:tcPr>
                </a:tc>
                <a:tc>
                  <a:txBody>
                    <a:bodyPr/>
                    <a:lstStyle/>
                    <a:p>
                      <a:pPr algn="l" fontAlgn="t"/>
                      <a:r>
                        <a:rPr lang="ru-RU" sz="1200" b="0">
                          <a:effectLst/>
                        </a:rPr>
                        <a:t>0,2</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186BC1"/>
                      </a:solidFill>
                      <a:prstDash val="solid"/>
                      <a:round/>
                      <a:headEnd type="none" w="med" len="med"/>
                      <a:tailEnd type="none" w="med" len="med"/>
                    </a:lnB>
                    <a:solidFill>
                      <a:srgbClr val="FFFFFF"/>
                    </a:solidFill>
                  </a:tcPr>
                </a:tc>
                <a:tc>
                  <a:txBody>
                    <a:bodyPr/>
                    <a:lstStyle/>
                    <a:p>
                      <a:pPr algn="l" fontAlgn="t"/>
                      <a:r>
                        <a:rPr lang="ru-RU" sz="1200" b="0">
                          <a:effectLst/>
                        </a:rPr>
                        <a:t>-</a:t>
                      </a:r>
                    </a:p>
                  </a:txBody>
                  <a:tcPr marL="30684" marR="30684" marT="15342" marB="15342">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786BC1"/>
                      </a:solidFill>
                      <a:prstDash val="solid"/>
                      <a:round/>
                      <a:headEnd type="none" w="med" len="med"/>
                      <a:tailEnd type="none" w="med" len="med"/>
                    </a:lnB>
                    <a:solidFill>
                      <a:srgbClr val="FFFFFF"/>
                    </a:solidFill>
                  </a:tcPr>
                </a:tc>
              </a:tr>
              <a:tr h="474943">
                <a:tc>
                  <a:txBody>
                    <a:bodyPr/>
                    <a:lstStyle/>
                    <a:p>
                      <a:pPr algn="l" fontAlgn="t"/>
                      <a:r>
                        <a:rPr lang="ru-RU" sz="1200" b="0">
                          <a:effectLst/>
                        </a:rPr>
                        <a:t>L, не оснащенные системами нейтрализации отработавших газов</a:t>
                      </a:r>
                    </a:p>
                  </a:txBody>
                  <a:tcPr marL="30684" marR="30684" marT="15342" marB="15342">
                    <a:lnL w="7620" cap="flat" cmpd="sng" algn="ctr">
                      <a:solidFill>
                        <a:srgbClr val="D86BC1"/>
                      </a:solidFill>
                      <a:prstDash val="solid"/>
                      <a:round/>
                      <a:headEnd type="none" w="med" len="med"/>
                      <a:tailEnd type="none" w="med" len="med"/>
                    </a:lnL>
                    <a:lnR w="7620" cap="flat" cmpd="sng" algn="ctr">
                      <a:solidFill>
                        <a:srgbClr val="D86BC1"/>
                      </a:solidFill>
                      <a:prstDash val="solid"/>
                      <a:round/>
                      <a:headEnd type="none" w="med" len="med"/>
                      <a:tailEnd type="none" w="med" len="med"/>
                    </a:lnR>
                    <a:lnT w="7620" cap="flat" cmpd="sng" algn="ctr">
                      <a:solidFill>
                        <a:srgbClr val="28E8C1"/>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dirty="0">
                          <a:effectLst/>
                        </a:rPr>
                        <a:t>минимальная</a:t>
                      </a:r>
                    </a:p>
                  </a:txBody>
                  <a:tcPr marL="30684" marR="30684" marT="15342" marB="15342">
                    <a:lnL w="7620" cap="flat" cmpd="sng" algn="ctr">
                      <a:solidFill>
                        <a:srgbClr val="D86BC1"/>
                      </a:solidFill>
                      <a:prstDash val="solid"/>
                      <a:round/>
                      <a:headEnd type="none" w="med" len="med"/>
                      <a:tailEnd type="none" w="med" len="med"/>
                    </a:lnL>
                    <a:lnR w="7620" cap="flat" cmpd="sng" algn="ctr">
                      <a:solidFill>
                        <a:srgbClr val="B069C1"/>
                      </a:solidFill>
                      <a:prstDash val="solid"/>
                      <a:round/>
                      <a:headEnd type="none" w="med" len="med"/>
                      <a:tailEnd type="none" w="med" len="med"/>
                    </a:lnR>
                    <a:lnT w="7620" cap="flat" cmpd="sng" algn="ctr">
                      <a:solidFill>
                        <a:srgbClr val="606BC1"/>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a:effectLst/>
                        </a:rPr>
                        <a:t>4,5</a:t>
                      </a:r>
                    </a:p>
                  </a:txBody>
                  <a:tcPr marL="30684" marR="30684" marT="15342" marB="15342">
                    <a:lnL w="7620" cap="flat" cmpd="sng" algn="ctr">
                      <a:solidFill>
                        <a:srgbClr val="B069C1"/>
                      </a:solidFill>
                      <a:prstDash val="solid"/>
                      <a:round/>
                      <a:headEnd type="none" w="med" len="med"/>
                      <a:tailEnd type="none" w="med" len="med"/>
                    </a:lnL>
                    <a:lnR w="7620" cap="flat" cmpd="sng" algn="ctr">
                      <a:solidFill>
                        <a:srgbClr val="B86AC1"/>
                      </a:solidFill>
                      <a:prstDash val="solid"/>
                      <a:round/>
                      <a:headEnd type="none" w="med" len="med"/>
                      <a:tailEnd type="none" w="med" len="med"/>
                    </a:lnR>
                    <a:lnT w="7620" cap="flat" cmpd="sng" algn="ctr">
                      <a:solidFill>
                        <a:srgbClr val="186BC1"/>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sz="1200" b="0" dirty="0">
                          <a:effectLst/>
                        </a:rPr>
                        <a:t> </a:t>
                      </a:r>
                    </a:p>
                  </a:txBody>
                  <a:tcPr marL="30684" marR="30684" marT="15342" marB="15342">
                    <a:lnL w="7620" cap="flat" cmpd="sng" algn="ctr">
                      <a:solidFill>
                        <a:srgbClr val="B86AC1"/>
                      </a:solidFill>
                      <a:prstDash val="solid"/>
                      <a:round/>
                      <a:headEnd type="none" w="med" len="med"/>
                      <a:tailEnd type="none" w="med" len="med"/>
                    </a:lnL>
                    <a:lnR w="7620" cap="flat" cmpd="sng" algn="ctr">
                      <a:solidFill>
                        <a:srgbClr val="706AC1"/>
                      </a:solidFill>
                      <a:prstDash val="solid"/>
                      <a:round/>
                      <a:headEnd type="none" w="med" len="med"/>
                      <a:tailEnd type="none" w="med" len="med"/>
                    </a:lnR>
                    <a:lnT w="7620" cap="flat" cmpd="sng" algn="ctr">
                      <a:solidFill>
                        <a:srgbClr val="786BC1"/>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24571847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106461"/>
            <a:ext cx="8928992" cy="646331"/>
          </a:xfrm>
          <a:prstGeom prst="rect">
            <a:avLst/>
          </a:prstGeom>
        </p:spPr>
        <p:txBody>
          <a:bodyPr wrap="square">
            <a:spAutoFit/>
          </a:bodyPr>
          <a:lstStyle/>
          <a:p>
            <a:pPr algn="ctr"/>
            <a:r>
              <a:rPr lang="ru-RU" b="1" dirty="0" smtClean="0"/>
              <a:t>Приложение </a:t>
            </a:r>
            <a:r>
              <a:rPr lang="ru-RU" b="1" dirty="0"/>
              <a:t>№ 8 к </a:t>
            </a:r>
            <a:r>
              <a:rPr lang="ru-RU" b="1" dirty="0" smtClean="0"/>
              <a:t>Техническому регламенту </a:t>
            </a:r>
            <a:r>
              <a:rPr lang="ru-RU" b="1" dirty="0"/>
              <a:t>ТР ТС 018/2011</a:t>
            </a:r>
            <a:endParaRPr lang="ru-RU" b="1" dirty="0" smtClean="0"/>
          </a:p>
          <a:p>
            <a:pPr algn="ctr"/>
            <a:endParaRPr lang="ru-RU" b="1" dirty="0"/>
          </a:p>
        </p:txBody>
      </p:sp>
      <p:sp>
        <p:nvSpPr>
          <p:cNvPr id="3" name="Прямоугольник 2"/>
          <p:cNvSpPr/>
          <p:nvPr/>
        </p:nvSpPr>
        <p:spPr>
          <a:xfrm>
            <a:off x="209109" y="591596"/>
            <a:ext cx="8921706" cy="5078313"/>
          </a:xfrm>
          <a:prstGeom prst="rect">
            <a:avLst/>
          </a:prstGeom>
        </p:spPr>
        <p:txBody>
          <a:bodyPr wrap="square">
            <a:spAutoFit/>
          </a:bodyPr>
          <a:lstStyle/>
          <a:p>
            <a:pPr fontAlgn="base"/>
            <a:r>
              <a:rPr lang="ru-RU" b="1" dirty="0" smtClean="0"/>
              <a:t>Требования </a:t>
            </a:r>
            <a:r>
              <a:rPr lang="ru-RU" b="1" dirty="0"/>
              <a:t>к двигателю и его системам</a:t>
            </a:r>
          </a:p>
          <a:p>
            <a:pPr fontAlgn="base"/>
            <a:r>
              <a:rPr lang="ru-RU" dirty="0" smtClean="0"/>
              <a:t>2.Дымность </a:t>
            </a:r>
            <a:r>
              <a:rPr lang="ru-RU" dirty="0"/>
              <a:t>отработавших газов транспортных средств с дизелями в режиме свободного ускорения не должна превышать значений коэффициента поглощения света, указанного в документах, удостоверяющих соответствие транспортного средства Правилам ООН N 24-03, либо значений, указанных на знаке официального утверждения, нанесенном на двигатель или транспортное средство, либо установленных изготовителем транспортного средства в эксплуатационной документации. При отсутствии вышеуказанных сведений </a:t>
            </a:r>
            <a:r>
              <a:rPr lang="ru-RU" dirty="0" err="1"/>
              <a:t>дымность</a:t>
            </a:r>
            <a:r>
              <a:rPr lang="ru-RU" dirty="0"/>
              <a:t> отработавших газов не должна превышать следующих значений: </a:t>
            </a:r>
            <a:endParaRPr lang="ru-RU" dirty="0" smtClean="0"/>
          </a:p>
          <a:p>
            <a:pPr fontAlgn="base"/>
            <a:r>
              <a:rPr lang="ru-RU" dirty="0" smtClean="0"/>
              <a:t>2.1.Для </a:t>
            </a:r>
            <a:r>
              <a:rPr lang="ru-RU" dirty="0"/>
              <a:t>двигателей экологического класса 3 и ниже:</a:t>
            </a:r>
          </a:p>
          <a:p>
            <a:pPr marL="285750" indent="-285750" fontAlgn="base">
              <a:buFont typeface="Arial" panose="020B0604020202020204" pitchFamily="34" charset="0"/>
              <a:buChar char="•"/>
            </a:pPr>
            <a:r>
              <a:rPr lang="ru-RU" dirty="0"/>
              <a:t>2,5 (м(-1)) для двигателей без наддува;</a:t>
            </a:r>
          </a:p>
          <a:p>
            <a:pPr marL="285750" indent="-285750" fontAlgn="base">
              <a:buFont typeface="Arial" panose="020B0604020202020204" pitchFamily="34" charset="0"/>
              <a:buChar char="•"/>
            </a:pPr>
            <a:r>
              <a:rPr lang="ru-RU" dirty="0"/>
              <a:t>3,0 (м(-1)) для двигателей с наддувом.</a:t>
            </a:r>
          </a:p>
          <a:p>
            <a:pPr marL="285750" indent="-285750" fontAlgn="base">
              <a:buFont typeface="Arial" panose="020B0604020202020204" pitchFamily="34" charset="0"/>
              <a:buChar char="•"/>
            </a:pPr>
            <a:r>
              <a:rPr lang="ru-RU" dirty="0"/>
              <a:t>9.2.2.для двигателей экологического класса 4 и выше - 1,5 (м(-1)) .</a:t>
            </a:r>
          </a:p>
          <a:p>
            <a:pPr fontAlgn="base"/>
            <a:r>
              <a:rPr lang="ru-RU" dirty="0"/>
              <a:t>3.При проведении проверки соответствия требованиям пунктов 9.1 и 9.2 пробег транспортного средства должен быть не менее 3000 км. При меньшем пробеге проверка не проводится.</a:t>
            </a:r>
          </a:p>
          <a:p>
            <a:pPr fontAlgn="base"/>
            <a:endParaRPr lang="ru-RU" dirty="0"/>
          </a:p>
          <a:p>
            <a:pPr fontAlgn="base"/>
            <a:endParaRPr lang="ru-RU" b="1" dirty="0"/>
          </a:p>
        </p:txBody>
      </p:sp>
    </p:spTree>
    <p:extLst>
      <p:ext uri="{BB962C8B-B14F-4D97-AF65-F5344CB8AC3E}">
        <p14:creationId xmlns:p14="http://schemas.microsoft.com/office/powerpoint/2010/main" val="372459598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106461"/>
            <a:ext cx="8928992" cy="646331"/>
          </a:xfrm>
          <a:prstGeom prst="rect">
            <a:avLst/>
          </a:prstGeom>
        </p:spPr>
        <p:txBody>
          <a:bodyPr wrap="square">
            <a:spAutoFit/>
          </a:bodyPr>
          <a:lstStyle/>
          <a:p>
            <a:pPr algn="ctr"/>
            <a:r>
              <a:rPr lang="ru-RU" b="1" dirty="0" smtClean="0"/>
              <a:t>Приложение </a:t>
            </a:r>
            <a:r>
              <a:rPr lang="ru-RU" b="1" dirty="0"/>
              <a:t>№ 8 к </a:t>
            </a:r>
            <a:r>
              <a:rPr lang="ru-RU" b="1" dirty="0" smtClean="0"/>
              <a:t>Техническому регламенту </a:t>
            </a:r>
            <a:r>
              <a:rPr lang="ru-RU" b="1" dirty="0"/>
              <a:t>ТР ТС 018/2011</a:t>
            </a:r>
            <a:endParaRPr lang="ru-RU" b="1" dirty="0" smtClean="0"/>
          </a:p>
          <a:p>
            <a:pPr algn="ctr"/>
            <a:endParaRPr lang="ru-RU" b="1" dirty="0"/>
          </a:p>
        </p:txBody>
      </p:sp>
      <p:sp>
        <p:nvSpPr>
          <p:cNvPr id="3" name="Прямоугольник 2"/>
          <p:cNvSpPr/>
          <p:nvPr/>
        </p:nvSpPr>
        <p:spPr>
          <a:xfrm>
            <a:off x="209109" y="591596"/>
            <a:ext cx="8921706" cy="5909310"/>
          </a:xfrm>
          <a:prstGeom prst="rect">
            <a:avLst/>
          </a:prstGeom>
        </p:spPr>
        <p:txBody>
          <a:bodyPr wrap="square">
            <a:spAutoFit/>
          </a:bodyPr>
          <a:lstStyle/>
          <a:p>
            <a:pPr fontAlgn="base"/>
            <a:r>
              <a:rPr lang="ru-RU" b="1" dirty="0" smtClean="0"/>
              <a:t>Требования </a:t>
            </a:r>
            <a:r>
              <a:rPr lang="ru-RU" b="1" dirty="0"/>
              <a:t>к двигателю и его системам</a:t>
            </a:r>
          </a:p>
          <a:p>
            <a:pPr fontAlgn="base"/>
            <a:r>
              <a:rPr lang="ru-RU" dirty="0" smtClean="0"/>
              <a:t>4.Отсутствие </a:t>
            </a:r>
            <a:r>
              <a:rPr lang="ru-RU" dirty="0"/>
              <a:t>и видимые повреждения элементов системы контроля и управления двигателем и системы снижения выбросов (электронный блок управления двигателем, кислородный датчик, каталитический нейтрализатор, система вентиляции картера двигателя, система рециркуляции отработавших газов, система улавливания паров топлива и другие) не допускаются.</a:t>
            </a:r>
          </a:p>
          <a:p>
            <a:pPr fontAlgn="base"/>
            <a:r>
              <a:rPr lang="ru-RU" dirty="0" smtClean="0"/>
              <a:t>5.Показания </a:t>
            </a:r>
            <a:r>
              <a:rPr lang="ru-RU" dirty="0"/>
              <a:t>размещенных на комбинации приборов сигнализаторов средств контроля двигателя и его систем должны соответствовать исправному состоянию двигателя и его систем. На транспортных средствах, оснащенных системой бортовой диагностики, эта система должна быть комплектна и работоспособна, а также должны отсутствовать коды неисправностей систем обеспечения безопасности транспортного средства, сохраненные системой бортовой диагностики.</a:t>
            </a:r>
          </a:p>
          <a:p>
            <a:pPr fontAlgn="base"/>
            <a:r>
              <a:rPr lang="ru-RU" dirty="0"/>
              <a:t>6.Системы питания и выпуска транспортных средств должны быть комплектны и герметичны. </a:t>
            </a:r>
            <a:r>
              <a:rPr lang="ru-RU" dirty="0" err="1"/>
              <a:t>Подтекания</a:t>
            </a:r>
            <a:r>
              <a:rPr lang="ru-RU" dirty="0"/>
              <a:t> и каплепадение топлива в системе питания двигателей не допускаются. Подсос воздуха и (или) утечка отработавших газов, минуя систему выпуска, не допускаются. Системы улавливания паров топлива, рециркуляции отработавших газов и вентиляции картера, предусмотренные изготовителем в эксплуатационной документации транспортного средства, должны быть комплектны </a:t>
            </a:r>
            <a:r>
              <a:rPr lang="ru-RU" dirty="0" smtClean="0"/>
              <a:t>и</a:t>
            </a:r>
          </a:p>
          <a:p>
            <a:pPr fontAlgn="base"/>
            <a:r>
              <a:rPr lang="ru-RU" dirty="0" smtClean="0"/>
              <a:t>герметичны</a:t>
            </a:r>
            <a:r>
              <a:rPr lang="ru-RU" dirty="0"/>
              <a:t>.</a:t>
            </a:r>
          </a:p>
          <a:p>
            <a:pPr fontAlgn="base"/>
            <a:endParaRPr lang="ru-RU" dirty="0"/>
          </a:p>
          <a:p>
            <a:pPr fontAlgn="base"/>
            <a:endParaRPr lang="ru-RU" b="1" dirty="0"/>
          </a:p>
        </p:txBody>
      </p:sp>
    </p:spTree>
    <p:extLst>
      <p:ext uri="{BB962C8B-B14F-4D97-AF65-F5344CB8AC3E}">
        <p14:creationId xmlns:p14="http://schemas.microsoft.com/office/powerpoint/2010/main" val="14856332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106461"/>
            <a:ext cx="8928992" cy="646331"/>
          </a:xfrm>
          <a:prstGeom prst="rect">
            <a:avLst/>
          </a:prstGeom>
        </p:spPr>
        <p:txBody>
          <a:bodyPr wrap="square">
            <a:spAutoFit/>
          </a:bodyPr>
          <a:lstStyle/>
          <a:p>
            <a:pPr algn="ctr"/>
            <a:r>
              <a:rPr lang="ru-RU" b="1" dirty="0" smtClean="0"/>
              <a:t>Приложение </a:t>
            </a:r>
            <a:r>
              <a:rPr lang="ru-RU" b="1" dirty="0"/>
              <a:t>№ 8 к </a:t>
            </a:r>
            <a:r>
              <a:rPr lang="ru-RU" b="1" dirty="0" smtClean="0"/>
              <a:t>Техническому регламенту </a:t>
            </a:r>
            <a:r>
              <a:rPr lang="ru-RU" b="1" dirty="0"/>
              <a:t>ТР ТС 018/2011</a:t>
            </a:r>
            <a:endParaRPr lang="ru-RU" b="1" dirty="0" smtClean="0"/>
          </a:p>
          <a:p>
            <a:pPr algn="ctr"/>
            <a:endParaRPr lang="ru-RU" b="1" dirty="0"/>
          </a:p>
        </p:txBody>
      </p:sp>
      <p:sp>
        <p:nvSpPr>
          <p:cNvPr id="3" name="Прямоугольник 2"/>
          <p:cNvSpPr/>
          <p:nvPr/>
        </p:nvSpPr>
        <p:spPr>
          <a:xfrm>
            <a:off x="215195" y="453966"/>
            <a:ext cx="8921706" cy="6740307"/>
          </a:xfrm>
          <a:prstGeom prst="rect">
            <a:avLst/>
          </a:prstGeom>
        </p:spPr>
        <p:txBody>
          <a:bodyPr wrap="square">
            <a:spAutoFit/>
          </a:bodyPr>
          <a:lstStyle/>
          <a:p>
            <a:pPr fontAlgn="base"/>
            <a:r>
              <a:rPr lang="ru-RU" b="1" dirty="0" smtClean="0"/>
              <a:t>Требования </a:t>
            </a:r>
            <a:r>
              <a:rPr lang="ru-RU" b="1" dirty="0"/>
              <a:t>к двигателю и его системам</a:t>
            </a:r>
          </a:p>
          <a:p>
            <a:pPr fontAlgn="base"/>
            <a:r>
              <a:rPr lang="ru-RU" dirty="0" smtClean="0"/>
              <a:t>7.Запорные </a:t>
            </a:r>
            <a:r>
              <a:rPr lang="ru-RU" dirty="0"/>
              <a:t>устройства топливных баков и устройства перекрытия топлива должны быть работоспособны. Крышки топливных баков должны фиксироваться в закрытом положении, повреждения уплотняющих элементов крышек не допускаются. Отсутствие, повреждение или ослабление деталей крепления элементов системы питания не допускается.</a:t>
            </a:r>
          </a:p>
          <a:p>
            <a:pPr fontAlgn="base"/>
            <a:r>
              <a:rPr lang="ru-RU" dirty="0" smtClean="0"/>
              <a:t>8.Система </a:t>
            </a:r>
            <a:r>
              <a:rPr lang="ru-RU" dirty="0"/>
              <a:t>питания газобаллонных транспортных средств, ее размещение и установка должны соответствовать следующим требованиям:</a:t>
            </a:r>
          </a:p>
          <a:p>
            <a:pPr fontAlgn="base"/>
            <a:r>
              <a:rPr lang="ru-RU" dirty="0" smtClean="0"/>
              <a:t>8.1.На </a:t>
            </a:r>
            <a:r>
              <a:rPr lang="ru-RU" dirty="0"/>
              <a:t>каждый газовый баллон должен иметься паспорт, оформленный его изготовителем.</a:t>
            </a:r>
          </a:p>
          <a:p>
            <a:pPr fontAlgn="base"/>
            <a:r>
              <a:rPr lang="ru-RU" dirty="0"/>
              <a:t>8.2.На каждом газовом баллоне, установленном на транспортном средстве, должны быть четко нанесены нестираемым образом, по меньшей мере, следующие данные:</a:t>
            </a:r>
          </a:p>
          <a:p>
            <a:pPr marL="285750" indent="-285750" fontAlgn="base">
              <a:buFont typeface="Arial" panose="020B0604020202020204" pitchFamily="34" charset="0"/>
              <a:buChar char="•"/>
            </a:pPr>
            <a:r>
              <a:rPr lang="ru-RU" dirty="0"/>
              <a:t>серийный номер;</a:t>
            </a:r>
          </a:p>
          <a:p>
            <a:pPr marL="285750" indent="-285750" fontAlgn="base">
              <a:buFont typeface="Arial" panose="020B0604020202020204" pitchFamily="34" charset="0"/>
              <a:buChar char="•"/>
            </a:pPr>
            <a:r>
              <a:rPr lang="ru-RU" dirty="0"/>
              <a:t>обозначение "СНГ" или "КПГ".</a:t>
            </a:r>
          </a:p>
          <a:p>
            <a:pPr fontAlgn="base"/>
            <a:r>
              <a:rPr lang="ru-RU" dirty="0" smtClean="0"/>
              <a:t>8.3.Газобаллонное </a:t>
            </a:r>
            <a:r>
              <a:rPr lang="ru-RU" dirty="0"/>
              <a:t>оборудование на транспортных средствах в специально уполномоченных организациях подвергается периодическим испытаниям с периодичностью, совпадающей с периодичностью освидетельствования баллонов, установленной изготовителем баллонов и указанной в паспорте на баллон </a:t>
            </a:r>
            <a:endParaRPr lang="ru-RU" dirty="0" smtClean="0"/>
          </a:p>
          <a:p>
            <a:pPr fontAlgn="base"/>
            <a:r>
              <a:rPr lang="ru-RU" dirty="0" smtClean="0"/>
              <a:t>(</a:t>
            </a:r>
            <a:r>
              <a:rPr lang="ru-RU" dirty="0"/>
              <a:t>баллоны). По результатам периодических испытаний специально </a:t>
            </a:r>
            <a:endParaRPr lang="ru-RU" dirty="0" smtClean="0"/>
          </a:p>
          <a:p>
            <a:pPr fontAlgn="base"/>
            <a:r>
              <a:rPr lang="ru-RU" dirty="0" smtClean="0"/>
              <a:t>уполномоченные </a:t>
            </a:r>
            <a:r>
              <a:rPr lang="ru-RU" dirty="0"/>
              <a:t>организации оформляют свидетельство о </a:t>
            </a:r>
            <a:endParaRPr lang="ru-RU" dirty="0" smtClean="0"/>
          </a:p>
          <a:p>
            <a:pPr fontAlgn="base"/>
            <a:r>
              <a:rPr lang="ru-RU" dirty="0" smtClean="0"/>
              <a:t>проведении </a:t>
            </a:r>
            <a:r>
              <a:rPr lang="ru-RU" dirty="0"/>
              <a:t>периодических испытаний газобаллонного </a:t>
            </a:r>
            <a:endParaRPr lang="ru-RU" dirty="0" smtClean="0"/>
          </a:p>
          <a:p>
            <a:pPr fontAlgn="base"/>
            <a:r>
              <a:rPr lang="ru-RU" dirty="0" smtClean="0"/>
              <a:t>оборудования</a:t>
            </a:r>
            <a:r>
              <a:rPr lang="ru-RU" dirty="0"/>
              <a:t>, установленного на транспортном средстве.</a:t>
            </a:r>
          </a:p>
          <a:p>
            <a:pPr fontAlgn="base"/>
            <a:endParaRPr lang="ru-RU" dirty="0"/>
          </a:p>
          <a:p>
            <a:pPr fontAlgn="base"/>
            <a:endParaRPr lang="ru-RU" b="1" dirty="0"/>
          </a:p>
        </p:txBody>
      </p:sp>
    </p:spTree>
    <p:extLst>
      <p:ext uri="{BB962C8B-B14F-4D97-AF65-F5344CB8AC3E}">
        <p14:creationId xmlns:p14="http://schemas.microsoft.com/office/powerpoint/2010/main" val="10913805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106461"/>
            <a:ext cx="8928992" cy="646331"/>
          </a:xfrm>
          <a:prstGeom prst="rect">
            <a:avLst/>
          </a:prstGeom>
        </p:spPr>
        <p:txBody>
          <a:bodyPr wrap="square">
            <a:spAutoFit/>
          </a:bodyPr>
          <a:lstStyle/>
          <a:p>
            <a:pPr algn="ctr"/>
            <a:r>
              <a:rPr lang="ru-RU" b="1" dirty="0" smtClean="0"/>
              <a:t>Приложение </a:t>
            </a:r>
            <a:r>
              <a:rPr lang="ru-RU" b="1" dirty="0"/>
              <a:t>№ 8 к </a:t>
            </a:r>
            <a:r>
              <a:rPr lang="ru-RU" b="1" dirty="0" smtClean="0"/>
              <a:t>Техническому регламенту </a:t>
            </a:r>
            <a:r>
              <a:rPr lang="ru-RU" b="1" dirty="0"/>
              <a:t>ТР ТС 018/2011</a:t>
            </a:r>
            <a:endParaRPr lang="ru-RU" b="1" dirty="0" smtClean="0"/>
          </a:p>
          <a:p>
            <a:pPr algn="ctr"/>
            <a:endParaRPr lang="ru-RU" b="1" dirty="0"/>
          </a:p>
        </p:txBody>
      </p:sp>
      <p:sp>
        <p:nvSpPr>
          <p:cNvPr id="3" name="Прямоугольник 2"/>
          <p:cNvSpPr/>
          <p:nvPr/>
        </p:nvSpPr>
        <p:spPr>
          <a:xfrm>
            <a:off x="215195" y="453966"/>
            <a:ext cx="8921706" cy="5909310"/>
          </a:xfrm>
          <a:prstGeom prst="rect">
            <a:avLst/>
          </a:prstGeom>
        </p:spPr>
        <p:txBody>
          <a:bodyPr wrap="square">
            <a:spAutoFit/>
          </a:bodyPr>
          <a:lstStyle/>
          <a:p>
            <a:pPr fontAlgn="base"/>
            <a:r>
              <a:rPr lang="ru-RU" b="1" dirty="0" smtClean="0"/>
              <a:t>Требования </a:t>
            </a:r>
            <a:r>
              <a:rPr lang="ru-RU" b="1" dirty="0"/>
              <a:t>к двигателю и его системам</a:t>
            </a:r>
          </a:p>
          <a:p>
            <a:pPr fontAlgn="base"/>
            <a:r>
              <a:rPr lang="ru-RU" dirty="0" smtClean="0"/>
              <a:t>8.4.Не </a:t>
            </a:r>
            <a:r>
              <a:rPr lang="ru-RU" dirty="0"/>
              <a:t>допускается:</a:t>
            </a:r>
          </a:p>
          <a:p>
            <a:pPr fontAlgn="base"/>
            <a:r>
              <a:rPr lang="ru-RU" dirty="0" smtClean="0"/>
              <a:t>8.4.1.Использование </a:t>
            </a:r>
            <a:r>
              <a:rPr lang="ru-RU" dirty="0"/>
              <a:t>газовых баллонов с истекшим сроком их периодического освидетельствования.</a:t>
            </a:r>
          </a:p>
          <a:p>
            <a:pPr fontAlgn="base"/>
            <a:r>
              <a:rPr lang="ru-RU" dirty="0" smtClean="0"/>
              <a:t>8.4.2.Нарушения </a:t>
            </a:r>
            <a:r>
              <a:rPr lang="ru-RU" dirty="0"/>
              <a:t>крепления компонентов газобаллонного оборудования.</a:t>
            </a:r>
          </a:p>
          <a:p>
            <a:pPr fontAlgn="base"/>
            <a:r>
              <a:rPr lang="ru-RU" dirty="0" smtClean="0"/>
              <a:t>8.4.3.Утечки </a:t>
            </a:r>
            <a:r>
              <a:rPr lang="ru-RU" dirty="0"/>
              <a:t>газа из элементов газобаллонного оборудования и в местах их соединений.</a:t>
            </a:r>
          </a:p>
          <a:p>
            <a:pPr fontAlgn="base"/>
            <a:r>
              <a:rPr lang="ru-RU" dirty="0"/>
              <a:t>9.Уровень шума выпуска отработавших газов транспортного средства, измеренный на расстоянии 0,5 м от среза выпускной трубы под углом 45</a:t>
            </a:r>
            <a:r>
              <a:rPr lang="ru-RU" dirty="0" smtClean="0"/>
              <a:t>°± </a:t>
            </a:r>
            <a:r>
              <a:rPr lang="ru-RU" dirty="0"/>
              <a:t>10° к оси потока газа на неподвижном транспортном средстве при работе двигателя на холостом ходу при поддержании постоянной целевой частоты вращения коленчатого вала двигателя и в режиме замедления его вращения от целевой частоты до минимальной частоты холостого хода, не должен превышать более чем на 5 дБ А значений, установленных изготовителем транспортного средства, а при отсутствии этих данных - значений, указанных в </a:t>
            </a:r>
            <a:r>
              <a:rPr lang="ru-RU" dirty="0" smtClean="0"/>
              <a:t>таблице.</a:t>
            </a:r>
            <a:endParaRPr lang="ru-RU" dirty="0"/>
          </a:p>
          <a:p>
            <a:pPr fontAlgn="base"/>
            <a:r>
              <a:rPr lang="ru-RU" dirty="0"/>
              <a:t>Целевая частота вращения коленчатого вала двигателя составляет:</a:t>
            </a:r>
          </a:p>
          <a:p>
            <a:pPr marL="285750" indent="-285750" fontAlgn="base">
              <a:buFont typeface="Arial" panose="020B0604020202020204" pitchFamily="34" charset="0"/>
              <a:buChar char="•"/>
            </a:pPr>
            <a:r>
              <a:rPr lang="ru-RU" dirty="0"/>
              <a:t>75% от частоты вращения, соответствующей максимальной мощности двигателя, для транспортных средств с частотой вращения коленчатого вала двигателя, соответствующей максимальной мощности, не выше 5000 (мин(-1));</a:t>
            </a:r>
          </a:p>
          <a:p>
            <a:pPr marL="285750" indent="-285750" fontAlgn="base">
              <a:buFont typeface="Arial" panose="020B0604020202020204" pitchFamily="34" charset="0"/>
              <a:buChar char="•"/>
            </a:pPr>
            <a:r>
              <a:rPr lang="ru-RU" dirty="0"/>
              <a:t>3750 (мин(-1)) для транспортных средств с частотой вращения </a:t>
            </a:r>
            <a:endParaRPr lang="ru-RU" dirty="0" smtClean="0"/>
          </a:p>
          <a:p>
            <a:pPr fontAlgn="base"/>
            <a:r>
              <a:rPr lang="ru-RU" dirty="0" smtClean="0"/>
              <a:t>коленчатого </a:t>
            </a:r>
            <a:r>
              <a:rPr lang="ru-RU" dirty="0"/>
              <a:t>вала двигателя, соответствующей максимальной </a:t>
            </a:r>
            <a:endParaRPr lang="ru-RU" dirty="0" smtClean="0"/>
          </a:p>
          <a:p>
            <a:pPr fontAlgn="base"/>
            <a:r>
              <a:rPr lang="ru-RU" dirty="0" smtClean="0"/>
              <a:t>мощности</a:t>
            </a:r>
            <a:r>
              <a:rPr lang="ru-RU" dirty="0"/>
              <a:t>, более 5000 (мин(-1)), но менее 7500 (мин(-1</a:t>
            </a:r>
            <a:r>
              <a:rPr lang="ru-RU" dirty="0" smtClean="0"/>
              <a:t>));</a:t>
            </a:r>
            <a:endParaRPr lang="ru-RU" dirty="0"/>
          </a:p>
        </p:txBody>
      </p:sp>
    </p:spTree>
    <p:extLst>
      <p:ext uri="{BB962C8B-B14F-4D97-AF65-F5344CB8AC3E}">
        <p14:creationId xmlns:p14="http://schemas.microsoft.com/office/powerpoint/2010/main" val="299021959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106461"/>
            <a:ext cx="8928992" cy="646331"/>
          </a:xfrm>
          <a:prstGeom prst="rect">
            <a:avLst/>
          </a:prstGeom>
        </p:spPr>
        <p:txBody>
          <a:bodyPr wrap="square">
            <a:spAutoFit/>
          </a:bodyPr>
          <a:lstStyle/>
          <a:p>
            <a:pPr algn="ctr"/>
            <a:r>
              <a:rPr lang="ru-RU" b="1" dirty="0" smtClean="0"/>
              <a:t>Приложение </a:t>
            </a:r>
            <a:r>
              <a:rPr lang="ru-RU" b="1" dirty="0"/>
              <a:t>№ 8 к </a:t>
            </a:r>
            <a:r>
              <a:rPr lang="ru-RU" b="1" dirty="0" smtClean="0"/>
              <a:t>Техническому регламенту </a:t>
            </a:r>
            <a:r>
              <a:rPr lang="ru-RU" b="1" dirty="0"/>
              <a:t>ТР ТС 018/2011</a:t>
            </a:r>
            <a:endParaRPr lang="ru-RU" b="1" dirty="0" smtClean="0"/>
          </a:p>
          <a:p>
            <a:pPr algn="ctr"/>
            <a:endParaRPr lang="ru-RU" b="1" dirty="0"/>
          </a:p>
        </p:txBody>
      </p:sp>
      <p:sp>
        <p:nvSpPr>
          <p:cNvPr id="3" name="Прямоугольник 2"/>
          <p:cNvSpPr/>
          <p:nvPr/>
        </p:nvSpPr>
        <p:spPr>
          <a:xfrm>
            <a:off x="215195" y="453966"/>
            <a:ext cx="8921706" cy="2862322"/>
          </a:xfrm>
          <a:prstGeom prst="rect">
            <a:avLst/>
          </a:prstGeom>
        </p:spPr>
        <p:txBody>
          <a:bodyPr wrap="square">
            <a:spAutoFit/>
          </a:bodyPr>
          <a:lstStyle/>
          <a:p>
            <a:pPr fontAlgn="base"/>
            <a:r>
              <a:rPr lang="ru-RU" b="1" dirty="0" smtClean="0"/>
              <a:t>Требования </a:t>
            </a:r>
            <a:r>
              <a:rPr lang="ru-RU" b="1" dirty="0"/>
              <a:t>к двигателю и его системам</a:t>
            </a:r>
          </a:p>
          <a:p>
            <a:pPr marL="285750" indent="-285750" fontAlgn="base">
              <a:buFont typeface="Arial" panose="020B0604020202020204" pitchFamily="34" charset="0"/>
              <a:buChar char="•"/>
            </a:pPr>
            <a:r>
              <a:rPr lang="ru-RU" dirty="0" smtClean="0"/>
              <a:t>50</a:t>
            </a:r>
            <a:r>
              <a:rPr lang="ru-RU" dirty="0"/>
              <a:t>% частоты вращения коленчатого вала двигателя для транспортных средств с частотой вращения коленчатого вала двигателя 7500 (мин(-1)) и выше.</a:t>
            </a:r>
          </a:p>
          <a:p>
            <a:pPr fontAlgn="base"/>
            <a:r>
              <a:rPr lang="ru-RU" dirty="0"/>
              <a:t>Если двигатель внутреннего сгорания не может достичь указанной частоты вращения коленчатого вала, то целевая частота принимается на 5% ниже максимально возможной для неподвижного транспортного средства.</a:t>
            </a:r>
          </a:p>
          <a:p>
            <a:pPr fontAlgn="base"/>
            <a:r>
              <a:rPr lang="ru-RU" dirty="0"/>
              <a:t>Для транспортного средства, у которого двигатель внутреннего сгорания не может работать, когда транспортное средство неподвижно, проверка не проводится</a:t>
            </a:r>
            <a:r>
              <a:rPr lang="ru-RU" dirty="0" smtClean="0"/>
              <a:t>.</a:t>
            </a:r>
          </a:p>
          <a:p>
            <a:pPr algn="ctr" fontAlgn="base"/>
            <a:r>
              <a:rPr lang="ru-RU" b="1" dirty="0"/>
              <a:t>Предельные уровни шума выпуска двигателей транспортных средств</a:t>
            </a:r>
          </a:p>
          <a:p>
            <a:pPr fontAlgn="base"/>
            <a:endParaRPr lang="ru-RU" b="1" dirty="0"/>
          </a:p>
        </p:txBody>
      </p:sp>
      <p:graphicFrame>
        <p:nvGraphicFramePr>
          <p:cNvPr id="7" name="Таблица 6"/>
          <p:cNvGraphicFramePr>
            <a:graphicFrameLocks noGrp="1"/>
          </p:cNvGraphicFramePr>
          <p:nvPr>
            <p:extLst>
              <p:ext uri="{D42A27DB-BD31-4B8C-83A1-F6EECF244321}">
                <p14:modId xmlns:p14="http://schemas.microsoft.com/office/powerpoint/2010/main" val="31219428"/>
              </p:ext>
            </p:extLst>
          </p:nvPr>
        </p:nvGraphicFramePr>
        <p:xfrm>
          <a:off x="561248" y="3070327"/>
          <a:ext cx="8229600" cy="1341120"/>
        </p:xfrm>
        <a:graphic>
          <a:graphicData uri="http://schemas.openxmlformats.org/drawingml/2006/table">
            <a:tbl>
              <a:tblPr/>
              <a:tblGrid>
                <a:gridCol w="4114800"/>
                <a:gridCol w="4114800"/>
              </a:tblGrid>
              <a:tr h="0">
                <a:tc>
                  <a:txBody>
                    <a:bodyPr/>
                    <a:lstStyle/>
                    <a:p>
                      <a:pPr algn="l" fontAlgn="t"/>
                      <a:r>
                        <a:rPr lang="ru-RU" b="0">
                          <a:effectLst/>
                        </a:rPr>
                        <a:t>Категория транспортного средства</a:t>
                      </a:r>
                    </a:p>
                  </a:txBody>
                  <a:tcPr marL="60960" marR="60960" marT="30480" marB="30480">
                    <a:lnL w="7620" cap="flat" cmpd="sng" algn="ctr">
                      <a:solidFill>
                        <a:srgbClr val="800C5E"/>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b="0">
                          <a:effectLst/>
                        </a:rPr>
                        <a:t>Уровень звука, дБ А</a:t>
                      </a:r>
                    </a:p>
                  </a:txBody>
                  <a:tcPr marL="60960" marR="60960" marT="30480" marB="30480">
                    <a:lnL w="7620" cap="flat" cmpd="sng" algn="ctr">
                      <a:solidFill>
                        <a:srgbClr val="DADADA"/>
                      </a:solidFill>
                      <a:prstDash val="solid"/>
                      <a:round/>
                      <a:headEnd type="none" w="med" len="med"/>
                      <a:tailEnd type="none" w="med" len="med"/>
                    </a:lnL>
                    <a:lnR w="7620" cap="flat" cmpd="sng" algn="ctr">
                      <a:solidFill>
                        <a:srgbClr val="A80B5E"/>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0">
                <a:tc>
                  <a:txBody>
                    <a:bodyPr/>
                    <a:lstStyle/>
                    <a:p>
                      <a:pPr algn="l" fontAlgn="t"/>
                      <a:r>
                        <a:rPr lang="en-US" b="0">
                          <a:effectLst/>
                        </a:rPr>
                        <a:t>M1, N1, L</a:t>
                      </a:r>
                    </a:p>
                  </a:txBody>
                  <a:tcPr marL="60960" marR="60960" marT="30480" marB="30480">
                    <a:lnL w="7620" cap="flat" cmpd="sng" algn="ctr">
                      <a:solidFill>
                        <a:srgbClr val="98095E"/>
                      </a:solidFill>
                      <a:prstDash val="solid"/>
                      <a:round/>
                      <a:headEnd type="none" w="med" len="med"/>
                      <a:tailEnd type="none" w="med" len="med"/>
                    </a:lnL>
                    <a:lnR w="7620" cap="flat" cmpd="sng" algn="ctr">
                      <a:solidFill>
                        <a:srgbClr val="B0095E"/>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b="0">
                          <a:effectLst/>
                        </a:rPr>
                        <a:t>96</a:t>
                      </a:r>
                    </a:p>
                  </a:txBody>
                  <a:tcPr marL="60960" marR="60960" marT="30480" marB="30480">
                    <a:lnL w="7620" cap="flat" cmpd="sng" algn="ctr">
                      <a:solidFill>
                        <a:srgbClr val="B0095E"/>
                      </a:solidFill>
                      <a:prstDash val="solid"/>
                      <a:round/>
                      <a:headEnd type="none" w="med" len="med"/>
                      <a:tailEnd type="none" w="med" len="med"/>
                    </a:lnL>
                    <a:lnR w="7620" cap="flat" cmpd="sng" algn="ctr">
                      <a:solidFill>
                        <a:srgbClr val="A00A5E"/>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r h="0">
                <a:tc>
                  <a:txBody>
                    <a:bodyPr/>
                    <a:lstStyle/>
                    <a:p>
                      <a:pPr algn="l" fontAlgn="t"/>
                      <a:r>
                        <a:rPr lang="en-US" b="0">
                          <a:effectLst/>
                        </a:rPr>
                        <a:t>M2, N2</a:t>
                      </a:r>
                    </a:p>
                  </a:txBody>
                  <a:tcPr marL="60960" marR="60960" marT="30480" marB="3048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480B5E"/>
                      </a:solidFill>
                      <a:prstDash val="solid"/>
                      <a:round/>
                      <a:headEnd type="none" w="med" len="med"/>
                      <a:tailEnd type="none" w="med" len="med"/>
                    </a:lnB>
                    <a:solidFill>
                      <a:srgbClr val="FFFFFF"/>
                    </a:solidFill>
                  </a:tcPr>
                </a:tc>
                <a:tc>
                  <a:txBody>
                    <a:bodyPr/>
                    <a:lstStyle/>
                    <a:p>
                      <a:pPr algn="l" fontAlgn="t"/>
                      <a:r>
                        <a:rPr lang="ru-RU" b="0">
                          <a:effectLst/>
                        </a:rPr>
                        <a:t>98</a:t>
                      </a:r>
                    </a:p>
                  </a:txBody>
                  <a:tcPr marL="60960" marR="60960" marT="30480" marB="30480">
                    <a:lnL w="7620" cap="flat" cmpd="sng" algn="ctr">
                      <a:solidFill>
                        <a:srgbClr val="DADADA"/>
                      </a:solidFill>
                      <a:prstDash val="solid"/>
                      <a:round/>
                      <a:headEnd type="none" w="med" len="med"/>
                      <a:tailEnd type="none" w="med" len="med"/>
                    </a:lnL>
                    <a:lnR w="7620" cap="flat" cmpd="sng" algn="ctr">
                      <a:solidFill>
                        <a:srgbClr val="DADADA"/>
                      </a:solidFill>
                      <a:prstDash val="solid"/>
                      <a:round/>
                      <a:headEnd type="none" w="med" len="med"/>
                      <a:tailEnd type="none" w="med" len="med"/>
                    </a:lnR>
                    <a:lnT w="7620" cap="flat" cmpd="sng" algn="ctr">
                      <a:solidFill>
                        <a:srgbClr val="DADADA"/>
                      </a:solidFill>
                      <a:prstDash val="solid"/>
                      <a:round/>
                      <a:headEnd type="none" w="med" len="med"/>
                      <a:tailEnd type="none" w="med" len="med"/>
                    </a:lnT>
                    <a:lnB w="7620" cap="flat" cmpd="sng" algn="ctr">
                      <a:solidFill>
                        <a:srgbClr val="D80B5E"/>
                      </a:solidFill>
                      <a:prstDash val="solid"/>
                      <a:round/>
                      <a:headEnd type="none" w="med" len="med"/>
                      <a:tailEnd type="none" w="med" len="med"/>
                    </a:lnB>
                    <a:solidFill>
                      <a:srgbClr val="FFFFFF"/>
                    </a:solidFill>
                  </a:tcPr>
                </a:tc>
              </a:tr>
              <a:tr h="0">
                <a:tc>
                  <a:txBody>
                    <a:bodyPr/>
                    <a:lstStyle/>
                    <a:p>
                      <a:pPr algn="l" fontAlgn="t"/>
                      <a:r>
                        <a:rPr lang="en-US" b="0">
                          <a:effectLst/>
                        </a:rPr>
                        <a:t>M3, N3</a:t>
                      </a:r>
                    </a:p>
                  </a:txBody>
                  <a:tcPr marL="60960" marR="60960" marT="30480" marB="30480">
                    <a:lnL w="7620" cap="flat" cmpd="sng" algn="ctr">
                      <a:solidFill>
                        <a:srgbClr val="E0095E"/>
                      </a:solidFill>
                      <a:prstDash val="solid"/>
                      <a:round/>
                      <a:headEnd type="none" w="med" len="med"/>
                      <a:tailEnd type="none" w="med" len="med"/>
                    </a:lnL>
                    <a:lnR w="7620" cap="flat" cmpd="sng" algn="ctr">
                      <a:solidFill>
                        <a:srgbClr val="E0095E"/>
                      </a:solidFill>
                      <a:prstDash val="solid"/>
                      <a:round/>
                      <a:headEnd type="none" w="med" len="med"/>
                      <a:tailEnd type="none" w="med" len="med"/>
                    </a:lnR>
                    <a:lnT w="7620" cap="flat" cmpd="sng" algn="ctr">
                      <a:solidFill>
                        <a:srgbClr val="480B5E"/>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c>
                  <a:txBody>
                    <a:bodyPr/>
                    <a:lstStyle/>
                    <a:p>
                      <a:pPr algn="l" fontAlgn="t"/>
                      <a:r>
                        <a:rPr lang="ru-RU" b="0" dirty="0">
                          <a:effectLst/>
                        </a:rPr>
                        <a:t>100</a:t>
                      </a:r>
                    </a:p>
                  </a:txBody>
                  <a:tcPr marL="60960" marR="60960" marT="30480" marB="30480">
                    <a:lnL w="7620" cap="flat" cmpd="sng" algn="ctr">
                      <a:solidFill>
                        <a:srgbClr val="E0095E"/>
                      </a:solidFill>
                      <a:prstDash val="solid"/>
                      <a:round/>
                      <a:headEnd type="none" w="med" len="med"/>
                      <a:tailEnd type="none" w="med" len="med"/>
                    </a:lnL>
                    <a:lnR w="7620" cap="flat" cmpd="sng" algn="ctr">
                      <a:solidFill>
                        <a:srgbClr val="800C5E"/>
                      </a:solidFill>
                      <a:prstDash val="solid"/>
                      <a:round/>
                      <a:headEnd type="none" w="med" len="med"/>
                      <a:tailEnd type="none" w="med" len="med"/>
                    </a:lnR>
                    <a:lnT w="7620" cap="flat" cmpd="sng" algn="ctr">
                      <a:solidFill>
                        <a:srgbClr val="D80B5E"/>
                      </a:solidFill>
                      <a:prstDash val="solid"/>
                      <a:round/>
                      <a:headEnd type="none" w="med" len="med"/>
                      <a:tailEnd type="none" w="med" len="med"/>
                    </a:lnT>
                    <a:lnB w="7620" cap="flat" cmpd="sng" algn="ctr">
                      <a:solidFill>
                        <a:srgbClr val="DADADA"/>
                      </a:solidFill>
                      <a:prstDash val="solid"/>
                      <a:round/>
                      <a:headEnd type="none" w="med" len="med"/>
                      <a:tailEnd type="none" w="med" len="med"/>
                    </a:lnB>
                    <a:solidFill>
                      <a:srgbClr val="FFFFFF"/>
                    </a:solidFill>
                  </a:tcPr>
                </a:tc>
              </a:tr>
            </a:tbl>
          </a:graphicData>
        </a:graphic>
      </p:graphicFrame>
      <p:sp>
        <p:nvSpPr>
          <p:cNvPr id="8" name="Прямоугольник 7"/>
          <p:cNvSpPr/>
          <p:nvPr/>
        </p:nvSpPr>
        <p:spPr>
          <a:xfrm>
            <a:off x="395536" y="4726720"/>
            <a:ext cx="8395312" cy="646331"/>
          </a:xfrm>
          <a:prstGeom prst="rect">
            <a:avLst/>
          </a:prstGeom>
        </p:spPr>
        <p:txBody>
          <a:bodyPr wrap="square">
            <a:spAutoFit/>
          </a:bodyPr>
          <a:lstStyle/>
          <a:p>
            <a:r>
              <a:rPr lang="ru-RU" dirty="0"/>
              <a:t>Не допускается внесение изменений в конструкцию системы выпуска отработавших газов.</a:t>
            </a:r>
          </a:p>
        </p:txBody>
      </p:sp>
    </p:spTree>
    <p:extLst>
      <p:ext uri="{BB962C8B-B14F-4D97-AF65-F5344CB8AC3E}">
        <p14:creationId xmlns:p14="http://schemas.microsoft.com/office/powerpoint/2010/main" val="130000094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106461"/>
            <a:ext cx="8928992" cy="646331"/>
          </a:xfrm>
          <a:prstGeom prst="rect">
            <a:avLst/>
          </a:prstGeom>
        </p:spPr>
        <p:txBody>
          <a:bodyPr wrap="square">
            <a:spAutoFit/>
          </a:bodyPr>
          <a:lstStyle/>
          <a:p>
            <a:pPr algn="ctr"/>
            <a:r>
              <a:rPr lang="ru-RU" b="1" dirty="0" smtClean="0"/>
              <a:t>Приложение </a:t>
            </a:r>
            <a:r>
              <a:rPr lang="ru-RU" b="1" dirty="0"/>
              <a:t>№ 8 к </a:t>
            </a:r>
            <a:r>
              <a:rPr lang="ru-RU" b="1" dirty="0" smtClean="0"/>
              <a:t>Техническому регламенту </a:t>
            </a:r>
            <a:r>
              <a:rPr lang="ru-RU" b="1" dirty="0"/>
              <a:t>ТР ТС 018/2011</a:t>
            </a:r>
            <a:endParaRPr lang="ru-RU" b="1" dirty="0" smtClean="0"/>
          </a:p>
          <a:p>
            <a:pPr algn="ctr"/>
            <a:endParaRPr lang="ru-RU" b="1" dirty="0"/>
          </a:p>
        </p:txBody>
      </p:sp>
      <p:sp>
        <p:nvSpPr>
          <p:cNvPr id="3" name="Прямоугольник 2"/>
          <p:cNvSpPr/>
          <p:nvPr/>
        </p:nvSpPr>
        <p:spPr>
          <a:xfrm>
            <a:off x="222294" y="381227"/>
            <a:ext cx="8921706" cy="3416320"/>
          </a:xfrm>
          <a:prstGeom prst="rect">
            <a:avLst/>
          </a:prstGeom>
        </p:spPr>
        <p:txBody>
          <a:bodyPr wrap="square">
            <a:spAutoFit/>
          </a:bodyPr>
          <a:lstStyle/>
          <a:p>
            <a:pPr fontAlgn="base"/>
            <a:r>
              <a:rPr lang="ru-RU" b="1" dirty="0"/>
              <a:t>Требования к шинам и колесам</a:t>
            </a:r>
          </a:p>
          <a:p>
            <a:pPr fontAlgn="base"/>
            <a:r>
              <a:rPr lang="ru-RU" dirty="0"/>
              <a:t>1.Транспортные средства должны быть укомплектованы шинами согласно эксплуатационной документации изготовителей транспортных средств.</a:t>
            </a:r>
          </a:p>
          <a:p>
            <a:pPr fontAlgn="base"/>
            <a:r>
              <a:rPr lang="ru-RU" dirty="0" smtClean="0"/>
              <a:t>2.Каждая</a:t>
            </a:r>
            <a:r>
              <a:rPr lang="ru-RU" dirty="0"/>
              <a:t> установленная на транспортном средстве шина должна:</a:t>
            </a:r>
          </a:p>
          <a:p>
            <a:pPr fontAlgn="base"/>
            <a:r>
              <a:rPr lang="ru-RU" dirty="0" smtClean="0"/>
              <a:t>2.1.По </a:t>
            </a:r>
            <a:r>
              <a:rPr lang="ru-RU" dirty="0"/>
              <a:t>размерности соответствовать рекомендациям эксплуатационной документации транспортного средства и размерности колеса, на котором она смонтирована.</a:t>
            </a:r>
          </a:p>
          <a:p>
            <a:pPr fontAlgn="base"/>
            <a:r>
              <a:rPr lang="ru-RU" dirty="0" smtClean="0"/>
              <a:t>2.2.По </a:t>
            </a:r>
            <a:r>
              <a:rPr lang="ru-RU" dirty="0"/>
              <a:t>категории скорости, указанной в нанесенной на шину маркировке, соответствовать или превышать максимальную конструктивную скорость транспортного средства согласно </a:t>
            </a:r>
            <a:r>
              <a:rPr lang="ru-RU" dirty="0" smtClean="0"/>
              <a:t>таблице.</a:t>
            </a:r>
          </a:p>
          <a:p>
            <a:pPr algn="ctr" fontAlgn="base"/>
            <a:r>
              <a:rPr lang="ru-RU" b="1" dirty="0"/>
              <a:t>Обозначения категории скорости шин в маркировке и соответствующие им максимально допускаемые скорости транспортного средства</a:t>
            </a:r>
          </a:p>
          <a:p>
            <a:pPr fontAlgn="base"/>
            <a:endParaRPr lang="ru-RU" b="1" dirty="0"/>
          </a:p>
        </p:txBody>
      </p:sp>
      <p:graphicFrame>
        <p:nvGraphicFramePr>
          <p:cNvPr id="9" name="Таблица 8"/>
          <p:cNvGraphicFramePr>
            <a:graphicFrameLocks noGrp="1"/>
          </p:cNvGraphicFramePr>
          <p:nvPr>
            <p:extLst>
              <p:ext uri="{D42A27DB-BD31-4B8C-83A1-F6EECF244321}">
                <p14:modId xmlns:p14="http://schemas.microsoft.com/office/powerpoint/2010/main" val="573910619"/>
              </p:ext>
            </p:extLst>
          </p:nvPr>
        </p:nvGraphicFramePr>
        <p:xfrm>
          <a:off x="1547664" y="3519346"/>
          <a:ext cx="5903430" cy="3256020"/>
        </p:xfrm>
        <a:graphic>
          <a:graphicData uri="http://schemas.openxmlformats.org/drawingml/2006/table">
            <a:tbl>
              <a:tblPr>
                <a:tableStyleId>{3C2FFA5D-87B4-456A-9821-1D502468CF0F}</a:tableStyleId>
              </a:tblPr>
              <a:tblGrid>
                <a:gridCol w="2951715"/>
                <a:gridCol w="2951715"/>
              </a:tblGrid>
              <a:tr h="172019">
                <a:tc>
                  <a:txBody>
                    <a:bodyPr/>
                    <a:lstStyle/>
                    <a:p>
                      <a:pPr algn="l" fontAlgn="t"/>
                      <a:r>
                        <a:rPr lang="ru-RU" sz="900" dirty="0">
                          <a:effectLst/>
                        </a:rPr>
                        <a:t>Обозначение категории скорости</a:t>
                      </a:r>
                      <a:endParaRPr lang="ru-RU" sz="900" b="0" dirty="0">
                        <a:effectLst/>
                      </a:endParaRPr>
                    </a:p>
                  </a:txBody>
                  <a:tcPr marL="43729" marR="43729" marT="21865" marB="21865"/>
                </a:tc>
                <a:tc>
                  <a:txBody>
                    <a:bodyPr/>
                    <a:lstStyle/>
                    <a:p>
                      <a:pPr algn="l" fontAlgn="t"/>
                      <a:r>
                        <a:rPr lang="ru-RU" sz="900">
                          <a:effectLst/>
                        </a:rPr>
                        <a:t>Максимально допускаемая скорость, км/ч</a:t>
                      </a:r>
                      <a:endParaRPr lang="ru-RU" sz="900" b="0">
                        <a:effectLst/>
                      </a:endParaRPr>
                    </a:p>
                  </a:txBody>
                  <a:tcPr marL="43729" marR="43729" marT="21865" marB="21865"/>
                </a:tc>
              </a:tr>
              <a:tr h="91902">
                <a:tc>
                  <a:txBody>
                    <a:bodyPr/>
                    <a:lstStyle/>
                    <a:p>
                      <a:pPr algn="l" fontAlgn="t"/>
                      <a:r>
                        <a:rPr lang="en-US" sz="900">
                          <a:effectLst/>
                        </a:rPr>
                        <a:t>F</a:t>
                      </a:r>
                      <a:endParaRPr lang="en-US" sz="900" b="0">
                        <a:effectLst/>
                      </a:endParaRPr>
                    </a:p>
                  </a:txBody>
                  <a:tcPr marL="43729" marR="43729" marT="21865" marB="21865"/>
                </a:tc>
                <a:tc>
                  <a:txBody>
                    <a:bodyPr/>
                    <a:lstStyle/>
                    <a:p>
                      <a:pPr algn="l" fontAlgn="t"/>
                      <a:r>
                        <a:rPr lang="ru-RU" sz="900">
                          <a:effectLst/>
                        </a:rPr>
                        <a:t>80</a:t>
                      </a:r>
                      <a:endParaRPr lang="ru-RU" sz="900" b="0">
                        <a:effectLst/>
                      </a:endParaRPr>
                    </a:p>
                  </a:txBody>
                  <a:tcPr marL="43729" marR="43729" marT="21865" marB="21865"/>
                </a:tc>
              </a:tr>
              <a:tr h="172019">
                <a:tc>
                  <a:txBody>
                    <a:bodyPr/>
                    <a:lstStyle/>
                    <a:p>
                      <a:pPr algn="l" fontAlgn="t"/>
                      <a:r>
                        <a:rPr lang="en-US" sz="900">
                          <a:effectLst/>
                        </a:rPr>
                        <a:t>G</a:t>
                      </a:r>
                      <a:endParaRPr lang="en-US" sz="900" b="0">
                        <a:effectLst/>
                      </a:endParaRPr>
                    </a:p>
                  </a:txBody>
                  <a:tcPr marL="43729" marR="43729" marT="21865" marB="21865"/>
                </a:tc>
                <a:tc>
                  <a:txBody>
                    <a:bodyPr/>
                    <a:lstStyle/>
                    <a:p>
                      <a:pPr algn="l" fontAlgn="t"/>
                      <a:r>
                        <a:rPr lang="ru-RU" sz="900">
                          <a:effectLst/>
                        </a:rPr>
                        <a:t>90</a:t>
                      </a:r>
                      <a:endParaRPr lang="ru-RU" sz="900" b="0">
                        <a:effectLst/>
                      </a:endParaRPr>
                    </a:p>
                  </a:txBody>
                  <a:tcPr marL="43729" marR="43729" marT="21865" marB="21865"/>
                </a:tc>
              </a:tr>
              <a:tr h="172019">
                <a:tc>
                  <a:txBody>
                    <a:bodyPr/>
                    <a:lstStyle/>
                    <a:p>
                      <a:pPr algn="l" fontAlgn="t"/>
                      <a:r>
                        <a:rPr lang="en-US" sz="900">
                          <a:effectLst/>
                        </a:rPr>
                        <a:t>J</a:t>
                      </a:r>
                      <a:endParaRPr lang="en-US" sz="900" b="0">
                        <a:effectLst/>
                      </a:endParaRPr>
                    </a:p>
                  </a:txBody>
                  <a:tcPr marL="43729" marR="43729" marT="21865" marB="21865"/>
                </a:tc>
                <a:tc>
                  <a:txBody>
                    <a:bodyPr/>
                    <a:lstStyle/>
                    <a:p>
                      <a:pPr algn="l" fontAlgn="t"/>
                      <a:r>
                        <a:rPr lang="ru-RU" sz="900">
                          <a:effectLst/>
                        </a:rPr>
                        <a:t>100</a:t>
                      </a:r>
                      <a:endParaRPr lang="ru-RU" sz="900" b="0">
                        <a:effectLst/>
                      </a:endParaRPr>
                    </a:p>
                  </a:txBody>
                  <a:tcPr marL="43729" marR="43729" marT="21865" marB="21865"/>
                </a:tc>
              </a:tr>
              <a:tr h="172019">
                <a:tc>
                  <a:txBody>
                    <a:bodyPr/>
                    <a:lstStyle/>
                    <a:p>
                      <a:pPr algn="l" fontAlgn="t"/>
                      <a:r>
                        <a:rPr lang="en-US" sz="900">
                          <a:effectLst/>
                        </a:rPr>
                        <a:t>K</a:t>
                      </a:r>
                      <a:endParaRPr lang="en-US" sz="900" b="0">
                        <a:effectLst/>
                      </a:endParaRPr>
                    </a:p>
                  </a:txBody>
                  <a:tcPr marL="43729" marR="43729" marT="21865" marB="21865"/>
                </a:tc>
                <a:tc>
                  <a:txBody>
                    <a:bodyPr/>
                    <a:lstStyle/>
                    <a:p>
                      <a:pPr algn="l" fontAlgn="t"/>
                      <a:r>
                        <a:rPr lang="ru-RU" sz="900">
                          <a:effectLst/>
                        </a:rPr>
                        <a:t>110</a:t>
                      </a:r>
                      <a:endParaRPr lang="ru-RU" sz="900" b="0">
                        <a:effectLst/>
                      </a:endParaRPr>
                    </a:p>
                  </a:txBody>
                  <a:tcPr marL="43729" marR="43729" marT="21865" marB="21865"/>
                </a:tc>
              </a:tr>
              <a:tr h="172019">
                <a:tc>
                  <a:txBody>
                    <a:bodyPr/>
                    <a:lstStyle/>
                    <a:p>
                      <a:pPr algn="l" fontAlgn="t"/>
                      <a:r>
                        <a:rPr lang="en-US" sz="900" dirty="0">
                          <a:effectLst/>
                        </a:rPr>
                        <a:t>L</a:t>
                      </a:r>
                      <a:endParaRPr lang="en-US" sz="900" b="0" dirty="0">
                        <a:effectLst/>
                      </a:endParaRPr>
                    </a:p>
                  </a:txBody>
                  <a:tcPr marL="43729" marR="43729" marT="21865" marB="21865"/>
                </a:tc>
                <a:tc>
                  <a:txBody>
                    <a:bodyPr/>
                    <a:lstStyle/>
                    <a:p>
                      <a:pPr algn="l" fontAlgn="t"/>
                      <a:r>
                        <a:rPr lang="ru-RU" sz="900">
                          <a:effectLst/>
                        </a:rPr>
                        <a:t>120</a:t>
                      </a:r>
                      <a:endParaRPr lang="ru-RU" sz="900" b="0">
                        <a:effectLst/>
                      </a:endParaRPr>
                    </a:p>
                  </a:txBody>
                  <a:tcPr marL="43729" marR="43729" marT="21865" marB="21865"/>
                </a:tc>
              </a:tr>
              <a:tr h="172019">
                <a:tc>
                  <a:txBody>
                    <a:bodyPr/>
                    <a:lstStyle/>
                    <a:p>
                      <a:pPr algn="l" fontAlgn="t"/>
                      <a:r>
                        <a:rPr lang="en-US" sz="900">
                          <a:effectLst/>
                        </a:rPr>
                        <a:t>M</a:t>
                      </a:r>
                      <a:endParaRPr lang="en-US" sz="900" b="0">
                        <a:effectLst/>
                      </a:endParaRPr>
                    </a:p>
                  </a:txBody>
                  <a:tcPr marL="43729" marR="43729" marT="21865" marB="21865"/>
                </a:tc>
                <a:tc>
                  <a:txBody>
                    <a:bodyPr/>
                    <a:lstStyle/>
                    <a:p>
                      <a:pPr algn="l" fontAlgn="t"/>
                      <a:r>
                        <a:rPr lang="ru-RU" sz="900">
                          <a:effectLst/>
                        </a:rPr>
                        <a:t>130</a:t>
                      </a:r>
                      <a:endParaRPr lang="ru-RU" sz="900" b="0">
                        <a:effectLst/>
                      </a:endParaRPr>
                    </a:p>
                  </a:txBody>
                  <a:tcPr marL="43729" marR="43729" marT="21865" marB="21865"/>
                </a:tc>
              </a:tr>
              <a:tr h="172019">
                <a:tc>
                  <a:txBody>
                    <a:bodyPr/>
                    <a:lstStyle/>
                    <a:p>
                      <a:pPr algn="l" fontAlgn="t"/>
                      <a:r>
                        <a:rPr lang="en-US" sz="900">
                          <a:effectLst/>
                        </a:rPr>
                        <a:t>N</a:t>
                      </a:r>
                      <a:endParaRPr lang="en-US" sz="900" b="0">
                        <a:effectLst/>
                      </a:endParaRPr>
                    </a:p>
                  </a:txBody>
                  <a:tcPr marL="43729" marR="43729" marT="21865" marB="21865"/>
                </a:tc>
                <a:tc>
                  <a:txBody>
                    <a:bodyPr/>
                    <a:lstStyle/>
                    <a:p>
                      <a:pPr algn="l" fontAlgn="t"/>
                      <a:r>
                        <a:rPr lang="ru-RU" sz="900">
                          <a:effectLst/>
                        </a:rPr>
                        <a:t>140</a:t>
                      </a:r>
                      <a:endParaRPr lang="ru-RU" sz="900" b="0">
                        <a:effectLst/>
                      </a:endParaRPr>
                    </a:p>
                  </a:txBody>
                  <a:tcPr marL="43729" marR="43729" marT="21865" marB="21865"/>
                </a:tc>
              </a:tr>
              <a:tr h="172019">
                <a:tc>
                  <a:txBody>
                    <a:bodyPr/>
                    <a:lstStyle/>
                    <a:p>
                      <a:pPr algn="l" fontAlgn="t"/>
                      <a:r>
                        <a:rPr lang="en-US" sz="900">
                          <a:effectLst/>
                        </a:rPr>
                        <a:t>P</a:t>
                      </a:r>
                      <a:endParaRPr lang="en-US" sz="900" b="0">
                        <a:effectLst/>
                      </a:endParaRPr>
                    </a:p>
                  </a:txBody>
                  <a:tcPr marL="43729" marR="43729" marT="21865" marB="21865"/>
                </a:tc>
                <a:tc>
                  <a:txBody>
                    <a:bodyPr/>
                    <a:lstStyle/>
                    <a:p>
                      <a:pPr algn="l" fontAlgn="t"/>
                      <a:r>
                        <a:rPr lang="ru-RU" sz="900">
                          <a:effectLst/>
                        </a:rPr>
                        <a:t>150</a:t>
                      </a:r>
                      <a:endParaRPr lang="ru-RU" sz="900" b="0">
                        <a:effectLst/>
                      </a:endParaRPr>
                    </a:p>
                  </a:txBody>
                  <a:tcPr marL="43729" marR="43729" marT="21865" marB="21865"/>
                </a:tc>
              </a:tr>
              <a:tr h="172019">
                <a:tc>
                  <a:txBody>
                    <a:bodyPr/>
                    <a:lstStyle/>
                    <a:p>
                      <a:pPr algn="l" fontAlgn="t"/>
                      <a:r>
                        <a:rPr lang="en-US" sz="900">
                          <a:effectLst/>
                        </a:rPr>
                        <a:t>Q</a:t>
                      </a:r>
                      <a:endParaRPr lang="en-US" sz="900" b="0">
                        <a:effectLst/>
                      </a:endParaRPr>
                    </a:p>
                  </a:txBody>
                  <a:tcPr marL="43729" marR="43729" marT="21865" marB="21865"/>
                </a:tc>
                <a:tc>
                  <a:txBody>
                    <a:bodyPr/>
                    <a:lstStyle/>
                    <a:p>
                      <a:pPr algn="l" fontAlgn="t"/>
                      <a:r>
                        <a:rPr lang="ru-RU" sz="900">
                          <a:effectLst/>
                        </a:rPr>
                        <a:t>160</a:t>
                      </a:r>
                      <a:endParaRPr lang="ru-RU" sz="900" b="0">
                        <a:effectLst/>
                      </a:endParaRPr>
                    </a:p>
                  </a:txBody>
                  <a:tcPr marL="43729" marR="43729" marT="21865" marB="21865"/>
                </a:tc>
              </a:tr>
              <a:tr h="172019">
                <a:tc>
                  <a:txBody>
                    <a:bodyPr/>
                    <a:lstStyle/>
                    <a:p>
                      <a:pPr algn="l" fontAlgn="t"/>
                      <a:r>
                        <a:rPr lang="en-US" sz="900">
                          <a:effectLst/>
                        </a:rPr>
                        <a:t>R</a:t>
                      </a:r>
                      <a:endParaRPr lang="en-US" sz="900" b="0">
                        <a:effectLst/>
                      </a:endParaRPr>
                    </a:p>
                  </a:txBody>
                  <a:tcPr marL="43729" marR="43729" marT="21865" marB="21865"/>
                </a:tc>
                <a:tc>
                  <a:txBody>
                    <a:bodyPr/>
                    <a:lstStyle/>
                    <a:p>
                      <a:pPr algn="l" fontAlgn="t"/>
                      <a:r>
                        <a:rPr lang="ru-RU" sz="900">
                          <a:effectLst/>
                        </a:rPr>
                        <a:t>170</a:t>
                      </a:r>
                      <a:endParaRPr lang="ru-RU" sz="900" b="0">
                        <a:effectLst/>
                      </a:endParaRPr>
                    </a:p>
                  </a:txBody>
                  <a:tcPr marL="43729" marR="43729" marT="21865" marB="21865"/>
                </a:tc>
              </a:tr>
              <a:tr h="172019">
                <a:tc>
                  <a:txBody>
                    <a:bodyPr/>
                    <a:lstStyle/>
                    <a:p>
                      <a:pPr algn="l" fontAlgn="t"/>
                      <a:r>
                        <a:rPr lang="en-US" sz="900">
                          <a:effectLst/>
                        </a:rPr>
                        <a:t>S</a:t>
                      </a:r>
                      <a:endParaRPr lang="en-US" sz="900" b="0">
                        <a:effectLst/>
                      </a:endParaRPr>
                    </a:p>
                  </a:txBody>
                  <a:tcPr marL="43729" marR="43729" marT="21865" marB="21865"/>
                </a:tc>
                <a:tc>
                  <a:txBody>
                    <a:bodyPr/>
                    <a:lstStyle/>
                    <a:p>
                      <a:pPr algn="l" fontAlgn="t"/>
                      <a:r>
                        <a:rPr lang="ru-RU" sz="900">
                          <a:effectLst/>
                        </a:rPr>
                        <a:t>180</a:t>
                      </a:r>
                      <a:endParaRPr lang="ru-RU" sz="900" b="0">
                        <a:effectLst/>
                      </a:endParaRPr>
                    </a:p>
                  </a:txBody>
                  <a:tcPr marL="43729" marR="43729" marT="21865" marB="21865"/>
                </a:tc>
              </a:tr>
              <a:tr h="172019">
                <a:tc>
                  <a:txBody>
                    <a:bodyPr/>
                    <a:lstStyle/>
                    <a:p>
                      <a:pPr algn="l" fontAlgn="t"/>
                      <a:r>
                        <a:rPr lang="en-US" sz="900">
                          <a:effectLst/>
                        </a:rPr>
                        <a:t>T</a:t>
                      </a:r>
                      <a:endParaRPr lang="en-US" sz="900" b="0">
                        <a:effectLst/>
                      </a:endParaRPr>
                    </a:p>
                  </a:txBody>
                  <a:tcPr marL="43729" marR="43729" marT="21865" marB="21865"/>
                </a:tc>
                <a:tc>
                  <a:txBody>
                    <a:bodyPr/>
                    <a:lstStyle/>
                    <a:p>
                      <a:pPr algn="l" fontAlgn="t"/>
                      <a:r>
                        <a:rPr lang="ru-RU" sz="900">
                          <a:effectLst/>
                        </a:rPr>
                        <a:t>190</a:t>
                      </a:r>
                      <a:endParaRPr lang="ru-RU" sz="900" b="0">
                        <a:effectLst/>
                      </a:endParaRPr>
                    </a:p>
                  </a:txBody>
                  <a:tcPr marL="43729" marR="43729" marT="21865" marB="21865"/>
                </a:tc>
              </a:tr>
              <a:tr h="172019">
                <a:tc>
                  <a:txBody>
                    <a:bodyPr/>
                    <a:lstStyle/>
                    <a:p>
                      <a:pPr algn="l" fontAlgn="t"/>
                      <a:r>
                        <a:rPr lang="en-US" sz="900">
                          <a:effectLst/>
                        </a:rPr>
                        <a:t>U</a:t>
                      </a:r>
                      <a:endParaRPr lang="en-US" sz="900" b="0">
                        <a:effectLst/>
                      </a:endParaRPr>
                    </a:p>
                  </a:txBody>
                  <a:tcPr marL="43729" marR="43729" marT="21865" marB="21865"/>
                </a:tc>
                <a:tc>
                  <a:txBody>
                    <a:bodyPr/>
                    <a:lstStyle/>
                    <a:p>
                      <a:pPr algn="l" fontAlgn="t"/>
                      <a:r>
                        <a:rPr lang="ru-RU" sz="900">
                          <a:effectLst/>
                        </a:rPr>
                        <a:t>200</a:t>
                      </a:r>
                      <a:endParaRPr lang="ru-RU" sz="900" b="0">
                        <a:effectLst/>
                      </a:endParaRPr>
                    </a:p>
                  </a:txBody>
                  <a:tcPr marL="43729" marR="43729" marT="21865" marB="21865"/>
                </a:tc>
              </a:tr>
              <a:tr h="172019">
                <a:tc>
                  <a:txBody>
                    <a:bodyPr/>
                    <a:lstStyle/>
                    <a:p>
                      <a:pPr algn="l" fontAlgn="t"/>
                      <a:r>
                        <a:rPr lang="en-US" sz="900">
                          <a:effectLst/>
                        </a:rPr>
                        <a:t>H</a:t>
                      </a:r>
                      <a:endParaRPr lang="en-US" sz="900" b="0">
                        <a:effectLst/>
                      </a:endParaRPr>
                    </a:p>
                  </a:txBody>
                  <a:tcPr marL="43729" marR="43729" marT="21865" marB="21865"/>
                </a:tc>
                <a:tc>
                  <a:txBody>
                    <a:bodyPr/>
                    <a:lstStyle/>
                    <a:p>
                      <a:pPr algn="l" fontAlgn="t"/>
                      <a:r>
                        <a:rPr lang="ru-RU" sz="900">
                          <a:effectLst/>
                        </a:rPr>
                        <a:t>210</a:t>
                      </a:r>
                      <a:endParaRPr lang="ru-RU" sz="900" b="0">
                        <a:effectLst/>
                      </a:endParaRPr>
                    </a:p>
                  </a:txBody>
                  <a:tcPr marL="43729" marR="43729" marT="21865" marB="21865"/>
                </a:tc>
              </a:tr>
              <a:tr h="172019">
                <a:tc>
                  <a:txBody>
                    <a:bodyPr/>
                    <a:lstStyle/>
                    <a:p>
                      <a:pPr algn="l" fontAlgn="t"/>
                      <a:r>
                        <a:rPr lang="en-US" sz="900">
                          <a:effectLst/>
                        </a:rPr>
                        <a:t>V</a:t>
                      </a:r>
                      <a:endParaRPr lang="en-US" sz="900" b="0">
                        <a:effectLst/>
                      </a:endParaRPr>
                    </a:p>
                  </a:txBody>
                  <a:tcPr marL="43729" marR="43729" marT="21865" marB="21865"/>
                </a:tc>
                <a:tc>
                  <a:txBody>
                    <a:bodyPr/>
                    <a:lstStyle/>
                    <a:p>
                      <a:pPr algn="l" fontAlgn="t"/>
                      <a:r>
                        <a:rPr lang="ru-RU" sz="900">
                          <a:effectLst/>
                        </a:rPr>
                        <a:t>240</a:t>
                      </a:r>
                      <a:endParaRPr lang="ru-RU" sz="900" b="0">
                        <a:effectLst/>
                      </a:endParaRPr>
                    </a:p>
                  </a:txBody>
                  <a:tcPr marL="43729" marR="43729" marT="21865" marB="21865"/>
                </a:tc>
              </a:tr>
              <a:tr h="172019">
                <a:tc>
                  <a:txBody>
                    <a:bodyPr/>
                    <a:lstStyle/>
                    <a:p>
                      <a:pPr algn="l" fontAlgn="t"/>
                      <a:r>
                        <a:rPr lang="en-US" sz="900">
                          <a:effectLst/>
                        </a:rPr>
                        <a:t>w</a:t>
                      </a:r>
                      <a:endParaRPr lang="en-US" sz="900" b="0">
                        <a:effectLst/>
                      </a:endParaRPr>
                    </a:p>
                  </a:txBody>
                  <a:tcPr marL="43729" marR="43729" marT="21865" marB="21865"/>
                </a:tc>
                <a:tc>
                  <a:txBody>
                    <a:bodyPr/>
                    <a:lstStyle/>
                    <a:p>
                      <a:pPr algn="l" fontAlgn="t"/>
                      <a:r>
                        <a:rPr lang="ru-RU" sz="900">
                          <a:effectLst/>
                        </a:rPr>
                        <a:t>270</a:t>
                      </a:r>
                      <a:endParaRPr lang="ru-RU" sz="900" b="0">
                        <a:effectLst/>
                      </a:endParaRPr>
                    </a:p>
                  </a:txBody>
                  <a:tcPr marL="43729" marR="43729" marT="21865" marB="21865"/>
                </a:tc>
              </a:tr>
              <a:tr h="172019">
                <a:tc>
                  <a:txBody>
                    <a:bodyPr/>
                    <a:lstStyle/>
                    <a:p>
                      <a:pPr algn="l" fontAlgn="t"/>
                      <a:r>
                        <a:rPr lang="en-US" sz="900">
                          <a:effectLst/>
                        </a:rPr>
                        <a:t>Y</a:t>
                      </a:r>
                      <a:endParaRPr lang="en-US" sz="900" b="0">
                        <a:effectLst/>
                      </a:endParaRPr>
                    </a:p>
                  </a:txBody>
                  <a:tcPr marL="43729" marR="43729" marT="21865" marB="21865"/>
                </a:tc>
                <a:tc>
                  <a:txBody>
                    <a:bodyPr/>
                    <a:lstStyle/>
                    <a:p>
                      <a:pPr algn="l" fontAlgn="t"/>
                      <a:r>
                        <a:rPr lang="ru-RU" sz="900" dirty="0">
                          <a:effectLst/>
                        </a:rPr>
                        <a:t>300</a:t>
                      </a:r>
                      <a:endParaRPr lang="ru-RU" sz="900" b="0" dirty="0">
                        <a:effectLst/>
                      </a:endParaRPr>
                    </a:p>
                  </a:txBody>
                  <a:tcPr marL="43729" marR="43729" marT="21865" marB="21865"/>
                </a:tc>
              </a:tr>
            </a:tbl>
          </a:graphicData>
        </a:graphic>
      </p:graphicFrame>
    </p:spTree>
    <p:extLst>
      <p:ext uri="{BB962C8B-B14F-4D97-AF65-F5344CB8AC3E}">
        <p14:creationId xmlns:p14="http://schemas.microsoft.com/office/powerpoint/2010/main" val="39750122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107504" y="116632"/>
            <a:ext cx="8928992" cy="1477328"/>
          </a:xfrm>
          <a:prstGeom prst="rect">
            <a:avLst/>
          </a:prstGeom>
        </p:spPr>
        <p:txBody>
          <a:bodyPr wrap="square">
            <a:spAutoFit/>
          </a:bodyPr>
          <a:lstStyle/>
          <a:p>
            <a:pPr algn="ctr"/>
            <a:r>
              <a:rPr lang="ru-RU" b="1" dirty="0"/>
              <a:t>Порядок проведения контроля состояния транспортных </a:t>
            </a:r>
            <a:r>
              <a:rPr lang="ru-RU" b="1" dirty="0" smtClean="0"/>
              <a:t>средств</a:t>
            </a:r>
          </a:p>
          <a:p>
            <a:pPr algn="ctr"/>
            <a:r>
              <a:rPr lang="ru-RU" b="1" i="1" dirty="0"/>
              <a:t>Приказ Министерства транспорта РФ от 15 января 2021 г. № 9 “Об утверждении Порядка организации и проведения </a:t>
            </a:r>
            <a:r>
              <a:rPr lang="ru-RU" b="1" i="1" dirty="0" err="1"/>
              <a:t>предрейсового</a:t>
            </a:r>
            <a:r>
              <a:rPr lang="ru-RU" b="1" i="1" dirty="0"/>
              <a:t> или </a:t>
            </a:r>
            <a:r>
              <a:rPr lang="ru-RU" b="1" i="1" dirty="0" err="1"/>
              <a:t>предсменного</a:t>
            </a:r>
            <a:r>
              <a:rPr lang="ru-RU" b="1" i="1" dirty="0"/>
              <a:t> контроля технического состояния транспортных средств”</a:t>
            </a:r>
          </a:p>
          <a:p>
            <a:pPr algn="ctr"/>
            <a:endParaRPr lang="ru-RU" b="1" dirty="0"/>
          </a:p>
        </p:txBody>
      </p:sp>
      <p:sp>
        <p:nvSpPr>
          <p:cNvPr id="3" name="Прямоугольник 2"/>
          <p:cNvSpPr/>
          <p:nvPr/>
        </p:nvSpPr>
        <p:spPr>
          <a:xfrm>
            <a:off x="114790" y="1302965"/>
            <a:ext cx="8921706" cy="5078313"/>
          </a:xfrm>
          <a:prstGeom prst="rect">
            <a:avLst/>
          </a:prstGeom>
        </p:spPr>
        <p:txBody>
          <a:bodyPr wrap="square">
            <a:spAutoFit/>
          </a:bodyPr>
          <a:lstStyle/>
          <a:p>
            <a:r>
              <a:rPr lang="ru-RU" dirty="0">
                <a:solidFill>
                  <a:srgbClr val="333333"/>
                </a:solidFill>
                <a:latin typeface="Arial" panose="020B0604020202020204" pitchFamily="34" charset="0"/>
              </a:rPr>
              <a:t>1. Порядок организации и проведения </a:t>
            </a:r>
            <a:r>
              <a:rPr lang="ru-RU" dirty="0" err="1">
                <a:solidFill>
                  <a:srgbClr val="333333"/>
                </a:solidFill>
                <a:latin typeface="Arial" panose="020B0604020202020204" pitchFamily="34" charset="0"/>
              </a:rPr>
              <a:t>предрейсового</a:t>
            </a:r>
            <a:r>
              <a:rPr lang="ru-RU" dirty="0">
                <a:solidFill>
                  <a:srgbClr val="333333"/>
                </a:solidFill>
                <a:latin typeface="Arial" panose="020B0604020202020204" pitchFamily="34" charset="0"/>
              </a:rPr>
              <a:t> или </a:t>
            </a:r>
            <a:r>
              <a:rPr lang="ru-RU" dirty="0" err="1">
                <a:solidFill>
                  <a:srgbClr val="333333"/>
                </a:solidFill>
                <a:latin typeface="Arial" panose="020B0604020202020204" pitchFamily="34" charset="0"/>
              </a:rPr>
              <a:t>предсменного</a:t>
            </a:r>
            <a:r>
              <a:rPr lang="ru-RU" dirty="0">
                <a:solidFill>
                  <a:srgbClr val="333333"/>
                </a:solidFill>
                <a:latin typeface="Arial" panose="020B0604020202020204" pitchFamily="34" charset="0"/>
              </a:rPr>
              <a:t> контроля технического состояния транспортных средств (далее - Порядок) устанавливает требования к организации и проведению </a:t>
            </a:r>
            <a:r>
              <a:rPr lang="ru-RU" dirty="0" err="1">
                <a:solidFill>
                  <a:srgbClr val="333333"/>
                </a:solidFill>
                <a:latin typeface="Arial" panose="020B0604020202020204" pitchFamily="34" charset="0"/>
              </a:rPr>
              <a:t>предрейсового</a:t>
            </a:r>
            <a:r>
              <a:rPr lang="ru-RU" dirty="0">
                <a:solidFill>
                  <a:srgbClr val="333333"/>
                </a:solidFill>
                <a:latin typeface="Arial" panose="020B0604020202020204" pitchFamily="34" charset="0"/>
              </a:rPr>
              <a:t> или </a:t>
            </a:r>
            <a:r>
              <a:rPr lang="ru-RU" dirty="0" err="1">
                <a:solidFill>
                  <a:srgbClr val="333333"/>
                </a:solidFill>
                <a:latin typeface="Arial" panose="020B0604020202020204" pitchFamily="34" charset="0"/>
              </a:rPr>
              <a:t>предсменного</a:t>
            </a:r>
            <a:r>
              <a:rPr lang="ru-RU" dirty="0">
                <a:solidFill>
                  <a:srgbClr val="333333"/>
                </a:solidFill>
                <a:latin typeface="Arial" panose="020B0604020202020204" pitchFamily="34" charset="0"/>
              </a:rPr>
              <a:t> контроля технического состояния транспортных средств (далее - контроль) с целью исключения выпуска на линию технически неисправных транспортных средств.</a:t>
            </a:r>
          </a:p>
          <a:p>
            <a:r>
              <a:rPr lang="ru-RU" dirty="0">
                <a:solidFill>
                  <a:srgbClr val="333333"/>
                </a:solidFill>
                <a:latin typeface="Arial" panose="020B0604020202020204" pitchFamily="34" charset="0"/>
              </a:rPr>
              <a:t>2. Порядок обязателен для юридических лиц и индивидуальных предпринимателей, осуществляющих перевозки пассажиров на основании договора перевозки или договора фрахтования и (или) грузов на основании договора перевозки (коммерческие перевозки), а также осуществляющих перемещение лиц, кроме водителя, и (или) материальных объектов автобусами и грузовыми автомобилями без заключения указанных договоров (перевозки для собственных нужд автобусами и грузовыми автомобилями)</a:t>
            </a:r>
            <a:r>
              <a:rPr lang="ru-RU" baseline="30000" dirty="0">
                <a:solidFill>
                  <a:srgbClr val="333333"/>
                </a:solidFill>
                <a:latin typeface="Arial" panose="020B0604020202020204" pitchFamily="34" charset="0"/>
              </a:rPr>
              <a:t>1</a:t>
            </a:r>
            <a:r>
              <a:rPr lang="ru-RU" dirty="0">
                <a:solidFill>
                  <a:srgbClr val="333333"/>
                </a:solidFill>
                <a:latin typeface="Arial" panose="020B0604020202020204" pitchFamily="34" charset="0"/>
              </a:rPr>
              <a:t> (далее - субъекты транспортной деятельности).</a:t>
            </a:r>
          </a:p>
          <a:p>
            <a:r>
              <a:rPr lang="ru-RU" dirty="0">
                <a:solidFill>
                  <a:srgbClr val="333333"/>
                </a:solidFill>
                <a:latin typeface="Arial" panose="020B0604020202020204" pitchFamily="34" charset="0"/>
              </a:rPr>
              <a:t>3. Контроль проводится во время подготовки транспортного средства к выполнению водителем или группой водителей одного или </a:t>
            </a:r>
            <a:endParaRPr lang="ru-RU" dirty="0" smtClean="0">
              <a:solidFill>
                <a:srgbClr val="333333"/>
              </a:solidFill>
              <a:latin typeface="Arial" panose="020B0604020202020204" pitchFamily="34" charset="0"/>
            </a:endParaRPr>
          </a:p>
          <a:p>
            <a:r>
              <a:rPr lang="ru-RU" dirty="0" smtClean="0">
                <a:solidFill>
                  <a:srgbClr val="333333"/>
                </a:solidFill>
                <a:latin typeface="Arial" panose="020B0604020202020204" pitchFamily="34" charset="0"/>
              </a:rPr>
              <a:t>нескольких </a:t>
            </a:r>
            <a:r>
              <a:rPr lang="ru-RU" dirty="0">
                <a:solidFill>
                  <a:srgbClr val="333333"/>
                </a:solidFill>
                <a:latin typeface="Arial" panose="020B0604020202020204" pitchFamily="34" charset="0"/>
              </a:rPr>
              <a:t>рейсов в течение одного или нескольких рабочих </a:t>
            </a:r>
            <a:endParaRPr lang="ru-RU" dirty="0" smtClean="0">
              <a:solidFill>
                <a:srgbClr val="333333"/>
              </a:solidFill>
              <a:latin typeface="Arial" panose="020B0604020202020204" pitchFamily="34" charset="0"/>
            </a:endParaRPr>
          </a:p>
          <a:p>
            <a:r>
              <a:rPr lang="ru-RU" dirty="0" smtClean="0">
                <a:solidFill>
                  <a:srgbClr val="333333"/>
                </a:solidFill>
                <a:latin typeface="Arial" panose="020B0604020202020204" pitchFamily="34" charset="0"/>
              </a:rPr>
              <a:t>дней </a:t>
            </a:r>
            <a:r>
              <a:rPr lang="ru-RU" dirty="0">
                <a:solidFill>
                  <a:srgbClr val="333333"/>
                </a:solidFill>
                <a:latin typeface="Arial" panose="020B0604020202020204" pitchFamily="34" charset="0"/>
              </a:rPr>
              <a:t>с оформлением одного путевого листа</a:t>
            </a:r>
            <a:r>
              <a:rPr lang="ru-RU" dirty="0" smtClean="0">
                <a:solidFill>
                  <a:srgbClr val="333333"/>
                </a:solidFill>
                <a:latin typeface="Arial" panose="020B0604020202020204" pitchFamily="34" charset="0"/>
              </a:rPr>
              <a:t>.</a:t>
            </a:r>
            <a:endParaRPr lang="ru-RU" dirty="0">
              <a:solidFill>
                <a:srgbClr val="333333"/>
              </a:solidFill>
              <a:latin typeface="Arial" panose="020B0604020202020204" pitchFamily="34" charset="0"/>
            </a:endParaRPr>
          </a:p>
        </p:txBody>
      </p:sp>
    </p:spTree>
    <p:extLst>
      <p:ext uri="{BB962C8B-B14F-4D97-AF65-F5344CB8AC3E}">
        <p14:creationId xmlns:p14="http://schemas.microsoft.com/office/powerpoint/2010/main" val="353717238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Прямоугольник 2"/>
          <p:cNvSpPr/>
          <p:nvPr/>
        </p:nvSpPr>
        <p:spPr>
          <a:xfrm>
            <a:off x="179512" y="117693"/>
            <a:ext cx="8712968" cy="6186309"/>
          </a:xfrm>
          <a:prstGeom prst="rect">
            <a:avLst/>
          </a:prstGeom>
        </p:spPr>
        <p:txBody>
          <a:bodyPr wrap="square">
            <a:spAutoFit/>
          </a:bodyPr>
          <a:lstStyle/>
          <a:p>
            <a:r>
              <a:rPr lang="ru-RU" dirty="0"/>
              <a:t>4. Контроль проводится в любой промежуток времени, необходимый для определения технического состояния транспортного средства и ограниченный временем въезда транспортного средства на парковку (парковочное место), предназначенную для стоянки транспортного средства по возвращении из рейса и окончании смены водителя транспортного средства (далее - парковка), до выезда транспортного средства с парковки.</a:t>
            </a:r>
          </a:p>
          <a:p>
            <a:r>
              <a:rPr lang="ru-RU" dirty="0"/>
              <a:t>5. При сменной работе водителей на одном транспортном средстве контроль проводится до начала рейса или смены (рабочего дня) водителя транспортного средства, который первым выезжает с парковки.</a:t>
            </a:r>
          </a:p>
          <a:p>
            <a:r>
              <a:rPr lang="ru-RU" dirty="0"/>
              <a:t>6. Контроль осуществляется работником субъекта транспортной деятельности либо работником сторонней организации или привлекаемым для проведения контроля индивидуальным предпринимателем. Работники или индивидуальные предприниматели, указанные в настоящем пункте, осуществляющие контроль, должны соответствовать профессиональным и квалификационным требованиям, предъявляемым при осуществлении перевозок к работникам юридических лиц и индивидуальных предпринимателей, указанных в абзаце первом пункта 2 статьи 20 Федерального закона "О безопасности дорожного движения", устанавливаемым Минтрансом России в соответствии с пунктом 2 статьи 20 Федерального закона от 10 декабря 1995 г. N 196-ФЗ "О безопасности дорожного движения", предъявляемым к контролеру технического состояния транспортных средств автомобильного </a:t>
            </a:r>
            <a:endParaRPr lang="ru-RU" dirty="0" smtClean="0"/>
          </a:p>
          <a:p>
            <a:r>
              <a:rPr lang="ru-RU" dirty="0" smtClean="0"/>
              <a:t>транспорта </a:t>
            </a:r>
            <a:r>
              <a:rPr lang="ru-RU" dirty="0"/>
              <a:t>или контролеру технического состояния транспортных </a:t>
            </a:r>
            <a:endParaRPr lang="ru-RU" dirty="0" smtClean="0"/>
          </a:p>
          <a:p>
            <a:r>
              <a:rPr lang="ru-RU" dirty="0" smtClean="0"/>
              <a:t>средств </a:t>
            </a:r>
            <a:r>
              <a:rPr lang="ru-RU" dirty="0"/>
              <a:t>городского наземного электрического транспорта.</a:t>
            </a:r>
          </a:p>
        </p:txBody>
      </p:sp>
    </p:spTree>
    <p:extLst>
      <p:ext uri="{BB962C8B-B14F-4D97-AF65-F5344CB8AC3E}">
        <p14:creationId xmlns:p14="http://schemas.microsoft.com/office/powerpoint/2010/main" val="246817422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117693"/>
            <a:ext cx="8712968" cy="6463308"/>
          </a:xfrm>
          <a:prstGeom prst="rect">
            <a:avLst/>
          </a:prstGeom>
        </p:spPr>
        <p:txBody>
          <a:bodyPr wrap="square">
            <a:spAutoFit/>
          </a:bodyPr>
          <a:lstStyle/>
          <a:p>
            <a:r>
              <a:rPr lang="ru-RU" dirty="0"/>
              <a:t>7. При проведении контроля должны быть проверены:</a:t>
            </a:r>
          </a:p>
          <a:p>
            <a:r>
              <a:rPr lang="ru-RU" dirty="0"/>
              <a:t>1) исправность:</a:t>
            </a:r>
          </a:p>
          <a:p>
            <a:pPr marL="285750" indent="-285750">
              <a:buFont typeface="Wingdings" panose="05000000000000000000" pitchFamily="2" charset="2"/>
              <a:buChar char="Ø"/>
            </a:pPr>
            <a:r>
              <a:rPr lang="ru-RU" dirty="0"/>
              <a:t>тормозной системы (включая манометр пневматического или пневмогидравлического тормозных приводов, если их установка предусмотрена конструкцией транспортного средства);</a:t>
            </a:r>
          </a:p>
          <a:p>
            <a:pPr marL="285750" indent="-285750">
              <a:buFont typeface="Arial" panose="020B0604020202020204" pitchFamily="34" charset="0"/>
              <a:buChar char="•"/>
            </a:pPr>
            <a:r>
              <a:rPr lang="ru-RU" dirty="0"/>
              <a:t>рулевого управления;</a:t>
            </a:r>
          </a:p>
          <a:p>
            <a:pPr marL="285750" indent="-285750">
              <a:buFont typeface="Arial" panose="020B0604020202020204" pitchFamily="34" charset="0"/>
              <a:buChar char="•"/>
            </a:pPr>
            <a:r>
              <a:rPr lang="ru-RU" dirty="0"/>
              <a:t>стеклоомывателей;</a:t>
            </a:r>
          </a:p>
          <a:p>
            <a:pPr marL="285750" indent="-285750">
              <a:buFont typeface="Arial" panose="020B0604020202020204" pitchFamily="34" charset="0"/>
              <a:buChar char="•"/>
            </a:pPr>
            <a:r>
              <a:rPr lang="ru-RU" dirty="0"/>
              <a:t>колес (кроме трамвая);</a:t>
            </a:r>
          </a:p>
          <a:p>
            <a:pPr marL="285750" indent="-285750">
              <a:buFont typeface="Arial" panose="020B0604020202020204" pitchFamily="34" charset="0"/>
              <a:buChar char="•"/>
            </a:pPr>
            <a:r>
              <a:rPr lang="ru-RU" dirty="0"/>
              <a:t>шин (кроме трамвая);</a:t>
            </a:r>
          </a:p>
          <a:p>
            <a:pPr marL="285750" indent="-285750">
              <a:buFont typeface="Arial" panose="020B0604020202020204" pitchFamily="34" charset="0"/>
              <a:buChar char="•"/>
            </a:pPr>
            <a:r>
              <a:rPr lang="ru-RU" dirty="0"/>
              <a:t>звукового сигнала;</a:t>
            </a:r>
          </a:p>
          <a:p>
            <a:pPr marL="285750" indent="-285750">
              <a:buFont typeface="Arial" panose="020B0604020202020204" pitchFamily="34" charset="0"/>
              <a:buChar char="•"/>
            </a:pPr>
            <a:r>
              <a:rPr lang="ru-RU" dirty="0" err="1"/>
              <a:t>тахографа</a:t>
            </a:r>
            <a:r>
              <a:rPr lang="ru-RU" dirty="0"/>
              <a:t> (если обязательность его установки предусмотрена законодательством Российской Федерации)</a:t>
            </a:r>
            <a:r>
              <a:rPr lang="ru-RU" baseline="30000" dirty="0"/>
              <a:t>2</a:t>
            </a:r>
            <a:r>
              <a:rPr lang="ru-RU" dirty="0"/>
              <a:t>;</a:t>
            </a:r>
          </a:p>
          <a:p>
            <a:pPr marL="285750" indent="-285750">
              <a:buFont typeface="Arial" panose="020B0604020202020204" pitchFamily="34" charset="0"/>
              <a:buChar char="•"/>
            </a:pPr>
            <a:r>
              <a:rPr lang="ru-RU" dirty="0"/>
              <a:t>аппаратуры спутниковой навигации (если обязательность ее установки предусмотрена законодательством Российской Федерации)</a:t>
            </a:r>
            <a:r>
              <a:rPr lang="ru-RU" baseline="30000" dirty="0"/>
              <a:t>3</a:t>
            </a:r>
            <a:r>
              <a:rPr lang="ru-RU" dirty="0"/>
              <a:t>;</a:t>
            </a:r>
          </a:p>
          <a:p>
            <a:pPr marL="285750" indent="-285750">
              <a:buFont typeface="Arial" panose="020B0604020202020204" pitchFamily="34" charset="0"/>
              <a:buChar char="•"/>
            </a:pPr>
            <a:r>
              <a:rPr lang="ru-RU" dirty="0"/>
              <a:t>устройства (системы) вызова экстренных оперативных служб (если обязательность его (ее) установки предусмотрена законодательством Российской Федерации</a:t>
            </a:r>
            <a:r>
              <a:rPr lang="ru-RU" dirty="0" smtClean="0"/>
              <a:t>).</a:t>
            </a:r>
          </a:p>
          <a:p>
            <a:r>
              <a:rPr lang="ru-RU" dirty="0"/>
              <a:t>2) исправность предусмотренных конструкцией транспортного средства:</a:t>
            </a:r>
          </a:p>
          <a:p>
            <a:pPr marL="285750" indent="-285750">
              <a:buFont typeface="Arial" panose="020B0604020202020204" pitchFamily="34" charset="0"/>
              <a:buChar char="•"/>
            </a:pPr>
            <a:r>
              <a:rPr lang="ru-RU" dirty="0"/>
              <a:t>замков дверей кузова или кабины, запоров бортов грузовой платформы, запоров горловин цистерн и пробок топливных баков (кроме транспортных средств городского наземного электрического транспорта);</a:t>
            </a:r>
          </a:p>
          <a:p>
            <a:pPr marL="285750" indent="-285750">
              <a:buFont typeface="Arial" panose="020B0604020202020204" pitchFamily="34" charset="0"/>
              <a:buChar char="•"/>
            </a:pPr>
            <a:r>
              <a:rPr lang="ru-RU" dirty="0"/>
              <a:t>устройств фиксации подушки и спинки водительского сиденья;</a:t>
            </a:r>
          </a:p>
          <a:p>
            <a:pPr marL="285750" indent="-285750">
              <a:buFont typeface="Arial" panose="020B0604020202020204" pitchFamily="34" charset="0"/>
              <a:buChar char="•"/>
            </a:pPr>
            <a:r>
              <a:rPr lang="ru-RU" dirty="0"/>
              <a:t>устройств обогрева и обдува стекол;</a:t>
            </a:r>
          </a:p>
          <a:p>
            <a:pPr marL="285750" indent="-285750">
              <a:buFont typeface="Wingdings" panose="05000000000000000000" pitchFamily="2" charset="2"/>
              <a:buChar char="Ø"/>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2537470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199620"/>
            <a:ext cx="8712968" cy="5909310"/>
          </a:xfrm>
          <a:prstGeom prst="rect">
            <a:avLst/>
          </a:prstGeom>
        </p:spPr>
        <p:txBody>
          <a:bodyPr wrap="square">
            <a:spAutoFit/>
          </a:bodyPr>
          <a:lstStyle/>
          <a:p>
            <a:pPr marL="285750" indent="-285750">
              <a:buFont typeface="Arial" panose="020B0604020202020204" pitchFamily="34" charset="0"/>
              <a:buChar char="•"/>
            </a:pPr>
            <a:r>
              <a:rPr lang="ru-RU" dirty="0"/>
              <a:t>тягово-сцепного устройства, а также страховочных тросов (цепей);</a:t>
            </a:r>
          </a:p>
          <a:p>
            <a:pPr marL="285750" indent="-285750">
              <a:buFont typeface="Arial" panose="020B0604020202020204" pitchFamily="34" charset="0"/>
              <a:buChar char="•"/>
            </a:pPr>
            <a:r>
              <a:rPr lang="ru-RU" dirty="0"/>
              <a:t>держателя запасного колеса (кроме трамвая);</a:t>
            </a:r>
          </a:p>
          <a:p>
            <a:pPr marL="285750" indent="-285750">
              <a:buFont typeface="Arial" panose="020B0604020202020204" pitchFamily="34" charset="0"/>
              <a:buChar char="•"/>
            </a:pPr>
            <a:r>
              <a:rPr lang="ru-RU" dirty="0"/>
              <a:t>фиксаторов транспортного положения опор полуприцепов (при наличии);</a:t>
            </a:r>
          </a:p>
          <a:p>
            <a:r>
              <a:rPr lang="ru-RU" dirty="0"/>
              <a:t>3) наличие предусмотренных конструкцией транспортного средства:</a:t>
            </a:r>
          </a:p>
          <a:p>
            <a:pPr marL="285750" indent="-285750">
              <a:buFont typeface="Arial" panose="020B0604020202020204" pitchFamily="34" charset="0"/>
              <a:buChar char="•"/>
            </a:pPr>
            <a:r>
              <a:rPr lang="ru-RU" dirty="0"/>
              <a:t>индикации на щитке приборов, свидетельствующей о неисправности, влияющей на безопасность дорожного движения (проверяется при работающем двигателе);</a:t>
            </a:r>
          </a:p>
          <a:p>
            <a:pPr marL="285750" indent="-285750">
              <a:buFont typeface="Arial" panose="020B0604020202020204" pitchFamily="34" charset="0"/>
              <a:buChar char="•"/>
            </a:pPr>
            <a:r>
              <a:rPr lang="ru-RU" dirty="0"/>
              <a:t>стекол и обзорности с места водителя;</a:t>
            </a:r>
          </a:p>
          <a:p>
            <a:pPr marL="285750" indent="-285750">
              <a:buFont typeface="Arial" panose="020B0604020202020204" pitchFamily="34" charset="0"/>
              <a:buChar char="•"/>
            </a:pPr>
            <a:r>
              <a:rPr lang="ru-RU" dirty="0"/>
              <a:t>зеркал заднего вида и их креплений;</a:t>
            </a:r>
          </a:p>
          <a:p>
            <a:pPr marL="285750" indent="-285750">
              <a:buFont typeface="Arial" panose="020B0604020202020204" pitchFamily="34" charset="0"/>
              <a:buChar char="•"/>
            </a:pPr>
            <a:r>
              <a:rPr lang="ru-RU" dirty="0"/>
              <a:t>заднего защитного устройства, грязезащитных фартуков и брызговиков;</a:t>
            </a:r>
          </a:p>
          <a:p>
            <a:pPr marL="285750" indent="-285750">
              <a:buFont typeface="Arial" panose="020B0604020202020204" pitchFamily="34" charset="0"/>
              <a:buChar char="•"/>
            </a:pPr>
            <a:r>
              <a:rPr lang="ru-RU" dirty="0"/>
              <a:t>ремней безопасности (если обязательность их установки предусмотрена законодательством Российской Федерации</a:t>
            </a:r>
            <a:r>
              <a:rPr lang="ru-RU" dirty="0" smtClean="0"/>
              <a:t>)</a:t>
            </a:r>
            <a:r>
              <a:rPr lang="ru-RU" dirty="0"/>
              <a:t> и (или) подголовников сидений и их работоспособность</a:t>
            </a:r>
            <a:r>
              <a:rPr lang="ru-RU" dirty="0" smtClean="0"/>
              <a:t>;</a:t>
            </a:r>
          </a:p>
          <a:p>
            <a:r>
              <a:rPr lang="ru-RU" dirty="0"/>
              <a:t>4) работоспособность в установленном режиме:</a:t>
            </a:r>
          </a:p>
          <a:p>
            <a:pPr marL="285750" indent="-285750">
              <a:buFont typeface="Arial" panose="020B0604020202020204" pitchFamily="34" charset="0"/>
              <a:buChar char="•"/>
            </a:pPr>
            <a:r>
              <a:rPr lang="ru-RU" dirty="0"/>
              <a:t>стеклоочистителей;</a:t>
            </a:r>
          </a:p>
          <a:p>
            <a:pPr marL="285750" indent="-285750">
              <a:buFont typeface="Arial" panose="020B0604020202020204" pitchFamily="34" charset="0"/>
              <a:buChar char="•"/>
            </a:pPr>
            <a:r>
              <a:rPr lang="ru-RU" dirty="0"/>
              <a:t>внешних световых приборов и </a:t>
            </a:r>
            <a:r>
              <a:rPr lang="ru-RU" dirty="0" err="1"/>
              <a:t>световозвращателей</a:t>
            </a:r>
            <a:r>
              <a:rPr lang="ru-RU" dirty="0"/>
              <a:t>;</a:t>
            </a:r>
          </a:p>
          <a:p>
            <a:r>
              <a:rPr lang="ru-RU" dirty="0"/>
              <a:t>5) герметичность систем, узлов и агрегатов транспортного средства, в том числе системы выпуска отработавших газов, а также дополнительно устанавливаемых на транспортное средство гидравлических устройств;</a:t>
            </a:r>
          </a:p>
          <a:p>
            <a:r>
              <a:rPr lang="ru-RU" dirty="0"/>
              <a:t>6) укомплектованность медицинской аптечкой, огнетушителем и противооткатными упорами (для грузовых транспортных средств и автобусов);</a:t>
            </a:r>
          </a:p>
          <a:p>
            <a:pPr marL="285750" indent="-285750">
              <a:buFont typeface="Wingdings" panose="05000000000000000000" pitchFamily="2" charset="2"/>
              <a:buChar char="Ø"/>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3462349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117693"/>
            <a:ext cx="8712968" cy="6186309"/>
          </a:xfrm>
          <a:prstGeom prst="rect">
            <a:avLst/>
          </a:prstGeom>
        </p:spPr>
        <p:txBody>
          <a:bodyPr wrap="square">
            <a:spAutoFit/>
          </a:bodyPr>
          <a:lstStyle/>
          <a:p>
            <a:r>
              <a:rPr lang="ru-RU" dirty="0"/>
              <a:t>7) отсутствие внесенных в конструкцию транспортного средства изменений в нарушение установленного порядка, предусмотренного разделом 4 главы V Технического регламента, в части газобаллонного оборудования, кузовов транспортных средств, бортов грузовой платформы (для грузовых транспортных средств), дополнительных сидений, фар ближнего света, противотуманных фар (при наличии) и дневных ходовых огней (при наличии);</a:t>
            </a:r>
          </a:p>
          <a:p>
            <a:r>
              <a:rPr lang="ru-RU" dirty="0"/>
              <a:t>8) отсутствие установленных на передней части транспортного средства световых приборов с огнями красного цвета или </a:t>
            </a:r>
            <a:r>
              <a:rPr lang="ru-RU" dirty="0" err="1"/>
              <a:t>световозвращающих</a:t>
            </a:r>
            <a:r>
              <a:rPr lang="ru-RU" dirty="0"/>
              <a:t> приспособлений красного цвета, на транспортном средстве устройств для подачи специальных световых или звуковых сигналов (за исключением охранной сигнализации) без соответствующего разрешения, а также незаконно нанесенных на наружные поверхности транспортного средства специальных </a:t>
            </a:r>
            <a:r>
              <a:rPr lang="ru-RU" dirty="0" err="1"/>
              <a:t>цветографических</a:t>
            </a:r>
            <a:r>
              <a:rPr lang="ru-RU" dirty="0"/>
              <a:t> схем автомобилей оперативных служб;</a:t>
            </a:r>
          </a:p>
          <a:p>
            <a:r>
              <a:rPr lang="ru-RU" dirty="0"/>
              <a:t>9) дополнительно для транспортных средств городского наземного электрического транспорта:</a:t>
            </a:r>
          </a:p>
          <a:p>
            <a:r>
              <a:rPr lang="ru-RU" dirty="0"/>
              <a:t>состояние и крепление колесных пар и трамвайных тележек (для трамвая);</a:t>
            </a:r>
          </a:p>
          <a:p>
            <a:r>
              <a:rPr lang="ru-RU" dirty="0"/>
              <a:t>соответствие силы тока утечки предельно допустимым значениям;</a:t>
            </a:r>
          </a:p>
          <a:p>
            <a:r>
              <a:rPr lang="ru-RU" dirty="0"/>
              <a:t>исправность токоприемников, тяговых двигателей, вспомогательных электрических машин, пускорегулирующей и защитной аппаратуры, вспомогательных цепей, аккумуляторной батареи, контрольно-измерительных приборов электрического оборудования.</a:t>
            </a:r>
          </a:p>
          <a:p>
            <a:pPr marL="285750" indent="-285750">
              <a:buFont typeface="Wingdings" panose="05000000000000000000" pitchFamily="2" charset="2"/>
              <a:buChar char="Ø"/>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73583047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3528" y="620688"/>
            <a:ext cx="8712968" cy="5647700"/>
          </a:xfrm>
          <a:prstGeom prst="rect">
            <a:avLst/>
          </a:prstGeom>
        </p:spPr>
        <p:txBody>
          <a:bodyPr wrap="square">
            <a:spAutoFit/>
          </a:bodyPr>
          <a:lstStyle/>
          <a:p>
            <a:r>
              <a:rPr lang="ru-RU" sz="1900" dirty="0"/>
              <a:t>8. При наличии конструктивных особенностей специальных и специализированных транспортных средств, а также при проведении контроля в отношении троллейбусов дополнительно должны быть проверены работоспособность, состояние и исправность систем, механизмов, агрегатов, узлов и деталей, характерных для данных типов транспортных средств, влияющих на безопасность движения транспортных средств, на соответствие требованиям, установленным пунктами 14-27 приложения N 8 к Техническому регламенту.</a:t>
            </a:r>
          </a:p>
          <a:p>
            <a:r>
              <a:rPr lang="ru-RU" sz="1900" dirty="0"/>
              <a:t>9. Субъект транспортной деятельности должен вести учет прохождения контроля. </a:t>
            </a:r>
            <a:r>
              <a:rPr lang="ru-RU" sz="1900" b="1" dirty="0"/>
              <a:t>Журнал регистрации</a:t>
            </a:r>
            <a:r>
              <a:rPr lang="ru-RU" sz="1900" dirty="0"/>
              <a:t> результатов контроля технического состояния транспортных средств (далее - журнал) должен содержать следующие реквизиты:</a:t>
            </a:r>
          </a:p>
          <a:p>
            <a:r>
              <a:rPr lang="ru-RU" sz="1900" dirty="0"/>
              <a:t>1) наименование марки, модели транспортного средства;</a:t>
            </a:r>
          </a:p>
          <a:p>
            <a:r>
              <a:rPr lang="ru-RU" sz="1900" dirty="0"/>
              <a:t>2) государственный регистрационный номер транспортного средства;</a:t>
            </a:r>
          </a:p>
          <a:p>
            <a:r>
              <a:rPr lang="ru-RU" sz="1900" dirty="0"/>
              <a:t>3) фамилию, имя, отчество (при наличии) лица, проводившего контроль;</a:t>
            </a:r>
          </a:p>
          <a:p>
            <a:r>
              <a:rPr lang="ru-RU" sz="1900" dirty="0"/>
              <a:t>4) дату, время проведения контроля;</a:t>
            </a:r>
          </a:p>
          <a:p>
            <a:r>
              <a:rPr lang="ru-RU" sz="1900" dirty="0"/>
              <a:t>5) показания одометра (полные километры пробега) при проведении контроля;</a:t>
            </a:r>
          </a:p>
          <a:p>
            <a:r>
              <a:rPr lang="ru-RU" sz="1900" dirty="0"/>
              <a:t>6) отметку о прохождении контроля (пройден или не пройден);</a:t>
            </a:r>
          </a:p>
          <a:p>
            <a:r>
              <a:rPr lang="ru-RU" sz="1900" dirty="0"/>
              <a:t>7) подпись лица, проводившего контроль.</a:t>
            </a:r>
          </a:p>
          <a:p>
            <a:r>
              <a:rPr lang="ru-RU" sz="1900" dirty="0"/>
              <a:t>10. Журнал ведется на бумажном или электронном носителе.</a:t>
            </a:r>
          </a:p>
          <a:p>
            <a:pPr marL="285750" indent="-285750">
              <a:buFont typeface="Wingdings" panose="05000000000000000000" pitchFamily="2" charset="2"/>
              <a:buChar char="Ø"/>
            </a:pPr>
            <a:endParaRPr lang="ru-RU" sz="1900"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654144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836712"/>
            <a:ext cx="7416824" cy="5078313"/>
          </a:xfrm>
          <a:prstGeom prst="rect">
            <a:avLst/>
          </a:prstGeom>
        </p:spPr>
        <p:txBody>
          <a:bodyPr wrap="square">
            <a:spAutoFit/>
          </a:bodyPr>
          <a:lstStyle/>
          <a:p>
            <a:r>
              <a:rPr lang="ru-RU" sz="1900" dirty="0"/>
              <a:t>11. В случае ведения журнала в электронном виде внесенные в него сведения заверяются электронной подписью в соответствии с Федеральным законом от 6 апреля 2011 г. N 63-ФЗ "Об электронной подписи"</a:t>
            </a:r>
            <a:r>
              <a:rPr lang="ru-RU" sz="1900" baseline="30000" dirty="0"/>
              <a:t>6</a:t>
            </a:r>
            <a:r>
              <a:rPr lang="ru-RU" sz="1900" dirty="0"/>
              <a:t>.</a:t>
            </a:r>
          </a:p>
          <a:p>
            <a:r>
              <a:rPr lang="ru-RU" sz="1900" dirty="0"/>
              <a:t>12. В журнале допускается размещение дополнительных реквизитов, учитывающих особенности осуществления перевозок автомобильным транспортом или городским наземным электрическим транспортом.</a:t>
            </a:r>
          </a:p>
          <a:p>
            <a:r>
              <a:rPr lang="ru-RU" sz="1900" dirty="0"/>
              <a:t>13. В случае если при контроле не выявлены несоответствия требованиям, перечисленным в пунктах 7 - 8 настоящего Порядка, сведения о пройденном контроле указываются в путевом листе в соответствии с порядком заполнения путевых листов, утверждаемым Минтрансом России в соответствии с частью 1 статьи 6 Федерального закона от 8 ноября 2007 г. N 259-ФЗ "Устав автомобильного транспорта и городского наземного электрического транспорта"</a:t>
            </a:r>
            <a:r>
              <a:rPr lang="ru-RU" sz="1900" baseline="30000" dirty="0"/>
              <a:t>7</a:t>
            </a:r>
            <a:r>
              <a:rPr lang="ru-RU" sz="1900" dirty="0"/>
              <a:t>, на основании записи о пройденном контроле, внесенной в журнал.</a:t>
            </a:r>
          </a:p>
          <a:p>
            <a:pPr marL="285750" indent="-285750">
              <a:buFont typeface="Wingdings" panose="05000000000000000000" pitchFamily="2" charset="2"/>
              <a:buChar char="Ø"/>
            </a:pPr>
            <a:endParaRPr lang="ru-RU" sz="1900"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63196975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106461"/>
            <a:ext cx="8928992" cy="369332"/>
          </a:xfrm>
          <a:prstGeom prst="rect">
            <a:avLst/>
          </a:prstGeom>
        </p:spPr>
        <p:txBody>
          <a:bodyPr wrap="square">
            <a:spAutoFit/>
          </a:bodyPr>
          <a:lstStyle/>
          <a:p>
            <a:pPr algn="ctr"/>
            <a:r>
              <a:rPr lang="ru-RU" b="1" dirty="0" smtClean="0"/>
              <a:t>Пункты 19.4, 19.5 </a:t>
            </a:r>
            <a:r>
              <a:rPr lang="ru-RU" b="1" dirty="0"/>
              <a:t>ПДД</a:t>
            </a:r>
          </a:p>
        </p:txBody>
      </p:sp>
      <p:sp>
        <p:nvSpPr>
          <p:cNvPr id="3" name="Прямоугольник 2"/>
          <p:cNvSpPr/>
          <p:nvPr/>
        </p:nvSpPr>
        <p:spPr>
          <a:xfrm>
            <a:off x="222294" y="761181"/>
            <a:ext cx="8921706" cy="5355312"/>
          </a:xfrm>
          <a:prstGeom prst="rect">
            <a:avLst/>
          </a:prstGeom>
        </p:spPr>
        <p:txBody>
          <a:bodyPr wrap="square">
            <a:spAutoFit/>
          </a:bodyPr>
          <a:lstStyle/>
          <a:p>
            <a:pPr fontAlgn="base"/>
            <a:r>
              <a:rPr lang="ru-RU" b="1" dirty="0"/>
              <a:t>Пункт 19.5 </a:t>
            </a:r>
            <a:r>
              <a:rPr lang="ru-RU" dirty="0" smtClean="0"/>
              <a:t>В </a:t>
            </a:r>
            <a:r>
              <a:rPr lang="ru-RU" dirty="0"/>
              <a:t>светлое время суток на всех движущихся транспортных средствах (кроме велосипедов) с целью их обозначения должны включаться фары ближнего света или дневные ходовые </a:t>
            </a:r>
            <a:r>
              <a:rPr lang="ru-RU" dirty="0" smtClean="0"/>
              <a:t>огни.</a:t>
            </a:r>
          </a:p>
          <a:p>
            <a:pPr fontAlgn="base"/>
            <a:endParaRPr lang="ru-RU" dirty="0"/>
          </a:p>
          <a:p>
            <a:pPr fontAlgn="base"/>
            <a:r>
              <a:rPr lang="ru-RU" b="1" dirty="0"/>
              <a:t>Пункт 19.4</a:t>
            </a:r>
            <a:r>
              <a:rPr lang="ru-RU" dirty="0"/>
              <a:t> </a:t>
            </a:r>
            <a:r>
              <a:rPr lang="ru-RU" dirty="0" smtClean="0"/>
              <a:t>Противотуманные </a:t>
            </a:r>
            <a:r>
              <a:rPr lang="ru-RU" dirty="0"/>
              <a:t>фары могут использоваться: в условиях недостаточной видимости с ближним или дальним светом фар; в тёмное время суток на неосвещённых участках дорог совместно с ближним или дальним светом фар; вместо ближнего света фар в соответствии с пунктом 19.5 </a:t>
            </a:r>
            <a:r>
              <a:rPr lang="ru-RU" dirty="0" smtClean="0"/>
              <a:t>Правил.</a:t>
            </a:r>
          </a:p>
          <a:p>
            <a:pPr fontAlgn="base"/>
            <a:endParaRPr lang="ru-RU" dirty="0"/>
          </a:p>
          <a:p>
            <a:r>
              <a:rPr lang="ru-RU" b="1" dirty="0"/>
              <a:t>Некоторые важные нюансы:</a:t>
            </a:r>
            <a:endParaRPr lang="ru-RU" dirty="0"/>
          </a:p>
          <a:p>
            <a:pPr marL="285750" indent="-285750">
              <a:buFont typeface="Arial" panose="020B0604020202020204" pitchFamily="34" charset="0"/>
              <a:buChar char="•"/>
            </a:pPr>
            <a:r>
              <a:rPr lang="ru-RU" dirty="0"/>
              <a:t>Противотуманные фары не приравниваются к дневным ходовым огням (ДХО). Пункт 19.4 разрешает использовать их вместо ближнего света в дневное время, но если на автомобиле есть штатные ДХО, водитель обязан использовать именно их, а не противотуманные фары. </a:t>
            </a:r>
            <a:endParaRPr lang="ru-RU" dirty="0" smtClean="0"/>
          </a:p>
          <a:p>
            <a:pPr marL="285750" indent="-285750">
              <a:buFont typeface="Arial" panose="020B0604020202020204" pitchFamily="34" charset="0"/>
              <a:buChar char="•"/>
            </a:pPr>
            <a:endParaRPr lang="ru-RU" dirty="0"/>
          </a:p>
          <a:p>
            <a:pPr marL="285750" indent="-285750" fontAlgn="base">
              <a:buFont typeface="Arial" panose="020B0604020202020204" pitchFamily="34" charset="0"/>
              <a:buChar char="•"/>
            </a:pPr>
            <a:r>
              <a:rPr lang="ru-RU" dirty="0"/>
              <a:t>Использовать противотуманные фары вместо ближнего света можно только в том случае, если они являются штатными, то есть предусмотренными конструкцией автомобиля с завода. Самостоятельно установленные фары </a:t>
            </a:r>
            <a:r>
              <a:rPr lang="ru-RU" dirty="0" smtClean="0"/>
              <a:t>не</a:t>
            </a:r>
          </a:p>
          <a:p>
            <a:pPr fontAlgn="base"/>
            <a:r>
              <a:rPr lang="ru-RU" dirty="0"/>
              <a:t> </a:t>
            </a:r>
            <a:r>
              <a:rPr lang="ru-RU" dirty="0" smtClean="0"/>
              <a:t>    </a:t>
            </a:r>
            <a:r>
              <a:rPr lang="ru-RU" dirty="0"/>
              <a:t>считаются допустимыми.</a:t>
            </a:r>
          </a:p>
        </p:txBody>
      </p:sp>
    </p:spTree>
    <p:extLst>
      <p:ext uri="{BB962C8B-B14F-4D97-AF65-F5344CB8AC3E}">
        <p14:creationId xmlns:p14="http://schemas.microsoft.com/office/powerpoint/2010/main" val="144838705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106461"/>
            <a:ext cx="8928992" cy="369332"/>
          </a:xfrm>
          <a:prstGeom prst="rect">
            <a:avLst/>
          </a:prstGeom>
        </p:spPr>
        <p:txBody>
          <a:bodyPr wrap="square">
            <a:spAutoFit/>
          </a:bodyPr>
          <a:lstStyle/>
          <a:p>
            <a:pPr algn="ctr"/>
            <a:r>
              <a:rPr lang="ru-RU" b="1" dirty="0" smtClean="0"/>
              <a:t>ФЗ от</a:t>
            </a:r>
            <a:r>
              <a:rPr lang="ru-RU" b="1" dirty="0"/>
              <a:t> 10.12.1995 №196-ФЗ «О безопасности дорожного движения»</a:t>
            </a:r>
          </a:p>
        </p:txBody>
      </p:sp>
      <p:sp>
        <p:nvSpPr>
          <p:cNvPr id="3" name="Прямоугольник 2"/>
          <p:cNvSpPr/>
          <p:nvPr/>
        </p:nvSpPr>
        <p:spPr>
          <a:xfrm>
            <a:off x="222294" y="761181"/>
            <a:ext cx="8921706" cy="5078313"/>
          </a:xfrm>
          <a:prstGeom prst="rect">
            <a:avLst/>
          </a:prstGeom>
        </p:spPr>
        <p:txBody>
          <a:bodyPr wrap="square">
            <a:spAutoFit/>
          </a:bodyPr>
          <a:lstStyle/>
          <a:p>
            <a:r>
              <a:rPr lang="ru-RU" dirty="0"/>
              <a:t>Согласно пункту 4 статьи 15 Федерального закона от 10.12.1995 №196-ФЗ «О безопасности дорожного движения», после внесения изменений в конструкцию состоящих на государственном учёте транспортных средств (в том числе в конструкцию их составных частей, предметов дополнительного оборудования, запасных частей и принадлежностей), влияющих на обеспечение безопасности дорожного движения, </a:t>
            </a:r>
            <a:r>
              <a:rPr lang="ru-RU" b="1" dirty="0"/>
              <a:t>необходимо проведение повторной сертификации или повторного декларирования соответствия</a:t>
            </a:r>
            <a:r>
              <a:rPr lang="ru-RU" dirty="0"/>
              <a:t>. </a:t>
            </a:r>
          </a:p>
          <a:p>
            <a:r>
              <a:rPr lang="ru-RU" dirty="0"/>
              <a:t>Это требование распространяется на все транспортные средства, за исключением участников экспериментального правового режима в сфере цифровых инноваций, если это предусмотрено программой такого режима. </a:t>
            </a:r>
          </a:p>
          <a:p>
            <a:r>
              <a:rPr lang="ru-RU" b="1" dirty="0"/>
              <a:t>Порядок действий включает несколько этапов:</a:t>
            </a:r>
            <a:endParaRPr lang="ru-RU" dirty="0"/>
          </a:p>
          <a:p>
            <a:r>
              <a:rPr lang="ru-RU" b="1" dirty="0"/>
              <a:t>Получение заключения предварительной технической экспертизы.</a:t>
            </a:r>
            <a:r>
              <a:rPr lang="ru-RU" dirty="0"/>
              <a:t> Его проводит аккредитованная испытательная лаборатория (центр), которая входит в единый реестр органов по оценке соответствия Евразийского экономического союза. По итогам выдаётся заключение о возможности внесения запланированных изменений. </a:t>
            </a:r>
          </a:p>
          <a:p>
            <a:r>
              <a:rPr lang="ru-RU" b="1" dirty="0"/>
              <a:t>Получение разрешения в </a:t>
            </a:r>
            <a:r>
              <a:rPr lang="ru-RU" b="1" dirty="0" smtClean="0"/>
              <a:t>Госавтоинспекции.</a:t>
            </a:r>
            <a:r>
              <a:rPr lang="ru-RU" dirty="0"/>
              <a:t> Для этого необходимо подать заявление, предоставить паспорт и заключение предварительной экспертизы. За выдачу разрешения нужно уплатить госпошлину. </a:t>
            </a:r>
          </a:p>
        </p:txBody>
      </p:sp>
    </p:spTree>
    <p:extLst>
      <p:ext uri="{BB962C8B-B14F-4D97-AF65-F5344CB8AC3E}">
        <p14:creationId xmlns:p14="http://schemas.microsoft.com/office/powerpoint/2010/main" val="422270062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756592" y="106461"/>
            <a:ext cx="8928992" cy="369332"/>
          </a:xfrm>
          <a:prstGeom prst="rect">
            <a:avLst/>
          </a:prstGeom>
        </p:spPr>
        <p:txBody>
          <a:bodyPr wrap="square">
            <a:spAutoFit/>
          </a:bodyPr>
          <a:lstStyle/>
          <a:p>
            <a:pPr algn="ctr"/>
            <a:r>
              <a:rPr lang="ru-RU" b="1" dirty="0" smtClean="0"/>
              <a:t>ФЗ от</a:t>
            </a:r>
            <a:r>
              <a:rPr lang="ru-RU" b="1" dirty="0"/>
              <a:t> 10.12.1995 №196-ФЗ «О безопасности дорожного движения»</a:t>
            </a:r>
          </a:p>
        </p:txBody>
      </p:sp>
      <p:sp>
        <p:nvSpPr>
          <p:cNvPr id="3" name="Прямоугольник 2"/>
          <p:cNvSpPr/>
          <p:nvPr/>
        </p:nvSpPr>
        <p:spPr>
          <a:xfrm>
            <a:off x="222294" y="761181"/>
            <a:ext cx="8921706" cy="5078313"/>
          </a:xfrm>
          <a:prstGeom prst="rect">
            <a:avLst/>
          </a:prstGeom>
        </p:spPr>
        <p:txBody>
          <a:bodyPr wrap="square">
            <a:spAutoFit/>
          </a:bodyPr>
          <a:lstStyle/>
          <a:p>
            <a:r>
              <a:rPr lang="ru-RU" b="1" dirty="0" smtClean="0"/>
              <a:t>Проведение </a:t>
            </a:r>
            <a:r>
              <a:rPr lang="ru-RU" b="1" dirty="0"/>
              <a:t>работ по переоборудованию.</a:t>
            </a:r>
            <a:r>
              <a:rPr lang="ru-RU" dirty="0"/>
              <a:t> Изменения в конструкцию транспортного средства вносятся после получения разрешения от </a:t>
            </a:r>
            <a:r>
              <a:rPr lang="ru-RU" b="1" dirty="0"/>
              <a:t>Госавтоинспекции</a:t>
            </a:r>
            <a:r>
              <a:rPr lang="ru-RU" dirty="0" smtClean="0"/>
              <a:t>.</a:t>
            </a:r>
            <a:r>
              <a:rPr lang="ru-RU" dirty="0"/>
              <a:t> </a:t>
            </a:r>
          </a:p>
          <a:p>
            <a:r>
              <a:rPr lang="ru-RU" b="1" dirty="0"/>
              <a:t>Прохождение повторной сертификации или декларирования соответствия.</a:t>
            </a:r>
            <a:r>
              <a:rPr lang="ru-RU" dirty="0"/>
              <a:t> Это подтверждается декларацией или сертификатом соответствия. </a:t>
            </a:r>
          </a:p>
          <a:p>
            <a:r>
              <a:rPr lang="ru-RU" b="1" dirty="0"/>
              <a:t>Прохождение техосмотра.</a:t>
            </a:r>
            <a:r>
              <a:rPr lang="ru-RU" dirty="0"/>
              <a:t> После внесения изменений необходимо проверить техническое состояние и конструкцию автомобиля. По результатам проверки оформляется диагностическая карта в единой автоматизированной информационной системе технического осмотра (ЕАИСТО). </a:t>
            </a:r>
          </a:p>
          <a:p>
            <a:r>
              <a:rPr lang="ru-RU" b="1" dirty="0"/>
              <a:t>Оформление протокола проверки безопасности.</a:t>
            </a:r>
            <a:r>
              <a:rPr lang="ru-RU" dirty="0"/>
              <a:t> Снова нужно обратиться в аккредитованную лабораторию, которая вынесет решение о соответствии внесённых изменений требованиям безопасности. </a:t>
            </a:r>
          </a:p>
          <a:p>
            <a:r>
              <a:rPr lang="ru-RU" b="1" dirty="0"/>
              <a:t>Получение свидетельства о соответствии автомобиля требованиям безопасности с учётом внесённых изменений.</a:t>
            </a:r>
            <a:r>
              <a:rPr lang="ru-RU" dirty="0"/>
              <a:t> Это делается в </a:t>
            </a:r>
            <a:r>
              <a:rPr lang="ru-RU" b="1" dirty="0"/>
              <a:t>Госавтоинспекции</a:t>
            </a:r>
            <a:r>
              <a:rPr lang="ru-RU" dirty="0" smtClean="0"/>
              <a:t>, </a:t>
            </a:r>
            <a:r>
              <a:rPr lang="ru-RU" dirty="0"/>
              <a:t>при этом уплачивается госпошлина. </a:t>
            </a:r>
          </a:p>
          <a:p>
            <a:r>
              <a:rPr lang="ru-RU" b="1" dirty="0"/>
              <a:t>Внесение изменений в регистрационные документы (ПТС и СТС).</a:t>
            </a:r>
            <a:r>
              <a:rPr lang="ru-RU" dirty="0"/>
              <a:t> Для этого нужно обратиться в подразделение </a:t>
            </a:r>
            <a:r>
              <a:rPr lang="ru-RU" b="1" dirty="0"/>
              <a:t>Госавтоинспекции</a:t>
            </a:r>
            <a:r>
              <a:rPr lang="ru-RU" dirty="0" smtClean="0"/>
              <a:t>, </a:t>
            </a:r>
            <a:r>
              <a:rPr lang="ru-RU" dirty="0"/>
              <a:t>предоставляющее государственную услугу по регистрации автомототранспортных средств и прицепов к ним, в течение 10 суток после получения свидетельства.</a:t>
            </a:r>
          </a:p>
        </p:txBody>
      </p:sp>
    </p:spTree>
    <p:extLst>
      <p:ext uri="{BB962C8B-B14F-4D97-AF65-F5344CB8AC3E}">
        <p14:creationId xmlns:p14="http://schemas.microsoft.com/office/powerpoint/2010/main" val="242006525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107503" y="265745"/>
            <a:ext cx="8568952" cy="646331"/>
          </a:xfrm>
          <a:prstGeom prst="rect">
            <a:avLst/>
          </a:prstGeom>
        </p:spPr>
        <p:txBody>
          <a:bodyPr wrap="square">
            <a:spAutoFit/>
          </a:bodyPr>
          <a:lstStyle/>
          <a:p>
            <a:pPr algn="ctr"/>
            <a:r>
              <a:rPr lang="ru-RU" b="1" dirty="0" smtClean="0"/>
              <a:t>ФЗ </a:t>
            </a:r>
            <a:r>
              <a:rPr lang="ru-RU" b="1" dirty="0"/>
              <a:t>от 01.07.2011 №170-ФЗ «О техническом осмотре транспортных средств и о внесении изменений в отдельные законодательные акты Российской Федерации»</a:t>
            </a:r>
          </a:p>
        </p:txBody>
      </p:sp>
      <p:sp>
        <p:nvSpPr>
          <p:cNvPr id="3" name="Прямоугольник 2"/>
          <p:cNvSpPr/>
          <p:nvPr/>
        </p:nvSpPr>
        <p:spPr>
          <a:xfrm>
            <a:off x="217859" y="978348"/>
            <a:ext cx="8921706" cy="5355312"/>
          </a:xfrm>
          <a:prstGeom prst="rect">
            <a:avLst/>
          </a:prstGeom>
        </p:spPr>
        <p:txBody>
          <a:bodyPr wrap="square">
            <a:spAutoFit/>
          </a:bodyPr>
          <a:lstStyle/>
          <a:p>
            <a:r>
              <a:rPr lang="ru-RU" dirty="0"/>
              <a:t>Технический осмотр транспортных средств имеют право проводить </a:t>
            </a:r>
            <a:r>
              <a:rPr lang="ru-RU" b="1" dirty="0"/>
              <a:t>операторы технического осмотра</a:t>
            </a:r>
            <a:r>
              <a:rPr lang="ru-RU" dirty="0"/>
              <a:t> — юридические лица или индивидуальные предприниматели (в том числе дилеры), аккредитованные в установленном порядке на право проведения такого осмотра. Аккредитацию осуществляет профессиональное объединение страховщиков в соответствии с Федеральным законом от 01.07.2011 №</a:t>
            </a:r>
            <a:r>
              <a:rPr lang="ru-RU" dirty="0" smtClean="0"/>
              <a:t>170-ФЗ.</a:t>
            </a:r>
          </a:p>
          <a:p>
            <a:endParaRPr lang="ru-RU" dirty="0"/>
          </a:p>
          <a:p>
            <a:pPr marL="342900" indent="-342900">
              <a:buFont typeface="+mj-lt"/>
              <a:buAutoNum type="arabicPeriod"/>
            </a:pPr>
            <a:r>
              <a:rPr lang="ru-RU" dirty="0"/>
              <a:t>Технический осмотр проводится в соответствии с правилами, установленными Правительством Российской Федерации. </a:t>
            </a:r>
            <a:endParaRPr lang="ru-RU" dirty="0" smtClean="0"/>
          </a:p>
          <a:p>
            <a:pPr marL="342900" indent="-342900">
              <a:buFont typeface="+mj-lt"/>
              <a:buAutoNum type="arabicPeriod"/>
            </a:pPr>
            <a:r>
              <a:rPr lang="ru-RU" dirty="0" smtClean="0"/>
              <a:t>Оператор </a:t>
            </a:r>
            <a:r>
              <a:rPr lang="ru-RU" dirty="0"/>
              <a:t>проводит осмотр в рамках области аккредитации, указанной в аттестате аккредитации. Например, пункт техосмотра может специализироваться на работе с определёнными категориями транспортных средств (легковые автомобили — M1, грузовые — N1–N3, автобусы — M2–M3 и т. д.). </a:t>
            </a:r>
          </a:p>
          <a:p>
            <a:pPr marL="342900" indent="-342900">
              <a:buFont typeface="+mj-lt"/>
              <a:buAutoNum type="arabicPeriod"/>
            </a:pPr>
            <a:r>
              <a:rPr lang="ru-RU" dirty="0"/>
              <a:t>Осмотр осуществляется на основе договора о проведении технического осмотра, который заключается между владельцем транспортного средства (или его представителем) и оператором. </a:t>
            </a:r>
            <a:endParaRPr lang="ru-RU" dirty="0" smtClean="0"/>
          </a:p>
          <a:p>
            <a:pPr marL="342900" indent="-342900">
              <a:buFont typeface="+mj-lt"/>
              <a:buAutoNum type="arabicPeriod"/>
            </a:pPr>
            <a:r>
              <a:rPr lang="ru-RU" dirty="0" smtClean="0"/>
              <a:t>Результаты </a:t>
            </a:r>
            <a:r>
              <a:rPr lang="ru-RU" dirty="0"/>
              <a:t>осмотра вносятся в единую автоматизированную информационную систему технического осмотра, а по итогам оформляется </a:t>
            </a:r>
          </a:p>
          <a:p>
            <a:r>
              <a:rPr lang="ru-RU" dirty="0" smtClean="0"/>
              <a:t>      диагностическая </a:t>
            </a:r>
            <a:r>
              <a:rPr lang="ru-RU" dirty="0"/>
              <a:t>карта. </a:t>
            </a:r>
          </a:p>
          <a:p>
            <a:endParaRPr lang="ru-RU" dirty="0"/>
          </a:p>
        </p:txBody>
      </p:sp>
    </p:spTree>
    <p:extLst>
      <p:ext uri="{BB962C8B-B14F-4D97-AF65-F5344CB8AC3E}">
        <p14:creationId xmlns:p14="http://schemas.microsoft.com/office/powerpoint/2010/main" val="339872334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107503" y="265745"/>
            <a:ext cx="8568952" cy="646331"/>
          </a:xfrm>
          <a:prstGeom prst="rect">
            <a:avLst/>
          </a:prstGeom>
        </p:spPr>
        <p:txBody>
          <a:bodyPr wrap="square">
            <a:spAutoFit/>
          </a:bodyPr>
          <a:lstStyle/>
          <a:p>
            <a:pPr algn="ctr"/>
            <a:r>
              <a:rPr lang="ru-RU" b="1" dirty="0"/>
              <a:t>ГОСТ 33997-2016 «Колёсные транспортные средства. </a:t>
            </a:r>
            <a:endParaRPr lang="ru-RU" b="1" dirty="0" smtClean="0"/>
          </a:p>
          <a:p>
            <a:pPr algn="ctr"/>
            <a:r>
              <a:rPr lang="ru-RU" b="1" dirty="0" smtClean="0"/>
              <a:t>Требования </a:t>
            </a:r>
            <a:r>
              <a:rPr lang="ru-RU" b="1" dirty="0"/>
              <a:t>к безопасности в эксплуатации и методы проверки»</a:t>
            </a:r>
            <a:endParaRPr lang="ru-RU" b="1" dirty="0"/>
          </a:p>
        </p:txBody>
      </p:sp>
      <p:sp>
        <p:nvSpPr>
          <p:cNvPr id="3" name="Прямоугольник 2"/>
          <p:cNvSpPr/>
          <p:nvPr/>
        </p:nvSpPr>
        <p:spPr>
          <a:xfrm>
            <a:off x="217859" y="978348"/>
            <a:ext cx="8921706" cy="4247317"/>
          </a:xfrm>
          <a:prstGeom prst="rect">
            <a:avLst/>
          </a:prstGeom>
        </p:spPr>
        <p:txBody>
          <a:bodyPr wrap="square">
            <a:spAutoFit/>
          </a:bodyPr>
          <a:lstStyle/>
          <a:p>
            <a:r>
              <a:rPr lang="ru-RU" b="1" dirty="0"/>
              <a:t>Проверки колёс транспортных средств на </a:t>
            </a:r>
            <a:r>
              <a:rPr lang="ru-RU" b="1" dirty="0" smtClean="0"/>
              <a:t>стендах</a:t>
            </a:r>
          </a:p>
          <a:p>
            <a:r>
              <a:rPr lang="ru-RU" b="1" dirty="0"/>
              <a:t>Принцип работы стендов</a:t>
            </a:r>
          </a:p>
          <a:p>
            <a:r>
              <a:rPr lang="ru-RU" dirty="0"/>
              <a:t>Тормозные стенды измеряют силу торможения на каждом колесе автомобиля. Принцип работы заключается в принудительном вращении колёс диагностируемой оси от опорных роликов и измерении сил, возникающих на поверхности опорных роликов при торможении.</a:t>
            </a:r>
          </a:p>
          <a:p>
            <a:r>
              <a:rPr lang="ru-RU" dirty="0"/>
              <a:t>После въезда оси на роликовую установку и срабатывания датчиков наличия автомобиля производится взвешивание оси с помощью датчиков веса. Затем опорные ролики приводятся во вращение с заданной скоростью от мотор-редукторов. Возникающие при торможении реактивные моменты передаются на датчики, которые вырабатывают электрические сигналы, пропорциональные тормозным силам на каждой паре роликов</a:t>
            </a:r>
            <a:r>
              <a:rPr lang="ru-RU" dirty="0" smtClean="0"/>
              <a:t>.</a:t>
            </a:r>
          </a:p>
          <a:p>
            <a:r>
              <a:rPr lang="ru-RU" dirty="0"/>
              <a:t>Скорость вращения колёс контролируется следящими роликами, которые прижаты к колёсам диагностируемой оси. Момент начала воздействия на педаль тормоза фиксируется кнопкой на датчике усилия. </a:t>
            </a:r>
            <a:endParaRPr lang="ru-RU" b="1" dirty="0"/>
          </a:p>
        </p:txBody>
      </p:sp>
      <p:pic>
        <p:nvPicPr>
          <p:cNvPr id="1026" name="Picture 2" descr="Мобильный тормозной стенд для диагностики тормозной системы легковых автомобилей Гаро СТС-13У-СП-14 купить по выгодной цене Мос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2250" y="5248413"/>
            <a:ext cx="3696345" cy="1585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59605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107503" y="265745"/>
            <a:ext cx="8568952" cy="646331"/>
          </a:xfrm>
          <a:prstGeom prst="rect">
            <a:avLst/>
          </a:prstGeom>
        </p:spPr>
        <p:txBody>
          <a:bodyPr wrap="square">
            <a:spAutoFit/>
          </a:bodyPr>
          <a:lstStyle/>
          <a:p>
            <a:pPr algn="ctr"/>
            <a:r>
              <a:rPr lang="ru-RU" b="1" dirty="0"/>
              <a:t>ГОСТ 33997-2016 «Колёсные транспортные средства. </a:t>
            </a:r>
            <a:endParaRPr lang="ru-RU" b="1" dirty="0" smtClean="0"/>
          </a:p>
          <a:p>
            <a:pPr algn="ctr"/>
            <a:r>
              <a:rPr lang="ru-RU" b="1" dirty="0" smtClean="0"/>
              <a:t>Требования </a:t>
            </a:r>
            <a:r>
              <a:rPr lang="ru-RU" b="1" dirty="0"/>
              <a:t>к безопасности в эксплуатации и методы проверки»</a:t>
            </a:r>
            <a:endParaRPr lang="ru-RU" b="1" dirty="0"/>
          </a:p>
        </p:txBody>
      </p:sp>
      <p:sp>
        <p:nvSpPr>
          <p:cNvPr id="3" name="Прямоугольник 2"/>
          <p:cNvSpPr/>
          <p:nvPr/>
        </p:nvSpPr>
        <p:spPr>
          <a:xfrm>
            <a:off x="217859" y="978348"/>
            <a:ext cx="8921706" cy="4524315"/>
          </a:xfrm>
          <a:prstGeom prst="rect">
            <a:avLst/>
          </a:prstGeom>
        </p:spPr>
        <p:txBody>
          <a:bodyPr wrap="square">
            <a:spAutoFit/>
          </a:bodyPr>
          <a:lstStyle/>
          <a:p>
            <a:r>
              <a:rPr lang="ru-RU" b="1" dirty="0"/>
              <a:t>Параметры, которые проверяют на </a:t>
            </a:r>
            <a:r>
              <a:rPr lang="ru-RU" b="1" dirty="0" smtClean="0"/>
              <a:t>стендах</a:t>
            </a:r>
          </a:p>
          <a:p>
            <a:pPr marL="285750" indent="-285750">
              <a:buFont typeface="Arial" panose="020B0604020202020204" pitchFamily="34" charset="0"/>
              <a:buChar char="•"/>
            </a:pPr>
            <a:r>
              <a:rPr lang="ru-RU" b="1" dirty="0"/>
              <a:t>Относительная разность тормозных сил колёс оси.</a:t>
            </a:r>
            <a:r>
              <a:rPr lang="ru-RU" dirty="0"/>
              <a:t> Это разница между тормозными силами на левом и правом колёсах одной оси, выраженная в процентах от наибольшего значения. Согласно ГОСТ 33997-2016, для осей с дисковыми колёсными тормозными механизмами допускается не более 20%, а для осей с барабанными — не более 25%. </a:t>
            </a:r>
            <a:endParaRPr lang="ru-RU" dirty="0" smtClean="0"/>
          </a:p>
          <a:p>
            <a:pPr marL="285750" indent="-285750">
              <a:buFont typeface="Arial" panose="020B0604020202020204" pitchFamily="34" charset="0"/>
              <a:buChar char="•"/>
            </a:pPr>
            <a:r>
              <a:rPr lang="ru-RU" b="1" dirty="0" smtClean="0"/>
              <a:t>Удельная </a:t>
            </a:r>
            <a:r>
              <a:rPr lang="ru-RU" b="1" dirty="0"/>
              <a:t>тормозная сила.</a:t>
            </a:r>
            <a:r>
              <a:rPr lang="ru-RU" dirty="0"/>
              <a:t> Отношение суммарной тормозной силы к массе транспортного средства (ТС), приходящейся на проверяемую ось. </a:t>
            </a:r>
            <a:endParaRPr lang="ru-RU" dirty="0" smtClean="0"/>
          </a:p>
          <a:p>
            <a:pPr marL="285750" indent="-285750">
              <a:buFont typeface="Arial" panose="020B0604020202020204" pitchFamily="34" charset="0"/>
              <a:buChar char="•"/>
            </a:pPr>
            <a:r>
              <a:rPr lang="ru-RU" b="1" dirty="0" smtClean="0"/>
              <a:t>Время </a:t>
            </a:r>
            <a:r>
              <a:rPr lang="ru-RU" b="1" dirty="0"/>
              <a:t>срабатывания тормозной системы.</a:t>
            </a:r>
            <a:r>
              <a:rPr lang="ru-RU" dirty="0"/>
              <a:t> Интервал между моментом нажатия на педаль тормоза и началом эффективного торможения. </a:t>
            </a:r>
          </a:p>
          <a:p>
            <a:pPr marL="285750" indent="-285750">
              <a:buFont typeface="Arial" panose="020B0604020202020204" pitchFamily="34" charset="0"/>
              <a:buChar char="•"/>
            </a:pPr>
            <a:r>
              <a:rPr lang="ru-RU" b="1" dirty="0"/>
              <a:t>Коэффициент неравномерности тормозных сил колёс оси.</a:t>
            </a:r>
            <a:r>
              <a:rPr lang="ru-RU" dirty="0"/>
              <a:t> Показатель равномерности распределения тормозных усилий между колёсами. </a:t>
            </a:r>
            <a:endParaRPr lang="ru-RU" dirty="0" smtClean="0"/>
          </a:p>
          <a:p>
            <a:pPr marL="285750" indent="-285750">
              <a:buFont typeface="Arial" panose="020B0604020202020204" pitchFamily="34" charset="0"/>
              <a:buChar char="•"/>
            </a:pPr>
            <a:endParaRPr lang="ru-RU" dirty="0"/>
          </a:p>
          <a:p>
            <a:r>
              <a:rPr lang="ru-RU" dirty="0"/>
              <a:t>Для автопоездов дополнительно проверяют коэффициент совместимости звеньев автопоезда и асинхронность времени срабатывания тормозного привода. </a:t>
            </a:r>
          </a:p>
          <a:p>
            <a:endParaRPr lang="ru-RU" b="1" dirty="0"/>
          </a:p>
        </p:txBody>
      </p:sp>
    </p:spTree>
    <p:extLst>
      <p:ext uri="{BB962C8B-B14F-4D97-AF65-F5344CB8AC3E}">
        <p14:creationId xmlns:p14="http://schemas.microsoft.com/office/powerpoint/2010/main" val="400427580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p:txBody>
          <a:bodyPr>
            <a:normAutofit/>
          </a:bodyPr>
          <a:lstStyle/>
          <a:p>
            <a:pPr marL="0" indent="0" algn="ctr">
              <a:buNone/>
            </a:pPr>
            <a:endParaRPr lang="ru-RU" sz="2600" b="1" dirty="0">
              <a:latin typeface="Geometria"/>
            </a:endParaRPr>
          </a:p>
          <a:p>
            <a:pPr marL="0" indent="0">
              <a:buNone/>
            </a:pPr>
            <a:endParaRPr lang="ru-RU" sz="2600" b="1" dirty="0"/>
          </a:p>
          <a:p>
            <a:pPr marL="0" indent="0">
              <a:buNone/>
            </a:pPr>
            <a:endParaRPr lang="ru-RU" dirty="0"/>
          </a:p>
        </p:txBody>
      </p:sp>
      <p:grpSp>
        <p:nvGrpSpPr>
          <p:cNvPr id="2"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7" name="object 2"/>
          <p:cNvSpPr txBox="1">
            <a:spLocks noGrp="1"/>
          </p:cNvSpPr>
          <p:nvPr>
            <p:ph type="title"/>
          </p:nvPr>
        </p:nvSpPr>
        <p:spPr>
          <a:xfrm>
            <a:off x="2418969" y="1721942"/>
            <a:ext cx="4250690" cy="514350"/>
          </a:xfrm>
          <a:prstGeom prst="rect">
            <a:avLst/>
          </a:prstGeom>
        </p:spPr>
        <p:txBody>
          <a:bodyPr vert="horz" wrap="square" lIns="0" tIns="13335" rIns="0" bIns="0" rtlCol="0">
            <a:spAutoFit/>
          </a:bodyPr>
          <a:lstStyle/>
          <a:p>
            <a:pPr marL="12700">
              <a:lnSpc>
                <a:spcPct val="100000"/>
              </a:lnSpc>
              <a:spcBef>
                <a:spcPts val="105"/>
              </a:spcBef>
            </a:pPr>
            <a:r>
              <a:rPr b="0" spc="-10" dirty="0">
                <a:latin typeface="Microsoft Sans Serif"/>
                <a:cs typeface="Microsoft Sans Serif"/>
              </a:rPr>
              <a:t>Спасибо</a:t>
            </a:r>
            <a:r>
              <a:rPr b="0" spc="-25" dirty="0">
                <a:latin typeface="Microsoft Sans Serif"/>
                <a:cs typeface="Microsoft Sans Serif"/>
              </a:rPr>
              <a:t> </a:t>
            </a:r>
            <a:r>
              <a:rPr b="0" spc="-70" dirty="0">
                <a:latin typeface="Microsoft Sans Serif"/>
                <a:cs typeface="Microsoft Sans Serif"/>
              </a:rPr>
              <a:t>за</a:t>
            </a:r>
            <a:r>
              <a:rPr b="0" spc="-10" dirty="0">
                <a:latin typeface="Microsoft Sans Serif"/>
                <a:cs typeface="Microsoft Sans Serif"/>
              </a:rPr>
              <a:t> </a:t>
            </a:r>
            <a:r>
              <a:rPr b="0" spc="-20" dirty="0">
                <a:latin typeface="Microsoft Sans Serif"/>
                <a:cs typeface="Microsoft Sans Serif"/>
              </a:rPr>
              <a:t>внимание!</a:t>
            </a:r>
          </a:p>
        </p:txBody>
      </p:sp>
      <p:pic>
        <p:nvPicPr>
          <p:cNvPr id="8" name="object 4"/>
          <p:cNvPicPr/>
          <p:nvPr/>
        </p:nvPicPr>
        <p:blipFill>
          <a:blip r:embed="rId3" cstate="print"/>
          <a:stretch>
            <a:fillRect/>
          </a:stretch>
        </p:blipFill>
        <p:spPr>
          <a:xfrm>
            <a:off x="2500298" y="3143248"/>
            <a:ext cx="4343400" cy="2943225"/>
          </a:xfrm>
          <a:prstGeom prst="rect">
            <a:avLst/>
          </a:prstGeom>
        </p:spPr>
      </p:pic>
    </p:spTree>
    <p:extLst>
      <p:ext uri="{BB962C8B-B14F-4D97-AF65-F5344CB8AC3E}">
        <p14:creationId xmlns:p14="http://schemas.microsoft.com/office/powerpoint/2010/main" val="401248264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1772</TotalTime>
  <Words>5776</Words>
  <Application>Microsoft Office PowerPoint</Application>
  <PresentationFormat>Экран (4:3)</PresentationFormat>
  <Paragraphs>542</Paragraphs>
  <Slides>70</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3</vt:i4>
      </vt:variant>
      <vt:variant>
        <vt:lpstr>Заголовки слайдов</vt:lpstr>
      </vt:variant>
      <vt:variant>
        <vt:i4>70</vt:i4>
      </vt:variant>
    </vt:vector>
  </HeadingPairs>
  <TitlesOfParts>
    <vt:vector size="78" baseType="lpstr">
      <vt:lpstr>Arial</vt:lpstr>
      <vt:lpstr>Calibri</vt:lpstr>
      <vt:lpstr>Geometria</vt:lpstr>
      <vt:lpstr>Microsoft Sans Serif</vt:lpstr>
      <vt:lpstr>Wingdings</vt:lpstr>
      <vt:lpstr>Тема Office</vt:lpstr>
      <vt:lpstr>1_Office Theme</vt:lpstr>
      <vt:lpstr>2_Office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АДМИНИСТРАТОРЫ</dc:creator>
  <cp:lastModifiedBy>Пользователь Windows</cp:lastModifiedBy>
  <cp:revision>105</cp:revision>
  <dcterms:created xsi:type="dcterms:W3CDTF">2018-07-27T07:15:36Z</dcterms:created>
  <dcterms:modified xsi:type="dcterms:W3CDTF">2026-03-30T15:10:07Z</dcterms:modified>
</cp:coreProperties>
</file>