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  <p:sldMasterId id="2147483660" r:id="rId2"/>
    <p:sldMasterId id="2147483673" r:id="rId3"/>
  </p:sldMasterIdLst>
  <p:notesMasterIdLst>
    <p:notesMasterId r:id="rId24"/>
  </p:notesMasterIdLst>
  <p:sldIdLst>
    <p:sldId id="318" r:id="rId4"/>
    <p:sldId id="317" r:id="rId5"/>
    <p:sldId id="363" r:id="rId6"/>
    <p:sldId id="406" r:id="rId7"/>
    <p:sldId id="391" r:id="rId8"/>
    <p:sldId id="392" r:id="rId9"/>
    <p:sldId id="393" r:id="rId10"/>
    <p:sldId id="394" r:id="rId11"/>
    <p:sldId id="395" r:id="rId12"/>
    <p:sldId id="396" r:id="rId13"/>
    <p:sldId id="397" r:id="rId14"/>
    <p:sldId id="398" r:id="rId15"/>
    <p:sldId id="399" r:id="rId16"/>
    <p:sldId id="400" r:id="rId17"/>
    <p:sldId id="401" r:id="rId18"/>
    <p:sldId id="402" r:id="rId19"/>
    <p:sldId id="403" r:id="rId20"/>
    <p:sldId id="404" r:id="rId21"/>
    <p:sldId id="405" r:id="rId22"/>
    <p:sldId id="362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21" autoAdjust="0"/>
    <p:restoredTop sz="95758" autoAdjust="0"/>
  </p:normalViewPr>
  <p:slideViewPr>
    <p:cSldViewPr>
      <p:cViewPr varScale="1">
        <p:scale>
          <a:sx n="81" d="100"/>
          <a:sy n="81" d="100"/>
        </p:scale>
        <p:origin x="1435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D35B1E-3F5F-40ED-B1AA-8283963E7639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CB533-7889-4481-A3CE-36D29863B3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1108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70512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07652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5656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78107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48801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541879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41918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3008313" cy="9584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476672"/>
            <a:ext cx="5111750" cy="564949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0284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9675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474758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76672"/>
            <a:ext cx="2057400" cy="564949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76672"/>
            <a:ext cx="6019800" cy="564949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28509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24BC4-AF62-43A5-AD50-E4C0A1FF7F79}" type="datetime1"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26.03.2026</a:t>
            </a:fld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УНЦ "BILIMINTERTRANS"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28DEEA-3D8A-46DF-BBF4-282B8A37751F}" type="slidenum">
              <a:rPr kumimoji="0" lang="ru-RU" alt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761793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642621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28850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540583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2687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70571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167491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44839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3008313" cy="9584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476672"/>
            <a:ext cx="5111750" cy="564949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4756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05472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64183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76672"/>
            <a:ext cx="2057400" cy="564949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76672"/>
            <a:ext cx="6019800" cy="564949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354011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224BC4-AF62-43A5-AD50-E4C0A1FF7F79}" type="datetime1"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26.03.2026</a:t>
            </a:fld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УНЦ "BILIMINTERTRANS"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28DEEA-3D8A-46DF-BBF4-282B8A37751F}" type="slidenum">
              <a:rPr kumimoji="0" lang="ru-RU" altLang="ru-R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altLang="ru-RU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7956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8.jpe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6.jpe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4.png"/><Relationship Id="rId20" Type="http://schemas.openxmlformats.org/officeDocument/2006/relationships/image" Target="../media/image8.jpe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3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26.03.2026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 txBox="1">
            <a:spLocks/>
          </p:cNvSpPr>
          <p:nvPr/>
        </p:nvSpPr>
        <p:spPr>
          <a:xfrm>
            <a:off x="5654675" y="6543675"/>
            <a:ext cx="3489325" cy="314325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  <a:ea typeface="+mn-ea"/>
                <a:cs typeface="Arial" charset="0"/>
              </a:rPr>
              <a:t>© International Road Transport Union (IRU) 2013</a:t>
            </a:r>
          </a:p>
        </p:txBody>
      </p:sp>
      <p:sp>
        <p:nvSpPr>
          <p:cNvPr id="1027" name="TextBox 8"/>
          <p:cNvSpPr txBox="1">
            <a:spLocks noChangeArrowheads="1"/>
          </p:cNvSpPr>
          <p:nvPr/>
        </p:nvSpPr>
        <p:spPr bwMode="auto">
          <a:xfrm>
            <a:off x="357188" y="6570663"/>
            <a:ext cx="3786187" cy="2778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IRU </a:t>
            </a:r>
            <a:r>
              <a:rPr kumimoji="0" lang="en-GB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Academy  </a:t>
            </a:r>
            <a:r>
              <a:rPr kumimoji="0" lang="en-GB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CPC Manager International Programme</a:t>
            </a:r>
          </a:p>
        </p:txBody>
      </p:sp>
      <p:pic>
        <p:nvPicPr>
          <p:cNvPr id="1028" name="Picture 22" descr="academy_web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4450"/>
            <a:ext cx="7207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/>
          <p:cNvCxnSpPr/>
          <p:nvPr/>
        </p:nvCxnSpPr>
        <p:spPr>
          <a:xfrm rot="10800000" flipV="1">
            <a:off x="1357313" y="428625"/>
            <a:ext cx="7286625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>
            <a:off x="428625" y="6500813"/>
            <a:ext cx="8358188" cy="158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0" y="6581775"/>
            <a:ext cx="9144000" cy="2603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459D7F-463A-43AA-8782-B56606FC656A}" type="slidenum">
              <a:rPr kumimoji="0" lang="en-US" altLang="ru-RU" sz="1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ru-RU" sz="11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32" name="TextBox 13"/>
          <p:cNvSpPr txBox="1">
            <a:spLocks noChangeArrowheads="1"/>
          </p:cNvSpPr>
          <p:nvPr userDrawn="1"/>
        </p:nvSpPr>
        <p:spPr bwMode="auto">
          <a:xfrm>
            <a:off x="357188" y="6570663"/>
            <a:ext cx="3786187" cy="2778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IRU Academy</a:t>
            </a:r>
          </a:p>
        </p:txBody>
      </p:sp>
      <p:pic>
        <p:nvPicPr>
          <p:cNvPr id="1033" name="Picture 22" descr="academy_web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4450"/>
            <a:ext cx="7207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Straight Connector 15"/>
          <p:cNvCxnSpPr/>
          <p:nvPr userDrawn="1"/>
        </p:nvCxnSpPr>
        <p:spPr>
          <a:xfrm rot="10800000" flipV="1">
            <a:off x="1357313" y="428625"/>
            <a:ext cx="7286625" cy="0"/>
          </a:xfrm>
          <a:prstGeom prst="line">
            <a:avLst/>
          </a:prstGeom>
          <a:ln w="28575">
            <a:solidFill>
              <a:srgbClr val="C457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rot="10800000">
            <a:off x="428625" y="6500813"/>
            <a:ext cx="8358188" cy="1587"/>
          </a:xfrm>
          <a:prstGeom prst="line">
            <a:avLst/>
          </a:prstGeom>
          <a:ln w="28575">
            <a:solidFill>
              <a:srgbClr val="C457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Title Placeholder 1"/>
          <p:cNvSpPr>
            <a:spLocks noGrp="1"/>
          </p:cNvSpPr>
          <p:nvPr>
            <p:ph type="title"/>
          </p:nvPr>
        </p:nvSpPr>
        <p:spPr bwMode="auto">
          <a:xfrm>
            <a:off x="468313" y="4762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  <a:endParaRPr lang="en-GB" altLang="ru-RU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  <a:endParaRPr lang="en-GB" altLang="ru-RU"/>
          </a:p>
        </p:txBody>
      </p:sp>
      <p:grpSp>
        <p:nvGrpSpPr>
          <p:cNvPr id="1038" name="Group 23"/>
          <p:cNvGrpSpPr>
            <a:grpSpLocks/>
          </p:cNvGrpSpPr>
          <p:nvPr userDrawn="1"/>
        </p:nvGrpSpPr>
        <p:grpSpPr bwMode="auto">
          <a:xfrm>
            <a:off x="5330825" y="92075"/>
            <a:ext cx="3281363" cy="307975"/>
            <a:chOff x="4977759" y="92024"/>
            <a:chExt cx="3283027" cy="307868"/>
          </a:xfrm>
        </p:grpSpPr>
        <p:pic>
          <p:nvPicPr>
            <p:cNvPr id="1040" name="Picture 2" descr="W:\IRU Academy\IRU Academy visuals library\LOGOS\ATI LOGOS\ASMAP - Russia\asmap_weblogo.gif"/>
            <p:cNvPicPr>
              <a:picLocks noChangeAspect="1" noChangeArrowheads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7759" y="136558"/>
              <a:ext cx="674361" cy="200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1" name="Picture 3" descr="W:\IRU Academy\IRU Academy visuals library\LOGOS\ATI LOGOS\BAMAP-VEDY - Belarus\Bamap_weblogo.gif"/>
            <p:cNvPicPr>
              <a:picLocks noChangeAspect="1" noChangeArrowheads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8174" y="92024"/>
              <a:ext cx="741797" cy="257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2" name="Picture 4" descr="W:\IRU Academy\IRU Academy visuals library\LOGOS\ATI LOGOS\BILIMINTERTRANS - Uzbekistan\Bilimintertrans_weblogo.gif"/>
            <p:cNvPicPr>
              <a:picLocks noChangeAspect="1" noChangeArrowheads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9354" y="106745"/>
              <a:ext cx="472052" cy="293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3" name="Picture 5" descr="W:\IRU Academy\IRU Academy visuals library\LOGOS\ATI LOGOS\CIPTI - Moldova\cipti.JPG"/>
            <p:cNvPicPr>
              <a:picLocks noChangeAspect="1" noChangeArrowheads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145" y="112991"/>
              <a:ext cx="544291" cy="254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4" name="Picture 6" descr="W:\IRU Academy\IRU Academy visuals library\LOGOS\ATI LOGOS\KAZATO - Kazakhstan\kazato_weblogo.gif"/>
            <p:cNvPicPr>
              <a:picLocks noChangeAspect="1" noChangeArrowheads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2276" y="114267"/>
              <a:ext cx="618510" cy="241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39" name="Picture 20" descr="TCC AIRCU UA logo 2013.jpg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250" y="44450"/>
            <a:ext cx="4841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8848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 txBox="1">
            <a:spLocks/>
          </p:cNvSpPr>
          <p:nvPr/>
        </p:nvSpPr>
        <p:spPr>
          <a:xfrm>
            <a:off x="5654675" y="6543675"/>
            <a:ext cx="3489325" cy="314325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Calibri" pitchFamily="34" charset="0"/>
                <a:ea typeface="+mn-ea"/>
                <a:cs typeface="Arial" charset="0"/>
              </a:rPr>
              <a:t>© International Road Transport Union (IRU) 2013</a:t>
            </a:r>
          </a:p>
        </p:txBody>
      </p:sp>
      <p:sp>
        <p:nvSpPr>
          <p:cNvPr id="1027" name="TextBox 8"/>
          <p:cNvSpPr txBox="1">
            <a:spLocks noChangeArrowheads="1"/>
          </p:cNvSpPr>
          <p:nvPr/>
        </p:nvSpPr>
        <p:spPr bwMode="auto">
          <a:xfrm>
            <a:off x="357188" y="6570663"/>
            <a:ext cx="3786187" cy="2778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IRU </a:t>
            </a:r>
            <a:r>
              <a:rPr kumimoji="0" lang="en-GB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Academy  </a:t>
            </a:r>
            <a:r>
              <a:rPr kumimoji="0" lang="en-GB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CPC Manager International Programme</a:t>
            </a:r>
          </a:p>
        </p:txBody>
      </p:sp>
      <p:pic>
        <p:nvPicPr>
          <p:cNvPr id="1028" name="Picture 22" descr="academy_web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4450"/>
            <a:ext cx="7207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Connector 10"/>
          <p:cNvCxnSpPr/>
          <p:nvPr/>
        </p:nvCxnSpPr>
        <p:spPr>
          <a:xfrm rot="10800000" flipV="1">
            <a:off x="1357313" y="428625"/>
            <a:ext cx="7286625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>
            <a:off x="428625" y="6500813"/>
            <a:ext cx="8358188" cy="158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0" y="6581775"/>
            <a:ext cx="9144000" cy="260350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459D7F-463A-43AA-8782-B56606FC656A}" type="slidenum">
              <a:rPr kumimoji="0" lang="en-US" altLang="ru-RU" sz="11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ru-RU" sz="11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32" name="TextBox 13"/>
          <p:cNvSpPr txBox="1">
            <a:spLocks noChangeArrowheads="1"/>
          </p:cNvSpPr>
          <p:nvPr userDrawn="1"/>
        </p:nvSpPr>
        <p:spPr bwMode="auto">
          <a:xfrm>
            <a:off x="357188" y="6570663"/>
            <a:ext cx="3786187" cy="2778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ru-RU" sz="1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IRU Academy</a:t>
            </a:r>
          </a:p>
        </p:txBody>
      </p:sp>
      <p:pic>
        <p:nvPicPr>
          <p:cNvPr id="1033" name="Picture 22" descr="academy_web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4450"/>
            <a:ext cx="7207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Straight Connector 15"/>
          <p:cNvCxnSpPr/>
          <p:nvPr userDrawn="1"/>
        </p:nvCxnSpPr>
        <p:spPr>
          <a:xfrm rot="10800000" flipV="1">
            <a:off x="1357313" y="428625"/>
            <a:ext cx="7286625" cy="0"/>
          </a:xfrm>
          <a:prstGeom prst="line">
            <a:avLst/>
          </a:prstGeom>
          <a:ln w="28575">
            <a:solidFill>
              <a:srgbClr val="C457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rot="10800000">
            <a:off x="428625" y="6500813"/>
            <a:ext cx="8358188" cy="1587"/>
          </a:xfrm>
          <a:prstGeom prst="line">
            <a:avLst/>
          </a:prstGeom>
          <a:ln w="28575">
            <a:solidFill>
              <a:srgbClr val="C457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Title Placeholder 1"/>
          <p:cNvSpPr>
            <a:spLocks noGrp="1"/>
          </p:cNvSpPr>
          <p:nvPr>
            <p:ph type="title"/>
          </p:nvPr>
        </p:nvSpPr>
        <p:spPr bwMode="auto">
          <a:xfrm>
            <a:off x="468313" y="4762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  <a:endParaRPr lang="en-GB" altLang="ru-RU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text styles</a:t>
            </a:r>
          </a:p>
          <a:p>
            <a:pPr lvl="1"/>
            <a:r>
              <a:rPr lang="en-US" altLang="ru-RU"/>
              <a:t>Second level</a:t>
            </a:r>
          </a:p>
          <a:p>
            <a:pPr lvl="2"/>
            <a:r>
              <a:rPr lang="en-US" altLang="ru-RU"/>
              <a:t>Third level</a:t>
            </a:r>
          </a:p>
          <a:p>
            <a:pPr lvl="3"/>
            <a:r>
              <a:rPr lang="en-US" altLang="ru-RU"/>
              <a:t>Fourth level</a:t>
            </a:r>
          </a:p>
          <a:p>
            <a:pPr lvl="4"/>
            <a:r>
              <a:rPr lang="en-US" altLang="ru-RU"/>
              <a:t>Fifth level</a:t>
            </a:r>
            <a:endParaRPr lang="en-GB" altLang="ru-RU"/>
          </a:p>
        </p:txBody>
      </p:sp>
      <p:grpSp>
        <p:nvGrpSpPr>
          <p:cNvPr id="1038" name="Group 23"/>
          <p:cNvGrpSpPr>
            <a:grpSpLocks/>
          </p:cNvGrpSpPr>
          <p:nvPr userDrawn="1"/>
        </p:nvGrpSpPr>
        <p:grpSpPr bwMode="auto">
          <a:xfrm>
            <a:off x="5330825" y="92075"/>
            <a:ext cx="3281363" cy="307975"/>
            <a:chOff x="4977759" y="92024"/>
            <a:chExt cx="3283027" cy="307868"/>
          </a:xfrm>
        </p:grpSpPr>
        <p:pic>
          <p:nvPicPr>
            <p:cNvPr id="1040" name="Picture 2" descr="W:\IRU Academy\IRU Academy visuals library\LOGOS\ATI LOGOS\ASMAP - Russia\asmap_weblogo.gif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7759" y="136558"/>
              <a:ext cx="674361" cy="2002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1" name="Picture 3" descr="W:\IRU Academy\IRU Academy visuals library\LOGOS\ATI LOGOS\BAMAP-VEDY - Belarus\Bamap_weblogo.gif"/>
            <p:cNvPicPr>
              <a:picLocks noChangeAspect="1" noChangeArrowheads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88174" y="92024"/>
              <a:ext cx="741797" cy="257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2" name="Picture 4" descr="W:\IRU Academy\IRU Academy visuals library\LOGOS\ATI LOGOS\BILIMINTERTRANS - Uzbekistan\Bilimintertrans_weblogo.gif"/>
            <p:cNvPicPr>
              <a:picLocks noChangeAspect="1" noChangeArrowheads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9354" y="106745"/>
              <a:ext cx="472052" cy="293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3" name="Picture 5" descr="W:\IRU Academy\IRU Academy visuals library\LOGOS\ATI LOGOS\CIPTI - Moldova\cipti.JPG"/>
            <p:cNvPicPr>
              <a:picLocks noChangeAspect="1" noChangeArrowheads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6145" y="112991"/>
              <a:ext cx="544291" cy="2546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4" name="Picture 6" descr="W:\IRU Academy\IRU Academy visuals library\LOGOS\ATI LOGOS\KAZATO - Kazakhstan\kazato_weblogo.gif"/>
            <p:cNvPicPr>
              <a:picLocks noChangeAspect="1" noChangeArrowheads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2276" y="114267"/>
              <a:ext cx="618510" cy="241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39" name="Picture 20" descr="TCC AIRCU UA logo 2013.jpg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250" y="44450"/>
            <a:ext cx="48418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4779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base.garant.ru/10105643/9e3305d0d08ff111955ebd93afd10878/#block_20022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base.garant.ru/405848885/f6cc42d64db7ed25d0a590c7afbb9ac6/#block_1002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base.garant.ru/74691848/0c506ca080bf99fdec5b404c010fd36b/#block_1003" TargetMode="External"/><Relationship Id="rId2" Type="http://schemas.openxmlformats.org/officeDocument/2006/relationships/hyperlink" Target="https://base.garant.ru/74691848/0c506ca080bf99fdec5b404c010fd36b/#block_1017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hyperlink" Target="https://base.garant.ru/74691848/0c506ca080bf99fdec5b404c010fd36b/#block_1018" TargetMode="External"/><Relationship Id="rId4" Type="http://schemas.openxmlformats.org/officeDocument/2006/relationships/hyperlink" Target="https://base.garant.ru/74691848/0c506ca080bf99fdec5b404c010fd36b/#block_1013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garant.ru/products/ipo/prime/doc/72165354/#4196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User\Desktop\фон_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536"/>
            <a:ext cx="91440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</p:pic>
      <p:sp>
        <p:nvSpPr>
          <p:cNvPr id="3076" name="TextBox 3"/>
          <p:cNvSpPr txBox="1">
            <a:spLocks noChangeArrowheads="1"/>
          </p:cNvSpPr>
          <p:nvPr/>
        </p:nvSpPr>
        <p:spPr bwMode="auto">
          <a:xfrm>
            <a:off x="928662" y="2357430"/>
            <a:ext cx="734377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Geometria" pitchFamily="34" charset="-52"/>
                <a:ea typeface="+mn-ea"/>
                <a:cs typeface="Arial" panose="020B0604020202020204" pitchFamily="34" charset="0"/>
              </a:rPr>
              <a:t>Дополнительная профессиональная программа </a:t>
            </a:r>
            <a:r>
              <a:rPr lang="ru-RU" alt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Geometria" pitchFamily="34" charset="-52"/>
              </a:rPr>
              <a:t>профессиональной переподготовки</a:t>
            </a:r>
            <a:endParaRPr lang="en-US" altLang="ru-RU" sz="2400" dirty="0">
              <a:solidFill>
                <a:schemeClr val="tx2">
                  <a:lumMod val="60000"/>
                  <a:lumOff val="40000"/>
                </a:schemeClr>
              </a:solidFill>
              <a:latin typeface="Geometria" pitchFamily="34" charset="-52"/>
            </a:endParaRPr>
          </a:p>
          <a:p>
            <a:pPr marL="88900" algn="ctr">
              <a:lnSpc>
                <a:spcPct val="100000"/>
              </a:lnSpc>
            </a:pPr>
            <a:r>
              <a:rPr lang="ru-RU" alt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Geometria" pitchFamily="34" charset="-52"/>
              </a:rPr>
              <a:t> «</a:t>
            </a: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Geometria" pitchFamily="34" charset="-52"/>
              </a:rPr>
              <a:t>СПЕЦИАЛИСТ, ОТВЕТСТВЕННЫЙ ЗА ОБЕСПЕЧЕНИЕ БЕЗОПАСНОСТИ ДОРОЖНОГО ДВИЖЕНИЯ</a:t>
            </a:r>
            <a:r>
              <a:rPr lang="ru-RU" altLang="ru-RU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Geometria" pitchFamily="34" charset="-52"/>
              </a:rPr>
              <a:t>»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7045890" y="5373216"/>
            <a:ext cx="1584176" cy="1268760"/>
            <a:chOff x="7092279" y="5506606"/>
            <a:chExt cx="1584176" cy="1268760"/>
          </a:xfrm>
        </p:grpSpPr>
        <p:sp>
          <p:nvSpPr>
            <p:cNvPr id="9" name="Овал 8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63283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1700808"/>
            <a:ext cx="6368752" cy="3937992"/>
          </a:xfrm>
        </p:spPr>
        <p:txBody>
          <a:bodyPr>
            <a:normAutofit/>
          </a:bodyPr>
          <a:lstStyle/>
          <a:p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  <a:latin typeface="Geometria"/>
            </a:endParaRPr>
          </a:p>
          <a:p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latin typeface="Geometria"/>
              </a:rPr>
              <a:t>МОДУЛЬ 3.</a:t>
            </a:r>
          </a:p>
          <a:p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latin typeface="Geometria"/>
              </a:rPr>
              <a:t>ТЕХНОЛОГИЯ ТРАНСПОРТНЫХ ПРОЦЕССОВ. ФИНАНСЫ И УПРАВЛЕНИЕ. ОХРАНА ТРУДА И ТЕХНИКА БЕЗОПАСНОСТИ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  <a:latin typeface="Geometria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2" name="Овал 1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4972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1172705"/>
            <a:ext cx="6912768" cy="3937992"/>
          </a:xfrm>
        </p:spPr>
        <p:txBody>
          <a:bodyPr>
            <a:normAutofit/>
          </a:bodyPr>
          <a:lstStyle/>
          <a:p>
            <a:endParaRPr lang="ru-RU" b="1" dirty="0" smtClean="0">
              <a:solidFill>
                <a:schemeClr val="tx2">
                  <a:lumMod val="60000"/>
                  <a:lumOff val="40000"/>
                </a:schemeClr>
              </a:solidFill>
              <a:latin typeface="Geometria"/>
            </a:endParaRPr>
          </a:p>
          <a:p>
            <a:r>
              <a:rPr lang="ru-RU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Geometria"/>
              </a:rPr>
              <a:t>Тема </a:t>
            </a:r>
            <a:r>
              <a:rPr lang="ru-RU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Geometria"/>
              </a:rPr>
              <a:t>3.1.3</a:t>
            </a:r>
            <a:endParaRPr lang="ru-RU" b="1" dirty="0" smtClean="0">
              <a:solidFill>
                <a:schemeClr val="tx2">
                  <a:lumMod val="60000"/>
                  <a:lumOff val="40000"/>
                </a:schemeClr>
              </a:solidFill>
              <a:latin typeface="Geometria"/>
            </a:endParaRPr>
          </a:p>
          <a:p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latin typeface="Geometria"/>
              </a:rPr>
              <a:t>Обеспечение безопасности перевозок организованных групп детей автобусами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579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Содержимое 2"/>
          <p:cNvSpPr>
            <a:spLocks noGrp="1"/>
          </p:cNvSpPr>
          <p:nvPr>
            <p:ph idx="1"/>
          </p:nvPr>
        </p:nvSpPr>
        <p:spPr>
          <a:xfrm>
            <a:off x="323528" y="116632"/>
            <a:ext cx="9001125" cy="1440160"/>
          </a:xfrm>
        </p:spPr>
        <p:txBody>
          <a:bodyPr>
            <a:normAutofit/>
          </a:bodyPr>
          <a:lstStyle/>
          <a:p>
            <a:pPr indent="15875">
              <a:buNone/>
              <a:defRPr/>
            </a:pPr>
            <a:r>
              <a:rPr lang="ru-RU" sz="2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Техническим регламентом ТР ТС </a:t>
            </a:r>
            <a:r>
              <a:rPr lang="ru-RU" sz="26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018/2011</a:t>
            </a:r>
            <a:endParaRPr lang="ru-RU" sz="26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04" y="787836"/>
            <a:ext cx="878491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Согласно </a:t>
            </a:r>
            <a:r>
              <a:rPr lang="ru-RU" b="1" dirty="0"/>
              <a:t>п. 5.1 ГОСТ 33552‑2015</a:t>
            </a:r>
            <a:r>
              <a:rPr lang="ru-RU" dirty="0"/>
              <a:t> и сложившейся практике, кузов автобуса, предназначенного для организованной перевозки детей, должен иметь следующую окраску:</a:t>
            </a:r>
          </a:p>
          <a:p>
            <a:r>
              <a:rPr lang="ru-RU" b="1" dirty="0"/>
              <a:t>Основной цвет</a:t>
            </a:r>
            <a:r>
              <a:rPr lang="ru-RU" dirty="0"/>
              <a:t> — </a:t>
            </a:r>
            <a:r>
              <a:rPr lang="ru-RU" b="1" dirty="0"/>
              <a:t>ярко‑жёлтый</a:t>
            </a:r>
            <a:r>
              <a:rPr lang="ru-RU" dirty="0"/>
              <a:t> (сигнальный жёлтый).</a:t>
            </a:r>
          </a:p>
          <a:p>
            <a:r>
              <a:rPr lang="ru-RU" b="1" dirty="0"/>
              <a:t>Декоративные полосы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две горизонтальные полосы </a:t>
            </a:r>
            <a:r>
              <a:rPr lang="ru-RU" b="1" dirty="0"/>
              <a:t>ярко‑оранжевого</a:t>
            </a:r>
            <a:r>
              <a:rPr lang="ru-RU" dirty="0"/>
              <a:t> или </a:t>
            </a:r>
            <a:r>
              <a:rPr lang="ru-RU" b="1" dirty="0"/>
              <a:t>красного</a:t>
            </a:r>
            <a:r>
              <a:rPr lang="ru-RU" dirty="0"/>
              <a:t> цвета;</a:t>
            </a:r>
          </a:p>
          <a:p>
            <a:pPr lvl="1"/>
            <a:r>
              <a:rPr lang="ru-RU" dirty="0"/>
              <a:t>ширина каждой полосы — </a:t>
            </a:r>
            <a:r>
              <a:rPr lang="ru-RU" b="1" dirty="0"/>
              <a:t>от 120 до 180 мм</a:t>
            </a:r>
            <a:r>
              <a:rPr lang="ru-RU" dirty="0"/>
              <a:t>;</a:t>
            </a:r>
          </a:p>
          <a:p>
            <a:pPr lvl="1"/>
            <a:r>
              <a:rPr lang="ru-RU" dirty="0"/>
              <a:t>расположение: одна полоса — по борту кузова выше колёсных арок, вторая — на той же высоте на противоположной стороне.</a:t>
            </a:r>
          </a:p>
          <a:p>
            <a:r>
              <a:rPr lang="ru-RU" b="1" dirty="0"/>
              <a:t>Надписи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на боковых поверхностях и сзади — надпись </a:t>
            </a:r>
            <a:r>
              <a:rPr lang="ru-RU" b="1" dirty="0"/>
              <a:t>«ДЕТИ»</a:t>
            </a:r>
            <a:r>
              <a:rPr lang="ru-RU" dirty="0"/>
              <a:t> контрастным цветом (обычно чёрным или тёмно‑синим);</a:t>
            </a:r>
          </a:p>
          <a:p>
            <a:pPr lvl="1"/>
            <a:r>
              <a:rPr lang="ru-RU" dirty="0"/>
              <a:t>высота букв — не менее 250 мм.</a:t>
            </a:r>
          </a:p>
          <a:p>
            <a:r>
              <a:rPr lang="ru-RU" b="1" dirty="0"/>
              <a:t>Дополнительные обозначения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знаки «Перевозка детей» (согласно ПДД — жёлтый квадрат с красной каймой и чёрным силуэтом ребёнка);</a:t>
            </a:r>
          </a:p>
          <a:p>
            <a:pPr lvl="1"/>
            <a:r>
              <a:rPr lang="ru-RU" dirty="0"/>
              <a:t>опознавательные знаки «Ограничение скорости» (если установлено ограничение) и иные обязательные знаки.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53621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Содержимое 2"/>
          <p:cNvSpPr>
            <a:spLocks noGrp="1"/>
          </p:cNvSpPr>
          <p:nvPr>
            <p:ph idx="1"/>
          </p:nvPr>
        </p:nvSpPr>
        <p:spPr>
          <a:xfrm>
            <a:off x="-180528" y="116632"/>
            <a:ext cx="9001125" cy="1773386"/>
          </a:xfrm>
        </p:spPr>
        <p:txBody>
          <a:bodyPr>
            <a:normAutofit/>
          </a:bodyPr>
          <a:lstStyle/>
          <a:p>
            <a:pPr indent="15875">
              <a:buNone/>
              <a:defRPr/>
            </a:pPr>
            <a:r>
              <a:rPr lang="ru-RU" sz="2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Постановление Правительства РФ от 23 сентября 2020 г. N 1527</a:t>
            </a:r>
            <a:br>
              <a:rPr lang="ru-RU" sz="2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ru-RU" sz="2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"Об утверждении Правил организованной перевозки группы детей автобусами"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2060848"/>
            <a:ext cx="76328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случае если организованная перевозка группы детей осуществляется 1 автобусом или 2 автобусами, перед началом осуществления такой перевозки в подразделение Государственной инспекции безопасности дорожного движения территориального органа Министерства внутренних дел Российской Федерации (далее - подразделение Госавтоинспекции) на районном уровне по месту начала организованной перевозки группы детей подается уведомление об организованной перевозке группы детей</a:t>
            </a:r>
            <a:r>
              <a:rPr lang="ru-RU" dirty="0" smtClean="0"/>
              <a:t>.</a:t>
            </a:r>
          </a:p>
        </p:txBody>
      </p:sp>
      <p:pic>
        <p:nvPicPr>
          <p:cNvPr id="14338" name="Picture 2" descr="https://avatars.mds.yandex.net/i?id=85b220004a2cb057fdbb15ae633bc4aef5f71b6c-9702242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437112"/>
            <a:ext cx="457200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23662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Содержимое 2"/>
          <p:cNvSpPr>
            <a:spLocks noGrp="1"/>
          </p:cNvSpPr>
          <p:nvPr>
            <p:ph idx="1"/>
          </p:nvPr>
        </p:nvSpPr>
        <p:spPr>
          <a:xfrm>
            <a:off x="-180528" y="116632"/>
            <a:ext cx="9001125" cy="1440160"/>
          </a:xfrm>
        </p:spPr>
        <p:txBody>
          <a:bodyPr>
            <a:normAutofit/>
          </a:bodyPr>
          <a:lstStyle/>
          <a:p>
            <a:pPr indent="15875">
              <a:buNone/>
              <a:defRPr/>
            </a:pPr>
            <a:r>
              <a:rPr lang="ru-RU" sz="2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Постановление Правительства РФ от 23 сентября 2020 г. N </a:t>
            </a:r>
            <a:r>
              <a:rPr lang="ru-RU" sz="26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1527 "</a:t>
            </a:r>
            <a:r>
              <a:rPr lang="ru-RU" sz="2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Об утверждении Правил организованной перевозки группы детей автобусами"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1340768"/>
            <a:ext cx="878491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случае если указанная перевозка осуществляется 3 автобусами и более, перед началом осуществления такой перевозки подается заявка на сопровождение автобусов патрульным автомобилем (патрульными автомобилями) подразделения Госавтоинспекции: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при необходимости организации сопровождения по дорогам общего пользования, расположенным на территории нескольких муниципальных образований в пределах субъекта Российской Федерации, закрытых административно-территориальных образований, нескольких субъектов Российской Федерации, - в подразделение Госавтоинспекции на региональном уровне по месту начала организованной перевозки группы детей либо Центр специального назначения в области обеспечения безопасности дорожного движения Министерства внутренних дел Российской Федерации, Главное управление по обеспечению безопасности дорожного движения Министерства внутренних дел Российской Федерации;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при необходимости организации сопровождения по дорогам общего пользования, расположенным в пределах районов, городов и иных муниципальных образований, закрытых административно-территориальных образований, </a:t>
            </a:r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    комплекса </a:t>
            </a:r>
            <a:r>
              <a:rPr lang="ru-RU" dirty="0"/>
              <a:t>"Байконур", - в подразделение Госавтоинспекции на </a:t>
            </a:r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    районном </a:t>
            </a:r>
            <a:r>
              <a:rPr lang="ru-RU" dirty="0"/>
              <a:t>уровне по месту начала организованной перевозки </a:t>
            </a:r>
            <a:endParaRPr lang="ru-RU" dirty="0" smtClean="0"/>
          </a:p>
          <a:p>
            <a:r>
              <a:rPr lang="ru-RU" dirty="0"/>
              <a:t> </a:t>
            </a:r>
            <a:r>
              <a:rPr lang="ru-RU" dirty="0" smtClean="0"/>
              <a:t>    группы </a:t>
            </a:r>
            <a:r>
              <a:rPr lang="ru-RU" dirty="0"/>
              <a:t>детей.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6139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Содержимое 2"/>
          <p:cNvSpPr>
            <a:spLocks noGrp="1"/>
          </p:cNvSpPr>
          <p:nvPr>
            <p:ph idx="1"/>
          </p:nvPr>
        </p:nvSpPr>
        <p:spPr>
          <a:xfrm>
            <a:off x="-180528" y="116632"/>
            <a:ext cx="9001125" cy="1440160"/>
          </a:xfrm>
        </p:spPr>
        <p:txBody>
          <a:bodyPr>
            <a:normAutofit/>
          </a:bodyPr>
          <a:lstStyle/>
          <a:p>
            <a:pPr indent="15875">
              <a:buNone/>
              <a:defRPr/>
            </a:pPr>
            <a:r>
              <a:rPr lang="ru-RU" sz="2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Постановление Правительства РФ от 23 сентября 2020 г. N </a:t>
            </a:r>
            <a:r>
              <a:rPr lang="ru-RU" sz="26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1527 "</a:t>
            </a:r>
            <a:r>
              <a:rPr lang="ru-RU" sz="2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Об утверждении Правил организованной перевозки группы детей автобусами"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71158" y="1307616"/>
            <a:ext cx="835292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Уведомление </a:t>
            </a:r>
            <a:r>
              <a:rPr lang="ru-RU" dirty="0"/>
              <a:t>подается лицом, планирующим организованную перевозку группы детей (далее - организатор перевозки), в том числе фрахтователем или фрахтовщиком (если перевозка осуществляется по договору фрахтования), в соответствии с формой, установленной Министерством внутренних дел Российской Федерации, с учетом положений настоящих Правил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smtClean="0"/>
              <a:t>Заявка </a:t>
            </a:r>
            <a:r>
              <a:rPr lang="ru-RU" dirty="0"/>
              <a:t>подается организатором перевозки, в том числе фрахтователем или фрахтовщиком (если перевозка осуществляется по договору фрахтования), в соответствии с Положением о сопровождении транспортных средств автомобилями Государственной инспекции безопасности дорожного движения Министерства внутренних дел Российской Федерации и военной автомобильной инспекции, утвержденным постановлением Правительства Российской Федерации от 17 января 2007 г. N 20 "Об утверждении Положения о сопровождении транспортных средств автомобилями Государственной инспекции безопасности дорожного движения Министерства внутренних дел Российской Федерации и военной автомобильной инспекции".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61587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Содержимое 2"/>
          <p:cNvSpPr>
            <a:spLocks noGrp="1"/>
          </p:cNvSpPr>
          <p:nvPr>
            <p:ph idx="1"/>
          </p:nvPr>
        </p:nvSpPr>
        <p:spPr>
          <a:xfrm>
            <a:off x="-180528" y="116632"/>
            <a:ext cx="9001125" cy="1440160"/>
          </a:xfrm>
        </p:spPr>
        <p:txBody>
          <a:bodyPr>
            <a:normAutofit/>
          </a:bodyPr>
          <a:lstStyle/>
          <a:p>
            <a:pPr indent="15875">
              <a:buNone/>
              <a:defRPr/>
            </a:pPr>
            <a:r>
              <a:rPr lang="ru-RU" sz="2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Постановление Правительства РФ от 23 сентября 2020 г. N </a:t>
            </a:r>
            <a:r>
              <a:rPr lang="ru-RU" sz="26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1527 "</a:t>
            </a:r>
            <a:r>
              <a:rPr lang="ru-RU" sz="2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Об утверждении Правил организованной перевозки группы детей автобусами"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1700808"/>
            <a:ext cx="81369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Подача уведомления об организованной перевозке группы детей осуществляется не позднее 48 часов до начала перевозки в междугородном сообщении и не позднее 24 часов до начала перевозок в городском и пригородном сообщениях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smtClean="0"/>
              <a:t>Уведомление </a:t>
            </a:r>
            <a:r>
              <a:rPr lang="ru-RU" dirty="0"/>
              <a:t>об организованной перевозке группы детей может подаваться в отношении нескольких планируемых организованных перевозок группы детей по одному и тому же маршруту с указанием дат и времени осуществления таких перевозок.</a:t>
            </a:r>
          </a:p>
          <a:p>
            <a:r>
              <a:rPr lang="ru-RU" dirty="0"/>
              <a:t>Такое уведомление подается до начала первой из указанных в нем перевозок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Если согласно графику движения время следования автобуса при организованной перевозке группы детей превышает 4 часа, в состав указанной группы не допускается включение детей возрастом до 7 лет.</a:t>
            </a:r>
          </a:p>
          <a:p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17903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Содержимое 2"/>
          <p:cNvSpPr>
            <a:spLocks noGrp="1"/>
          </p:cNvSpPr>
          <p:nvPr>
            <p:ph idx="1"/>
          </p:nvPr>
        </p:nvSpPr>
        <p:spPr>
          <a:xfrm>
            <a:off x="-180528" y="116632"/>
            <a:ext cx="9001125" cy="1440160"/>
          </a:xfrm>
        </p:spPr>
        <p:txBody>
          <a:bodyPr>
            <a:normAutofit/>
          </a:bodyPr>
          <a:lstStyle/>
          <a:p>
            <a:pPr indent="15875">
              <a:buNone/>
              <a:defRPr/>
            </a:pPr>
            <a:r>
              <a:rPr lang="ru-RU" sz="2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Постановление Правительства РФ от 23 сентября 2020 г. N </a:t>
            </a:r>
            <a:r>
              <a:rPr lang="ru-RU" sz="26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1527 "</a:t>
            </a:r>
            <a:r>
              <a:rPr lang="ru-RU" sz="2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Об утверждении Правил организованной перевозки группы детей автобусами"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1538905"/>
            <a:ext cx="871296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Организатор перевозки назначает в каждый автобус, используемый для организованной перевозки группы детей, лиц, сопровождающих детей в течение всей поездки (далее - сопровождающие лица). Если группа включает более 20 детей, минимальное количество сопровождающих лиц определяется из расчета их нахождения у каждой предназначенной для посадки (высадки) детей двери автобуса. Допускается назначение одного сопровождающего лица, если группа включает 20 и менее детей и если посадка (высадка) детей осуществляется через одну дверь автобуса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Если </a:t>
            </a:r>
            <a:r>
              <a:rPr lang="ru-RU" dirty="0"/>
              <a:t>в автобусе находятся несколько сопровождающих лиц, организатор перевозки назначает из них ответственного за организованную перевозку группы детей по соответствующему автобусу, который осуществляет координацию действий водителя (водителей) и других сопровождающих лиц в указанном автобусе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Если </a:t>
            </a:r>
            <a:r>
              <a:rPr lang="ru-RU" dirty="0"/>
              <a:t>для организованной перевозки группы детей используется 2 автобуса и более, организатор перевозки назначает старшего ответственного за организованную перевозку группы детей, который осуществляет координацию действий </a:t>
            </a:r>
            <a:endParaRPr lang="ru-RU" dirty="0" smtClean="0"/>
          </a:p>
          <a:p>
            <a:r>
              <a:rPr lang="ru-RU" dirty="0" smtClean="0"/>
              <a:t>водителей </a:t>
            </a:r>
            <a:r>
              <a:rPr lang="ru-RU" dirty="0"/>
              <a:t>данных автобусов и ответственных по данным </a:t>
            </a:r>
            <a:endParaRPr lang="ru-RU" dirty="0" smtClean="0"/>
          </a:p>
          <a:p>
            <a:r>
              <a:rPr lang="ru-RU" dirty="0" smtClean="0"/>
              <a:t>автобусам</a:t>
            </a:r>
            <a:r>
              <a:rPr lang="ru-RU" dirty="0"/>
              <a:t>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54796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Содержимое 2"/>
          <p:cNvSpPr>
            <a:spLocks noGrp="1"/>
          </p:cNvSpPr>
          <p:nvPr>
            <p:ph idx="1"/>
          </p:nvPr>
        </p:nvSpPr>
        <p:spPr>
          <a:xfrm>
            <a:off x="-180528" y="116632"/>
            <a:ext cx="9001125" cy="1440160"/>
          </a:xfrm>
        </p:spPr>
        <p:txBody>
          <a:bodyPr>
            <a:normAutofit/>
          </a:bodyPr>
          <a:lstStyle/>
          <a:p>
            <a:pPr indent="15875">
              <a:buNone/>
              <a:defRPr/>
            </a:pPr>
            <a:r>
              <a:rPr lang="ru-RU" sz="2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Постановление Правительства РФ от 23 сентября 2020 г. N </a:t>
            </a:r>
            <a:r>
              <a:rPr lang="ru-RU" sz="26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1527 "</a:t>
            </a:r>
            <a:r>
              <a:rPr lang="ru-RU" sz="2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Об утверждении Правил организованной перевозки группы детей автобусами"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1412776"/>
            <a:ext cx="777686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Если продолжительность организованной перевозки группы детей превышает 12 часов и для ее осуществления используется 3 автобуса и более, организатор перевозки обеспечивает сопровождение такой группы детей медицинским работником. В указанном случае организованная перевозка группы детей без медицинского работника не допускается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В ночное время (с 23 часов до 6 часов) допускаются организованная перевозка группы детей к железнодорожным вокзалам, аэропортам и от них, завершение организованной перевозки группы детей (доставка до конечного пункта назначения, определенного графиком движения, или до места ночного отдыха) при незапланированном отклонении от графика движения (при задержке в пути), а также организованная перевозка группы детей, осуществляемая на основании правовых актов высших исполнительных органов государственной власти субъектов Российской Федерации. При этом после 23 часов расстояние перевозки не должно превышать 100 километров.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325842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Содержимое 2"/>
          <p:cNvSpPr>
            <a:spLocks noGrp="1"/>
          </p:cNvSpPr>
          <p:nvPr>
            <p:ph idx="1"/>
          </p:nvPr>
        </p:nvSpPr>
        <p:spPr>
          <a:xfrm>
            <a:off x="-180528" y="116632"/>
            <a:ext cx="9001125" cy="1440160"/>
          </a:xfrm>
        </p:spPr>
        <p:txBody>
          <a:bodyPr>
            <a:normAutofit/>
          </a:bodyPr>
          <a:lstStyle/>
          <a:p>
            <a:pPr indent="15875">
              <a:buNone/>
              <a:defRPr/>
            </a:pPr>
            <a:r>
              <a:rPr lang="ru-RU" sz="2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Постановление Правительства РФ от 23 сентября 2020 г. N </a:t>
            </a:r>
            <a:r>
              <a:rPr lang="ru-RU" sz="26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1527 "</a:t>
            </a:r>
            <a:r>
              <a:rPr lang="ru-RU" sz="2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Об утверждении Правил организованной перевозки группы детей автобусами"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79511" y="1340768"/>
            <a:ext cx="849694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Организатор перевозки составляет список лиц помимо водителя (водителей), которым разрешается находиться в автобусе в процессе перевозки (далее - список), включающий в том числе: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детей, включенных в состав группы, с указанием фамилии, имени, отчества (при наличии), возраста или даты рождения каждого ребенка, а также номеров контактных телефонов его родителей (законных представителей);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сопровождающих лиц с указанием их фамилии, имени, отчества (при наличии) и номера контактного телефона;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медицинского работника с указанием его фамилии, имени, отчества (при наличии) и номера контактного телефона.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Во время осуществления организованной перевозки группы детей у ответственного за организованную перевозку группы детей или старшего ответственного за организованную перевозку группы детей должны находиться копия уведомления о принятии отрицательного решения по результатам рассмотрения заявки на сопровождение автобусов автомобилем (автомобилями) подразделения Госавтоинспекции (при принятии </a:t>
            </a:r>
            <a:endParaRPr lang="ru-RU" dirty="0" smtClean="0"/>
          </a:p>
          <a:p>
            <a:r>
              <a:rPr lang="ru-RU" dirty="0" smtClean="0"/>
              <a:t>      такого </a:t>
            </a:r>
            <a:r>
              <a:rPr lang="ru-RU" dirty="0"/>
              <a:t>решения) или уведомления об организованной </a:t>
            </a:r>
            <a:endParaRPr lang="ru-RU" dirty="0" smtClean="0"/>
          </a:p>
          <a:p>
            <a:r>
              <a:rPr lang="ru-RU" dirty="0" smtClean="0"/>
              <a:t>      перевозке </a:t>
            </a:r>
            <a:r>
              <a:rPr lang="ru-RU" dirty="0"/>
              <a:t>группы детей и список, предусмотренный </a:t>
            </a:r>
            <a:endParaRPr lang="ru-RU" dirty="0" smtClean="0"/>
          </a:p>
          <a:p>
            <a:r>
              <a:rPr lang="ru-RU" dirty="0" smtClean="0"/>
              <a:t>     настоящим </a:t>
            </a:r>
            <a:r>
              <a:rPr lang="ru-RU" dirty="0"/>
              <a:t>пунктом.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969889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Содержимое 2"/>
          <p:cNvSpPr>
            <a:spLocks noGrp="1"/>
          </p:cNvSpPr>
          <p:nvPr>
            <p:ph idx="1"/>
          </p:nvPr>
        </p:nvSpPr>
        <p:spPr>
          <a:xfrm>
            <a:off x="-180528" y="116632"/>
            <a:ext cx="9001125" cy="1440160"/>
          </a:xfrm>
        </p:spPr>
        <p:txBody>
          <a:bodyPr>
            <a:normAutofit/>
          </a:bodyPr>
          <a:lstStyle/>
          <a:p>
            <a:pPr indent="15875">
              <a:buNone/>
              <a:defRPr/>
            </a:pPr>
            <a:r>
              <a:rPr lang="ru-RU" sz="2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Постановление Правительства РФ от 23 сентября 2020 г. N </a:t>
            </a:r>
            <a:r>
              <a:rPr lang="ru-RU" sz="26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1527 "</a:t>
            </a:r>
            <a:r>
              <a:rPr lang="ru-RU" sz="2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Об утверждении Правил организованной перевозки группы детей автобусами"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1412776"/>
            <a:ext cx="849694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случае неявки ребенка или иного лица, включенного в список, сведения о нем вычеркиваются из списка. Нахождение в автобусе помимо водителя (водителей) иных лиц, кроме тех, которые указаны в списках, не допускается. Контроль за соблюдением указанных требований возлагается на сопровождающих лиц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Список, содержащий корректировки, считается действительным, если он заверен подписью лица, назначенного: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ответственным за организованную перевозку группы детей, если для осуществления организованной перевозки группы детей используется 1 автобус;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старшим ответственным за организованную перевозку группы детей, если для осуществления организованной перевозки группы детей используется 2 автобуса и более</a:t>
            </a:r>
            <a:r>
              <a:rPr lang="ru-RU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/>
          </a:p>
          <a:p>
            <a:r>
              <a:rPr lang="ru-RU" dirty="0"/>
              <a:t>Для осуществления организованной перевозки группы детей используется автобус, оборудованный ремнями безопасности.</a:t>
            </a:r>
          </a:p>
          <a:p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403507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Содержимое 2"/>
          <p:cNvSpPr>
            <a:spLocks noGrp="1"/>
          </p:cNvSpPr>
          <p:nvPr>
            <p:ph idx="1"/>
          </p:nvPr>
        </p:nvSpPr>
        <p:spPr>
          <a:xfrm>
            <a:off x="-180528" y="116632"/>
            <a:ext cx="9001125" cy="1440160"/>
          </a:xfrm>
        </p:spPr>
        <p:txBody>
          <a:bodyPr>
            <a:normAutofit/>
          </a:bodyPr>
          <a:lstStyle/>
          <a:p>
            <a:pPr indent="15875">
              <a:buNone/>
              <a:defRPr/>
            </a:pPr>
            <a:r>
              <a:rPr lang="ru-RU" sz="2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Постановление Правительства РФ от 23 сентября 2020 г. N </a:t>
            </a:r>
            <a:r>
              <a:rPr lang="ru-RU" sz="26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1527 "</a:t>
            </a:r>
            <a:r>
              <a:rPr lang="ru-RU" sz="2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Об утверждении Правил организованной перевозки группы детей автобусами"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60338" y="1252725"/>
            <a:ext cx="849694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К управлению автобусами, осуществляющими организованную перевозку группы детей, допускаются водители</a:t>
            </a:r>
            <a:r>
              <a:rPr lang="ru-RU" dirty="0" smtClean="0"/>
              <a:t>:</a:t>
            </a:r>
          </a:p>
          <a:p>
            <a:endParaRPr lang="ru-RU" dirty="0"/>
          </a:p>
          <a:p>
            <a:r>
              <a:rPr lang="ru-RU" dirty="0"/>
              <a:t>а) имеющие на дату начала организованной перевозки группы детей стаж работы в качестве водителя транспортного средства категории "D" не менее одного года из последних 2 лет</a:t>
            </a:r>
            <a:r>
              <a:rPr lang="ru-RU" dirty="0" smtClean="0"/>
              <a:t>;</a:t>
            </a:r>
          </a:p>
          <a:p>
            <a:endParaRPr lang="ru-RU" dirty="0"/>
          </a:p>
          <a:p>
            <a:r>
              <a:rPr lang="ru-RU" dirty="0"/>
              <a:t>б) прошедшие </a:t>
            </a:r>
            <a:r>
              <a:rPr lang="ru-RU" dirty="0" err="1"/>
              <a:t>предрейсовый</a:t>
            </a:r>
            <a:r>
              <a:rPr lang="ru-RU" dirty="0"/>
              <a:t> инструктаж в соответствии с правилами обеспечения безопасности перевозок автомобильным транспортом и городским наземным электрическим транспортом, утвержденными Министерством транспорта Российской Федерации в соответствии с </a:t>
            </a:r>
            <a:r>
              <a:rPr lang="ru-RU" dirty="0">
                <a:hlinkClick r:id="rId2"/>
              </a:rPr>
              <a:t>абзацем вторым пункта 2 статьи 20</a:t>
            </a:r>
            <a:r>
              <a:rPr lang="ru-RU" dirty="0"/>
              <a:t> Федерального закона "О безопасности дорожного движения</a:t>
            </a:r>
            <a:r>
              <a:rPr lang="ru-RU" dirty="0" smtClean="0"/>
              <a:t>";</a:t>
            </a:r>
          </a:p>
          <a:p>
            <a:endParaRPr lang="ru-RU" dirty="0"/>
          </a:p>
          <a:p>
            <a:r>
              <a:rPr lang="ru-RU" dirty="0"/>
              <a:t>в) не </a:t>
            </a:r>
            <a:r>
              <a:rPr lang="ru-RU" dirty="0" err="1"/>
              <a:t>привлекавшиеся</a:t>
            </a:r>
            <a:r>
              <a:rPr lang="ru-RU" dirty="0"/>
              <a:t> в течение одного года до начала организованной перевозки группы детей к административной ответственности в виде лишения права управления транспортным средством или административного ареста за административные правонарушения в области дорожного движения.</a:t>
            </a:r>
          </a:p>
          <a:p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56387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Содержимое 2"/>
          <p:cNvSpPr>
            <a:spLocks noGrp="1"/>
          </p:cNvSpPr>
          <p:nvPr>
            <p:ph idx="1"/>
          </p:nvPr>
        </p:nvSpPr>
        <p:spPr>
          <a:xfrm>
            <a:off x="-180528" y="116632"/>
            <a:ext cx="9001125" cy="1440160"/>
          </a:xfrm>
        </p:spPr>
        <p:txBody>
          <a:bodyPr>
            <a:normAutofit/>
          </a:bodyPr>
          <a:lstStyle/>
          <a:p>
            <a:pPr indent="15875">
              <a:buNone/>
              <a:defRPr/>
            </a:pPr>
            <a:r>
              <a:rPr lang="ru-RU" sz="2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Постановление Правительства РФ от 23 сентября 2020 г. N </a:t>
            </a:r>
            <a:r>
              <a:rPr lang="ru-RU" sz="26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1527 "</a:t>
            </a:r>
            <a:r>
              <a:rPr lang="ru-RU" sz="2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Об утверждении Правил организованной перевозки группы детей автобусами"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1412776"/>
            <a:ext cx="849694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 осуществлении организованной перевозки группы детей водитель обязан иметь при себе договор фрахтования или его копию, в том числе копию договора фрахтования, заключенного в электронном виде, на бумажном носителе (если организованная перевозка группы детей осуществляется по договору фрахтования) и документ, составленный в произвольной форме, содержащий сведения о маршруте перевозки, в том числе о</a:t>
            </a:r>
            <a:r>
              <a:rPr lang="ru-RU" dirty="0" smtClean="0"/>
              <a:t>:</a:t>
            </a:r>
            <a:endParaRPr lang="ru-RU" dirty="0"/>
          </a:p>
          <a:p>
            <a:r>
              <a:rPr lang="ru-RU" dirty="0"/>
              <a:t>а) пункте отправления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/>
              <a:t>б) промежуточных пунктах посадки (высадки) (если имеются) детей и иных лиц, участвующих в организованной перевозке группы детей;</a:t>
            </a:r>
          </a:p>
          <a:p>
            <a:r>
              <a:rPr lang="ru-RU" dirty="0"/>
              <a:t>в) пункте назначения;</a:t>
            </a:r>
          </a:p>
          <a:p>
            <a:r>
              <a:rPr lang="ru-RU" dirty="0"/>
              <a:t>г) местах остановок для приема пищи, кратковременного отдыха, ночного отдыха (при многодневных поездках) - в случае организованной перевозки группы детей в междугородном сообщении.</a:t>
            </a: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63688" y="544522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464C55"/>
                </a:solidFill>
                <a:latin typeface="PT Serif"/>
              </a:rPr>
              <a:t>Пункт </a:t>
            </a:r>
            <a:r>
              <a:rPr lang="ru-RU" dirty="0" smtClean="0">
                <a:solidFill>
                  <a:srgbClr val="464C55"/>
                </a:solidFill>
                <a:latin typeface="PT Serif"/>
              </a:rPr>
              <a:t>изменен </a:t>
            </a:r>
            <a:r>
              <a:rPr lang="ru-RU" dirty="0">
                <a:solidFill>
                  <a:srgbClr val="464C55"/>
                </a:solidFill>
                <a:latin typeface="PT Serif"/>
              </a:rPr>
              <a:t>с 1 марта 2023 г. - </a:t>
            </a:r>
            <a:r>
              <a:rPr lang="ru-RU" dirty="0">
                <a:solidFill>
                  <a:srgbClr val="3272C0"/>
                </a:solidFill>
                <a:latin typeface="PT Serif"/>
                <a:hlinkClick r:id="rId2"/>
              </a:rPr>
              <a:t>Постановление</a:t>
            </a:r>
            <a:r>
              <a:rPr lang="ru-RU" dirty="0">
                <a:solidFill>
                  <a:srgbClr val="464C55"/>
                </a:solidFill>
                <a:latin typeface="PT Serif"/>
              </a:rPr>
              <a:t> Правительства России от 30 ноября 2022 г. N 2165</a:t>
            </a:r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6" name="Овал 5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713840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Содержимое 2"/>
          <p:cNvSpPr>
            <a:spLocks noGrp="1"/>
          </p:cNvSpPr>
          <p:nvPr>
            <p:ph idx="1"/>
          </p:nvPr>
        </p:nvSpPr>
        <p:spPr>
          <a:xfrm>
            <a:off x="-180528" y="116632"/>
            <a:ext cx="9001125" cy="1440160"/>
          </a:xfrm>
        </p:spPr>
        <p:txBody>
          <a:bodyPr>
            <a:normAutofit/>
          </a:bodyPr>
          <a:lstStyle/>
          <a:p>
            <a:pPr indent="15875">
              <a:buNone/>
              <a:defRPr/>
            </a:pPr>
            <a:r>
              <a:rPr lang="ru-RU" sz="2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Постановление Правительства РФ от 23 сентября 2020 г. N </a:t>
            </a:r>
            <a:r>
              <a:rPr lang="ru-RU" sz="26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1527 "</a:t>
            </a:r>
            <a:r>
              <a:rPr lang="ru-RU" sz="2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Об утверждении Правил организованной перевозки группы детей автобусами"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03686" y="1343696"/>
            <a:ext cx="8352803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случае задержки отправления автобусов, осуществляющих организованную перевозку группы детей, организатор перевозки уведомляет об этом родителей (законных представителей) детей и иных лиц, участвующих в организованной перевозке группы детей, а также подразделение Госавтоинспекции, если им принималось решение о сопровождении данных автобусов патрульным автомобилем (патрульными автомобилями</a:t>
            </a:r>
            <a:r>
              <a:rPr lang="ru-RU" dirty="0" smtClean="0"/>
              <a:t>).</a:t>
            </a:r>
          </a:p>
          <a:p>
            <a:endParaRPr lang="ru-RU" dirty="0"/>
          </a:p>
          <a:p>
            <a:r>
              <a:rPr lang="ru-RU" dirty="0"/>
              <a:t>Во время движения автобуса дети должны быть пристегнуты к креслам ремнями безопасности, отрегулированными в соответствии с руководством по эксплуатации транспортного средства. Контроль за соблюдением указанного требования возлагается на сопровождающих лиц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При движении автобуса, осуществляющего организованную перевозку группы детей, на его крыше или над ней должен быть включен маячок желтого или оранжевого цвета, обеспечивающий угол видимости в горизонтальной плоскости, равный 360 градусам.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18729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Содержимое 2"/>
          <p:cNvSpPr>
            <a:spLocks noGrp="1"/>
          </p:cNvSpPr>
          <p:nvPr>
            <p:ph idx="1"/>
          </p:nvPr>
        </p:nvSpPr>
        <p:spPr>
          <a:xfrm>
            <a:off x="-180528" y="116632"/>
            <a:ext cx="9001125" cy="1440160"/>
          </a:xfrm>
        </p:spPr>
        <p:txBody>
          <a:bodyPr>
            <a:normAutofit/>
          </a:bodyPr>
          <a:lstStyle/>
          <a:p>
            <a:pPr indent="15875">
              <a:buNone/>
              <a:defRPr/>
            </a:pPr>
            <a:r>
              <a:rPr lang="ru-RU" sz="2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Постановление Правительства РФ от 23 сентября 2020 г. N </a:t>
            </a:r>
            <a:r>
              <a:rPr lang="ru-RU" sz="26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1527 "</a:t>
            </a:r>
            <a:r>
              <a:rPr lang="ru-RU" sz="2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Об утверждении Правил организованной перевозки группы детей автобусами"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23653" y="1700808"/>
            <a:ext cx="835280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случае невозможности осуществления или продолжения осуществления организованной перевозки группы детей вследствие дорожно-транспортного происшествия, технической неисправности автобуса, болезни (травмы) водителя, возникших в процессе такой перевозки, либо выявления факта несоответствия автобуса требованиям настоящих Правил, либо выявления факта несоответствия водителя требованиям </a:t>
            </a:r>
            <a:r>
              <a:rPr lang="ru-RU" dirty="0">
                <a:hlinkClick r:id="rId2"/>
              </a:rPr>
              <a:t>пункта 17</a:t>
            </a:r>
            <a:r>
              <a:rPr lang="ru-RU" dirty="0"/>
              <a:t> настоящих Правил организатор перевозки или фрахтовщик (при организованной перевозке группы детей по договору фрахтования) обязан принять меры по замене автобуса и (или) водителя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smtClean="0"/>
              <a:t>Оригиналы </a:t>
            </a:r>
            <a:r>
              <a:rPr lang="ru-RU" dirty="0"/>
              <a:t>документов, указанных в </a:t>
            </a:r>
            <a:r>
              <a:rPr lang="ru-RU" dirty="0">
                <a:hlinkClick r:id="rId3"/>
              </a:rPr>
              <a:t>пунктах 3</a:t>
            </a:r>
            <a:r>
              <a:rPr lang="ru-RU" dirty="0"/>
              <a:t>, </a:t>
            </a:r>
            <a:r>
              <a:rPr lang="ru-RU" dirty="0">
                <a:hlinkClick r:id="rId4"/>
              </a:rPr>
              <a:t>13</a:t>
            </a:r>
            <a:r>
              <a:rPr lang="ru-RU" dirty="0"/>
              <a:t> и </a:t>
            </a:r>
            <a:r>
              <a:rPr lang="ru-RU" dirty="0">
                <a:hlinkClick r:id="rId5"/>
              </a:rPr>
              <a:t>18</a:t>
            </a:r>
            <a:r>
              <a:rPr lang="ru-RU" dirty="0"/>
              <a:t> настоящих Правил, хранятся организатором перевозки в течение 3 лет со дня завершения каждой организованной перевозки группы детей, во время которой произошло дорожно-транспортное происшествие, в результате которого пострадали дети, в иных случаях - в течение 90 календарных дней.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420453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Содержимое 2"/>
          <p:cNvSpPr>
            <a:spLocks noGrp="1"/>
          </p:cNvSpPr>
          <p:nvPr>
            <p:ph idx="1"/>
          </p:nvPr>
        </p:nvSpPr>
        <p:spPr>
          <a:xfrm>
            <a:off x="-180528" y="116632"/>
            <a:ext cx="9324528" cy="1224136"/>
          </a:xfrm>
        </p:spPr>
        <p:txBody>
          <a:bodyPr>
            <a:noAutofit/>
          </a:bodyPr>
          <a:lstStyle/>
          <a:p>
            <a:pPr indent="15875">
              <a:spcBef>
                <a:spcPts val="0"/>
              </a:spcBef>
              <a:buNone/>
              <a:defRPr/>
            </a:pPr>
            <a:r>
              <a:rPr lang="ru-RU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Приказ МВД России от 22 марта 2019 г. № 177 "Об утверждении Порядка осуществления сопровождения транспортных средств с применением автомобилей Государственной инспекции безопасности дорожного движения Министерства внутренних дел Российской Федерации и признании утратившими силу нормативных правовых актов МВД </a:t>
            </a:r>
            <a:r>
              <a:rPr lang="ru-RU" sz="2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России"</a:t>
            </a:r>
          </a:p>
          <a:p>
            <a:pPr indent="15875">
              <a:spcBef>
                <a:spcPts val="0"/>
              </a:spcBef>
              <a:buNone/>
              <a:defRPr/>
            </a:pPr>
            <a:r>
              <a:rPr lang="ru-RU" sz="2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детей автобусами"</a:t>
            </a:r>
            <a:endParaRPr lang="ru-RU" sz="24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2636912"/>
            <a:ext cx="871296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 организованной перевозке группы детей автобусами</a:t>
            </a:r>
            <a:r>
              <a:rPr lang="ru-RU" dirty="0" smtClean="0"/>
              <a:t>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Заявка на сопровождение транспортного средства рассматривается в случае, если указанная перевозка осуществляется в составе не менее 3 </a:t>
            </a:r>
            <a:r>
              <a:rPr lang="ru-RU" dirty="0" smtClean="0"/>
              <a:t>автобусов.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При рассмотрении вопроса о назначении сопровождения руководителями подразделений Госавтоинспекции (их заместителями), дополнительно организуется проверка</a:t>
            </a:r>
            <a:r>
              <a:rPr lang="ru-RU" dirty="0" smtClean="0"/>
              <a:t>:</a:t>
            </a:r>
          </a:p>
          <a:p>
            <a:r>
              <a:rPr lang="ru-RU" dirty="0" smtClean="0"/>
              <a:t>-Соответствия </a:t>
            </a:r>
            <a:r>
              <a:rPr lang="ru-RU" dirty="0"/>
              <a:t>автобусов установленным </a:t>
            </a:r>
            <a:r>
              <a:rPr lang="ru-RU" dirty="0" smtClean="0"/>
              <a:t>требованиям, </a:t>
            </a:r>
            <a:r>
              <a:rPr lang="ru-RU" dirty="0"/>
              <a:t>в том числе наличие документов о прохождении автобусами технического осмотра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-Наличия </a:t>
            </a:r>
            <a:r>
              <a:rPr lang="ru-RU" dirty="0"/>
              <a:t>у перевозчика лицензии на перевозку пассажиров автомобильным транспортом, оборудованным для перевозок более восьми человек, либо уведомления о начале осуществления предпринимательской </a:t>
            </a:r>
            <a:endParaRPr lang="ru-RU" dirty="0" smtClean="0"/>
          </a:p>
          <a:p>
            <a:r>
              <a:rPr lang="ru-RU" dirty="0" smtClean="0"/>
              <a:t>деятельности </a:t>
            </a:r>
            <a:r>
              <a:rPr lang="ru-RU" dirty="0"/>
              <a:t>по предоставлению услуг по перевозкам пассажиров </a:t>
            </a:r>
            <a:endParaRPr lang="ru-RU" dirty="0" smtClean="0"/>
          </a:p>
          <a:p>
            <a:r>
              <a:rPr lang="ru-RU" dirty="0" smtClean="0"/>
              <a:t>и </a:t>
            </a:r>
            <a:r>
              <a:rPr lang="ru-RU" dirty="0"/>
              <a:t>багажа по заказам автомобильным транспортом</a:t>
            </a:r>
            <a:r>
              <a:rPr lang="ru-RU" dirty="0" smtClean="0"/>
              <a:t>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028668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04664"/>
            <a:ext cx="871296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-Наличия у водителей, допускаемых к управлению автобусами, осуществляющими организованную перевозку группы детей, необходимого стажа работы в качестве водителя транспортного средства категории «D», а также отсутствия у них в течение последнего года административных правонарушений в области дорожного движения, за которые предусмотрены административные наказания в виде лишения права управления транспортным средством либо административного ареста.</a:t>
            </a:r>
          </a:p>
          <a:p>
            <a:r>
              <a:rPr lang="ru-RU" dirty="0"/>
              <a:t>-Наличия медицинских работников в установленных случаях.</a:t>
            </a:r>
          </a:p>
          <a:p>
            <a:r>
              <a:rPr lang="ru-RU" dirty="0"/>
              <a:t>-Наличия назначенных сопровождающих из расчета их нахождения у каждой двери автобуса, в том числе ответственных за организованную перевозку группы детей по каждому автобусу.</a:t>
            </a:r>
          </a:p>
          <a:p>
            <a:pPr>
              <a:buFontTx/>
              <a:buChar char="-"/>
            </a:pPr>
            <a:r>
              <a:rPr lang="ru-RU" dirty="0"/>
              <a:t>Наличия графика движения, включающего в себя расчетное время перевозки с указанием мест и времени остановок для отдыха и питания, и схемы маршрута.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Перед началом сопровождения автобусов, перевозящих детей, нарядом сопровождения дополнительно проверяется</a:t>
            </a:r>
            <a:r>
              <a:rPr lang="ru-RU" dirty="0" smtClean="0"/>
              <a:t>:</a:t>
            </a:r>
          </a:p>
          <a:p>
            <a:r>
              <a:rPr lang="ru-RU" dirty="0" smtClean="0"/>
              <a:t>-Оснащение </a:t>
            </a:r>
            <a:r>
              <a:rPr lang="ru-RU" dirty="0"/>
              <a:t>автобусов </a:t>
            </a:r>
            <a:r>
              <a:rPr lang="ru-RU" dirty="0" err="1"/>
              <a:t>тахографом</a:t>
            </a:r>
            <a:r>
              <a:rPr lang="ru-RU" dirty="0"/>
              <a:t> и аппаратурой спутниковой навигации ГЛОНАСС или ГЛОНАСС/GPS</a:t>
            </a:r>
            <a:r>
              <a:rPr lang="ru-RU" u="sng" baseline="30000" dirty="0">
                <a:hlinkClick r:id="rId2"/>
              </a:rPr>
              <a:t>5</a:t>
            </a:r>
            <a:r>
              <a:rPr lang="ru-RU" dirty="0"/>
              <a:t>, а также их исправность</a:t>
            </a:r>
            <a:r>
              <a:rPr lang="ru-RU" dirty="0" smtClean="0"/>
              <a:t>.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Наличие </a:t>
            </a:r>
            <a:r>
              <a:rPr lang="ru-RU" dirty="0"/>
              <a:t>на автобусах опознавательных знаков «Перевозка детей» (спереди и сзади), «Ограничение скорости» (на задней стороне кузова слева</a:t>
            </a:r>
            <a:r>
              <a:rPr lang="ru-RU" dirty="0" smtClean="0"/>
              <a:t>).</a:t>
            </a:r>
          </a:p>
          <a:p>
            <a:pPr marL="285750" indent="-285750">
              <a:buFontTx/>
              <a:buChar char="-"/>
            </a:pPr>
            <a:r>
              <a:rPr lang="ru-RU" dirty="0"/>
              <a:t>Наличие и исправность маячка желтого или оранжевого цвета (на </a:t>
            </a:r>
            <a:endParaRPr lang="ru-RU" dirty="0" smtClean="0"/>
          </a:p>
          <a:p>
            <a:r>
              <a:rPr lang="ru-RU" dirty="0" smtClean="0"/>
              <a:t>крыше </a:t>
            </a:r>
            <a:r>
              <a:rPr lang="ru-RU" dirty="0"/>
              <a:t>автобуса или над ней</a:t>
            </a:r>
            <a:r>
              <a:rPr lang="ru-RU" dirty="0" smtClean="0"/>
              <a:t>).</a:t>
            </a:r>
          </a:p>
          <a:p>
            <a:pPr marL="285750" indent="-285750">
              <a:buFontTx/>
              <a:buChar char="-"/>
            </a:pPr>
            <a:endParaRPr lang="ru-RU" dirty="0" smtClean="0"/>
          </a:p>
        </p:txBody>
      </p:sp>
      <p:grpSp>
        <p:nvGrpSpPr>
          <p:cNvPr id="3" name="Группа 2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4" name="Овал 3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14889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6"/>
            <a:ext cx="871296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</a:t>
            </a:r>
            <a:r>
              <a:rPr lang="ru-RU" dirty="0"/>
              <a:t> Результаты проведения </a:t>
            </a:r>
            <a:r>
              <a:rPr lang="ru-RU" dirty="0" err="1"/>
              <a:t>предрейсового</a:t>
            </a:r>
            <a:r>
              <a:rPr lang="ru-RU" dirty="0"/>
              <a:t> контроля технического состояния автобусов, </a:t>
            </a:r>
            <a:r>
              <a:rPr lang="ru-RU" dirty="0" err="1"/>
              <a:t>предрейсового</a:t>
            </a:r>
            <a:r>
              <a:rPr lang="ru-RU" dirty="0"/>
              <a:t> медицинского осмотра водителей перед выездом на линию и их </a:t>
            </a:r>
            <a:r>
              <a:rPr lang="ru-RU" dirty="0" err="1"/>
              <a:t>предрейсового</a:t>
            </a:r>
            <a:r>
              <a:rPr lang="ru-RU" dirty="0"/>
              <a:t> инструктажа</a:t>
            </a:r>
            <a:r>
              <a:rPr lang="ru-RU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Сопровождение автобусов, осуществляющих организованную перевозку группы детей, производится с 6 до 23 часов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ночное время (с 23 часов до 6 часов) допускается сопровождение организованной перевозки группы детей к железнодорожным вокзалам, аэропортам и от них, завершение организованной перевозки группы детей (доставка до конечного пункта назначения, определенного графиком движения, или до места ночлега) при незапланированном отклонении от графика движения (при задержке в пути), а также организованная перевозка группы детей, осуществляемая на основании правовых актов высших исполнительных органов государственной власти субъектов Российской Федерации. При этом после 23 часов расстояние перевозки не должно превышать 100 </a:t>
            </a:r>
            <a:r>
              <a:rPr lang="ru-RU" dirty="0" smtClean="0"/>
              <a:t>километров.</a:t>
            </a:r>
          </a:p>
          <a:p>
            <a:endParaRPr lang="ru-RU" dirty="0"/>
          </a:p>
          <a:p>
            <a:r>
              <a:rPr lang="ru-RU" dirty="0"/>
              <a:t>В ходе движения колонны автобусов наряд сопровождения двигается впереди и левее крайней точки габарита автобуса, а также принимает меры по соблюдению водителями автобусов скорости движения, которая не должна превышать установленных Правилами дорожного движения ограничений и </a:t>
            </a:r>
            <a:endParaRPr lang="ru-RU" dirty="0" smtClean="0"/>
          </a:p>
          <a:p>
            <a:r>
              <a:rPr lang="ru-RU" dirty="0" smtClean="0"/>
              <a:t>быть </a:t>
            </a:r>
            <a:r>
              <a:rPr lang="ru-RU" dirty="0"/>
              <a:t>не более 60 </a:t>
            </a:r>
            <a:r>
              <a:rPr lang="ru-RU" dirty="0" smtClean="0"/>
              <a:t>км/ч.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4" name="Овал 3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479737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2600" b="1" dirty="0">
              <a:latin typeface="Geometria"/>
            </a:endParaRPr>
          </a:p>
          <a:p>
            <a:pPr marL="0" indent="0">
              <a:buNone/>
            </a:pPr>
            <a:endParaRPr lang="ru-RU" sz="2600" b="1" dirty="0"/>
          </a:p>
          <a:p>
            <a:pPr marL="0" indent="0">
              <a:buNone/>
            </a:pPr>
            <a:endParaRPr lang="ru-RU" dirty="0"/>
          </a:p>
        </p:txBody>
      </p:sp>
      <p:grpSp>
        <p:nvGrpSpPr>
          <p:cNvPr id="2" name="Группа 3"/>
          <p:cNvGrpSpPr/>
          <p:nvPr/>
        </p:nvGrpSpPr>
        <p:grpSpPr>
          <a:xfrm>
            <a:off x="7092279" y="5506606"/>
            <a:ext cx="1584176" cy="1268760"/>
            <a:chOff x="7092279" y="5506606"/>
            <a:chExt cx="1584176" cy="1268760"/>
          </a:xfrm>
        </p:grpSpPr>
        <p:sp>
          <p:nvSpPr>
            <p:cNvPr id="5" name="Овал 4"/>
            <p:cNvSpPr/>
            <p:nvPr/>
          </p:nvSpPr>
          <p:spPr>
            <a:xfrm>
              <a:off x="7092279" y="5506606"/>
              <a:ext cx="1584176" cy="1268760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649" y="5877272"/>
              <a:ext cx="1279437" cy="5086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427" name="Rectangle 67"/>
          <p:cNvSpPr>
            <a:spLocks noChangeArrowheads="1"/>
          </p:cNvSpPr>
          <p:nvPr/>
        </p:nvSpPr>
        <p:spPr bwMode="auto">
          <a:xfrm>
            <a:off x="68263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2418969" y="1721942"/>
            <a:ext cx="425069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0" spc="-10" dirty="0">
                <a:latin typeface="Microsoft Sans Serif"/>
                <a:cs typeface="Microsoft Sans Serif"/>
              </a:rPr>
              <a:t>Спасибо</a:t>
            </a:r>
            <a:r>
              <a:rPr b="0" spc="-25" dirty="0">
                <a:latin typeface="Microsoft Sans Serif"/>
                <a:cs typeface="Microsoft Sans Serif"/>
              </a:rPr>
              <a:t> </a:t>
            </a:r>
            <a:r>
              <a:rPr b="0" spc="-70" dirty="0">
                <a:latin typeface="Microsoft Sans Serif"/>
                <a:cs typeface="Microsoft Sans Serif"/>
              </a:rPr>
              <a:t>за</a:t>
            </a:r>
            <a:r>
              <a:rPr b="0" spc="-10" dirty="0">
                <a:latin typeface="Microsoft Sans Serif"/>
                <a:cs typeface="Microsoft Sans Serif"/>
              </a:rPr>
              <a:t> </a:t>
            </a:r>
            <a:r>
              <a:rPr b="0" spc="-20" dirty="0">
                <a:latin typeface="Microsoft Sans Serif"/>
                <a:cs typeface="Microsoft Sans Serif"/>
              </a:rPr>
              <a:t>внимание!</a:t>
            </a:r>
          </a:p>
        </p:txBody>
      </p:sp>
      <p:pic>
        <p:nvPicPr>
          <p:cNvPr id="8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00298" y="3143248"/>
            <a:ext cx="4343400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4826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1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Theme">
      <a:majorFont>
        <a:latin typeface="Calibri"/>
        <a:ea typeface=""/>
        <a:cs typeface="Arial"/>
      </a:majorFont>
      <a:minorFont>
        <a:latin typeface="Calibri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Office Theme">
  <a:themeElements>
    <a:clrScheme name="1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Theme">
      <a:majorFont>
        <a:latin typeface="Calibri"/>
        <a:ea typeface=""/>
        <a:cs typeface="Arial"/>
      </a:majorFont>
      <a:minorFont>
        <a:latin typeface="Calibri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1683</TotalTime>
  <Words>1706</Words>
  <Application>Microsoft Office PowerPoint</Application>
  <PresentationFormat>Экран (4:3)</PresentationFormat>
  <Paragraphs>120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20</vt:i4>
      </vt:variant>
    </vt:vector>
  </HeadingPairs>
  <TitlesOfParts>
    <vt:vector size="29" baseType="lpstr">
      <vt:lpstr>Arial</vt:lpstr>
      <vt:lpstr>Calibri</vt:lpstr>
      <vt:lpstr>Geometria</vt:lpstr>
      <vt:lpstr>Microsoft Sans Serif</vt:lpstr>
      <vt:lpstr>PT Serif</vt:lpstr>
      <vt:lpstr>Wingdings</vt:lpstr>
      <vt:lpstr>Тема Office</vt:lpstr>
      <vt:lpstr>1_Office Theme</vt:lpstr>
      <vt:lpstr>2_Office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АДМИНИСТРАТОРЫ</dc:creator>
  <cp:lastModifiedBy>Пользователь Windows</cp:lastModifiedBy>
  <cp:revision>92</cp:revision>
  <dcterms:created xsi:type="dcterms:W3CDTF">2018-07-27T07:15:36Z</dcterms:created>
  <dcterms:modified xsi:type="dcterms:W3CDTF">2026-03-26T06:08:12Z</dcterms:modified>
</cp:coreProperties>
</file>