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78"/>
  </p:notesMasterIdLst>
  <p:sldIdLst>
    <p:sldId id="318" r:id="rId4"/>
    <p:sldId id="317" r:id="rId5"/>
    <p:sldId id="363" r:id="rId6"/>
    <p:sldId id="364" r:id="rId7"/>
    <p:sldId id="365" r:id="rId8"/>
    <p:sldId id="366" r:id="rId9"/>
    <p:sldId id="367" r:id="rId10"/>
    <p:sldId id="368" r:id="rId11"/>
    <p:sldId id="369" r:id="rId12"/>
    <p:sldId id="370" r:id="rId13"/>
    <p:sldId id="371" r:id="rId14"/>
    <p:sldId id="372" r:id="rId15"/>
    <p:sldId id="404" r:id="rId16"/>
    <p:sldId id="373" r:id="rId17"/>
    <p:sldId id="374" r:id="rId18"/>
    <p:sldId id="421" r:id="rId19"/>
    <p:sldId id="429" r:id="rId20"/>
    <p:sldId id="428" r:id="rId21"/>
    <p:sldId id="422" r:id="rId22"/>
    <p:sldId id="423" r:id="rId23"/>
    <p:sldId id="375" r:id="rId24"/>
    <p:sldId id="430" r:id="rId25"/>
    <p:sldId id="376" r:id="rId26"/>
    <p:sldId id="377" r:id="rId27"/>
    <p:sldId id="378" r:id="rId28"/>
    <p:sldId id="379" r:id="rId29"/>
    <p:sldId id="397" r:id="rId30"/>
    <p:sldId id="383" r:id="rId31"/>
    <p:sldId id="384" r:id="rId32"/>
    <p:sldId id="436" r:id="rId33"/>
    <p:sldId id="405" r:id="rId34"/>
    <p:sldId id="406" r:id="rId35"/>
    <p:sldId id="407" r:id="rId36"/>
    <p:sldId id="380" r:id="rId37"/>
    <p:sldId id="381" r:id="rId38"/>
    <p:sldId id="382" r:id="rId39"/>
    <p:sldId id="385" r:id="rId40"/>
    <p:sldId id="386" r:id="rId41"/>
    <p:sldId id="437" r:id="rId42"/>
    <p:sldId id="438" r:id="rId43"/>
    <p:sldId id="439" r:id="rId44"/>
    <p:sldId id="398" r:id="rId45"/>
    <p:sldId id="399" r:id="rId46"/>
    <p:sldId id="400" r:id="rId47"/>
    <p:sldId id="401" r:id="rId48"/>
    <p:sldId id="402" r:id="rId49"/>
    <p:sldId id="403" r:id="rId50"/>
    <p:sldId id="415" r:id="rId51"/>
    <p:sldId id="387" r:id="rId52"/>
    <p:sldId id="431" r:id="rId53"/>
    <p:sldId id="432" r:id="rId54"/>
    <p:sldId id="433" r:id="rId55"/>
    <p:sldId id="434" r:id="rId56"/>
    <p:sldId id="435" r:id="rId57"/>
    <p:sldId id="388" r:id="rId58"/>
    <p:sldId id="413" r:id="rId59"/>
    <p:sldId id="414" r:id="rId60"/>
    <p:sldId id="396" r:id="rId61"/>
    <p:sldId id="395" r:id="rId62"/>
    <p:sldId id="416" r:id="rId63"/>
    <p:sldId id="417" r:id="rId64"/>
    <p:sldId id="418" r:id="rId65"/>
    <p:sldId id="419" r:id="rId66"/>
    <p:sldId id="420" r:id="rId67"/>
    <p:sldId id="424" r:id="rId68"/>
    <p:sldId id="425" r:id="rId69"/>
    <p:sldId id="426" r:id="rId70"/>
    <p:sldId id="427" r:id="rId71"/>
    <p:sldId id="408" r:id="rId72"/>
    <p:sldId id="412" r:id="rId73"/>
    <p:sldId id="409" r:id="rId74"/>
    <p:sldId id="410" r:id="rId75"/>
    <p:sldId id="411" r:id="rId76"/>
    <p:sldId id="362" r:id="rId7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01.04.2026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01.04.2026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01.04.2026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base.garant.ru/72280274/#block_1491" TargetMode="External"/><Relationship Id="rId2" Type="http://schemas.openxmlformats.org/officeDocument/2006/relationships/hyperlink" Target="https://base.garant.ru/76811758/c0750873211da98ff5f0e973a879be11/#block_82031"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base.garant.ru/76811758/d1da35aacc37ad57144ccdc7eeb33c4f/#block_28603" TargetMode="External"/><Relationship Id="rId4" Type="http://schemas.openxmlformats.org/officeDocument/2006/relationships/hyperlink" Target="https://base.garant.ru/72280274/8b6e7f92e54b3d1bef8290a76d5f6c69/#block_27"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base.garant.ru/76811758/6ce8c73767b2c990f5efabbb9184c339/#block_310" TargetMode="External"/><Relationship Id="rId3" Type="http://schemas.openxmlformats.org/officeDocument/2006/relationships/hyperlink" Target="https://base.garant.ru/76811758/5cb260c13bb77991855d9c76f8d1d4c8/#block_35" TargetMode="External"/><Relationship Id="rId7" Type="http://schemas.openxmlformats.org/officeDocument/2006/relationships/hyperlink" Target="https://base.garant.ru/76811758/478b4d0990e492511bea1e634e90a7b7/#block_39" TargetMode="External"/><Relationship Id="rId12" Type="http://schemas.openxmlformats.org/officeDocument/2006/relationships/image" Target="../media/image11.png"/><Relationship Id="rId2" Type="http://schemas.openxmlformats.org/officeDocument/2006/relationships/hyperlink" Target="https://base.garant.ru/76811758/caed1f338455c425853a4f32b00aa739/#block_34" TargetMode="External"/><Relationship Id="rId1" Type="http://schemas.openxmlformats.org/officeDocument/2006/relationships/slideLayout" Target="../slideLayouts/slideLayout2.xml"/><Relationship Id="rId6" Type="http://schemas.openxmlformats.org/officeDocument/2006/relationships/hyperlink" Target="https://base.garant.ru/76811758/31c8140a2e1dc585c5111b6d2281821d/#block_38" TargetMode="External"/><Relationship Id="rId11" Type="http://schemas.openxmlformats.org/officeDocument/2006/relationships/hyperlink" Target="https://base.garant.ru/76811758/ce6a8d60ec7b93c60841ff43d58e7895/#block_3013" TargetMode="External"/><Relationship Id="rId5" Type="http://schemas.openxmlformats.org/officeDocument/2006/relationships/hyperlink" Target="https://base.garant.ru/76811758/9db18ed28bd6c0256461e303941d7e7a/#block_37" TargetMode="External"/><Relationship Id="rId10" Type="http://schemas.openxmlformats.org/officeDocument/2006/relationships/hyperlink" Target="https://base.garant.ru/76811758/be9a94c84fa032d44b04e7c858c0e219/#block_3012" TargetMode="External"/><Relationship Id="rId4" Type="http://schemas.openxmlformats.org/officeDocument/2006/relationships/hyperlink" Target="https://base.garant.ru/12181512/5ac206a89ea76855804609cd950fcaf7/#block_301" TargetMode="External"/><Relationship Id="rId9" Type="http://schemas.openxmlformats.org/officeDocument/2006/relationships/hyperlink" Target="https://base.garant.ru/76811758/316aaa23ef57431b37307b9a188b2b89/#block_311"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base.garant.ru/76811758/06d4d9dc41e4ad9df444ffb42a0f101d/#block_121505" TargetMode="External"/><Relationship Id="rId13" Type="http://schemas.openxmlformats.org/officeDocument/2006/relationships/hyperlink" Target="https://base.garant.ru/76811758/c099b571258a95761681d721b11057a2/#block_122703" TargetMode="External"/><Relationship Id="rId3" Type="http://schemas.openxmlformats.org/officeDocument/2006/relationships/hyperlink" Target="https://base.garant.ru/12156199/aae119c5fa225c0d54e7c866f74a3548/#block_671" TargetMode="External"/><Relationship Id="rId7" Type="http://schemas.openxmlformats.org/officeDocument/2006/relationships/hyperlink" Target="https://base.garant.ru/76811758/63bda53e9df149b8b8fa66ca735fd87d/#block_121003" TargetMode="External"/><Relationship Id="rId12" Type="http://schemas.openxmlformats.org/officeDocument/2006/relationships/hyperlink" Target="https://base.garant.ru/76811758/c099b571258a95761681d721b11057a2/#block_122702" TargetMode="External"/><Relationship Id="rId2" Type="http://schemas.openxmlformats.org/officeDocument/2006/relationships/hyperlink" Target="https://base.garant.ru/76811758/f7ee959fd36b5699076b35abf4f52c5c/#block_2000" TargetMode="External"/><Relationship Id="rId1" Type="http://schemas.openxmlformats.org/officeDocument/2006/relationships/slideLayout" Target="../slideLayouts/slideLayout2.xml"/><Relationship Id="rId6" Type="http://schemas.openxmlformats.org/officeDocument/2006/relationships/hyperlink" Target="https://base.garant.ru/76811758/ca72b8f2870281a6ada95db3af60ccf4/#block_12907" TargetMode="External"/><Relationship Id="rId11" Type="http://schemas.openxmlformats.org/officeDocument/2006/relationships/hyperlink" Target="https://base.garant.ru/76811758/9d2f55022c3166c8f771fadca6ef82a6/#block_122601" TargetMode="External"/><Relationship Id="rId5" Type="http://schemas.openxmlformats.org/officeDocument/2006/relationships/hyperlink" Target="https://base.garant.ru/76811758/089c3288c5448786f472572a85a4941a/#block_12802" TargetMode="External"/><Relationship Id="rId15" Type="http://schemas.openxmlformats.org/officeDocument/2006/relationships/image" Target="../media/image11.png"/><Relationship Id="rId10" Type="http://schemas.openxmlformats.org/officeDocument/2006/relationships/hyperlink" Target="https://base.garant.ru/76811758/77953ce3d73fab3e30ee9db61a05e948/#block_1224" TargetMode="External"/><Relationship Id="rId4" Type="http://schemas.openxmlformats.org/officeDocument/2006/relationships/hyperlink" Target="https://base.garant.ru/76811758/089c3288c5448786f472572a85a4941a/#block_12801" TargetMode="External"/><Relationship Id="rId9" Type="http://schemas.openxmlformats.org/officeDocument/2006/relationships/hyperlink" Target="https://base.garant.ru/76811758/1d92c3d579901dd4869731cb071aaada/#block_1216031" TargetMode="External"/><Relationship Id="rId14" Type="http://schemas.openxmlformats.org/officeDocument/2006/relationships/hyperlink" Target="https://base.garant.ru/76811758/e26400f48be0927114c59d45d5065895/#block_8370112"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base.garant.ru/74965526/53f89421bbdaf741eb2d1ecc4ddb4c33/#block_1000" TargetMode="External"/><Relationship Id="rId2" Type="http://schemas.openxmlformats.org/officeDocument/2006/relationships/hyperlink" Target="https://base.garant.ru/10105643/#block_20019"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hyperlink" Target="https://base.garant.ru/76811758/7d81a26c72921882d329272297d9fd02/#block_112302" TargetMode="External"/><Relationship Id="rId2" Type="http://schemas.openxmlformats.org/officeDocument/2006/relationships/hyperlink" Target="https://base.garant.ru/1305770/4288a49e38eebbaa5e5d5a8c716dfc29/#block_2600"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0189522/"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ivo.garant.ru/#/multilink/76811758/paragraph/3562/number/0:0"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6811758/bd395f9beb412cd6a78e8dd9581d22a1/#block_11330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normativ.kontur.ru/document?moduleId=1&amp;documentId=189456#l25" TargetMode="External"/><Relationship Id="rId2" Type="http://schemas.openxmlformats.org/officeDocument/2006/relationships/hyperlink" Target="https://normativ.kontur.ru/document?moduleId=1&amp;documentId=469812#l512"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469812#l51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469812#l51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normativ.kontur.ru/document?moduleId=1&amp;documentId=254898#l949" TargetMode="External"/><Relationship Id="rId2" Type="http://schemas.openxmlformats.org/officeDocument/2006/relationships/hyperlink" Target="https://normativ.kontur.ru/document?moduleId=1&amp;documentId=399207#l389"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6811758/c15433d3273aaa40badd66a1733c7d56/#block_1221101"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base.garant.ru/76811758/c15433d3273aaa40badd66a1733c7d56/#block_1221102" TargetMode="External"/><Relationship Id="rId7" Type="http://schemas.openxmlformats.org/officeDocument/2006/relationships/hyperlink" Target="https://base.garant.ru/76811758/c15433d3273aaa40badd66a1733c7d56/#block_1221106" TargetMode="External"/><Relationship Id="rId2" Type="http://schemas.openxmlformats.org/officeDocument/2006/relationships/hyperlink" Target="https://base.garant.ru/76811758/c15433d3273aaa40badd66a1733c7d56/#block_1221101" TargetMode="External"/><Relationship Id="rId1" Type="http://schemas.openxmlformats.org/officeDocument/2006/relationships/slideLayout" Target="../slideLayouts/slideLayout2.xml"/><Relationship Id="rId6" Type="http://schemas.openxmlformats.org/officeDocument/2006/relationships/hyperlink" Target="https://base.garant.ru/76811758/c15433d3273aaa40badd66a1733c7d56/#block_1221105" TargetMode="External"/><Relationship Id="rId5" Type="http://schemas.openxmlformats.org/officeDocument/2006/relationships/hyperlink" Target="https://base.garant.ru/76811758/c15433d3273aaa40badd66a1733c7d56/#block_1221103" TargetMode="External"/><Relationship Id="rId4" Type="http://schemas.openxmlformats.org/officeDocument/2006/relationships/hyperlink" Target="https://base.garant.ru/76811758/c15433d3273aaa40badd66a1733c7d56/#block_122110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305770/4288a49e38eebbaa5e5d5a8c716dfc29/#block_1103"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base.garant.ru/76811758/aaf694db7795f29c5af901653cf8724c/#block_1221201" TargetMode="External"/><Relationship Id="rId2" Type="http://schemas.openxmlformats.org/officeDocument/2006/relationships/hyperlink" Target="http://ivo.garant.ru/#/multilink/76811758/paragraph/4007/number/0:0"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8" Type="http://schemas.openxmlformats.org/officeDocument/2006/relationships/hyperlink" Target="http://ivo.garant.ru/#/multilink/76811758/paragraph/4053/number/2:0" TargetMode="External"/><Relationship Id="rId3" Type="http://schemas.openxmlformats.org/officeDocument/2006/relationships/hyperlink" Target="https://base.garant.ru/76811758/a4645c9f36e69673ee0c19102491bea5/#block_122302" TargetMode="External"/><Relationship Id="rId7" Type="http://schemas.openxmlformats.org/officeDocument/2006/relationships/hyperlink" Target="https://base.garant.ru/74691848/0c506ca080bf99fdec5b404c010fd36b/#block_1017" TargetMode="External"/><Relationship Id="rId2" Type="http://schemas.openxmlformats.org/officeDocument/2006/relationships/hyperlink" Target="https://base.garant.ru/1305770/4288a49e38eebbaa5e5d5a8c716dfc29/#block_1022" TargetMode="External"/><Relationship Id="rId1" Type="http://schemas.openxmlformats.org/officeDocument/2006/relationships/slideLayout" Target="../slideLayouts/slideLayout2.xml"/><Relationship Id="rId6" Type="http://schemas.openxmlformats.org/officeDocument/2006/relationships/hyperlink" Target="https://base.garant.ru/74691848/0c506ca080bf99fdec5b404c010fd36b/#block_1000" TargetMode="External"/><Relationship Id="rId5" Type="http://schemas.openxmlformats.org/officeDocument/2006/relationships/hyperlink" Target="https://base.garant.ru/1305770/4288a49e38eebbaa5e5d5a8c716dfc29/#block_229" TargetMode="External"/><Relationship Id="rId4" Type="http://schemas.openxmlformats.org/officeDocument/2006/relationships/hyperlink" Target="https://base.garant.ru/1305770/4288a49e38eebbaa5e5d5a8c716dfc29/#block_228" TargetMode="External"/><Relationship Id="rId9"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hyperlink" Target="https://base.garant.ru/74691848/0c506ca080bf99fdec5b404c010fd36b/#block_1000" TargetMode="External"/><Relationship Id="rId2" Type="http://schemas.openxmlformats.org/officeDocument/2006/relationships/hyperlink" Target="https://base.garant.ru/74691848/0c506ca080bf99fdec5b404c010fd36b/#block_1012"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base.garant.ru/76811758/a4645c9f36e69673ee0c19102491bea5/#block_122305" TargetMode="External"/><Relationship Id="rId4" Type="http://schemas.openxmlformats.org/officeDocument/2006/relationships/hyperlink" Target="https://base.garant.ru/76811758/a4645c9f36e69673ee0c19102491bea5/#block_122304"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base.garant.ru/74687268/60cccfa50aaffc7c1f510eefdf5ddff8/#block_1000" TargetMode="External"/><Relationship Id="rId7" Type="http://schemas.openxmlformats.org/officeDocument/2006/relationships/image" Target="../media/image11.png"/><Relationship Id="rId2" Type="http://schemas.openxmlformats.org/officeDocument/2006/relationships/hyperlink" Target="https://base.garant.ru/76811758/52c76309b24d2ceead577058fbc4378e/#block_12100001" TargetMode="External"/><Relationship Id="rId1" Type="http://schemas.openxmlformats.org/officeDocument/2006/relationships/slideLayout" Target="../slideLayouts/slideLayout2.xml"/><Relationship Id="rId6" Type="http://schemas.openxmlformats.org/officeDocument/2006/relationships/hyperlink" Target="https://base.garant.ru/76811758/7d81a26c72921882d329272297d9fd02/#block_112303" TargetMode="External"/><Relationship Id="rId5" Type="http://schemas.openxmlformats.org/officeDocument/2006/relationships/hyperlink" Target="https://base.garant.ru/1305770/4288a49e38eebbaa5e5d5a8c716dfc29/#block_2100" TargetMode="External"/><Relationship Id="rId4" Type="http://schemas.openxmlformats.org/officeDocument/2006/relationships/hyperlink" Target="http://ivo.garant.ru/#/multilink/76811758/paragraph/4156/number/2: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305770/4288a49e38eebbaa5e5d5a8c716dfc29/#block_2000"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90746/"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4938765/e2b552dee0a64c5e9a306e86c1c62af9/#block_1000"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400835637/c03f52c796a7aa3b4174e84b6524c5f5/#block_1000"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base.garant.ru/76811758/da6cea60ba9b83fffedc5c2f0b5f441f/#block_123111" TargetMode="External"/><Relationship Id="rId7" Type="http://schemas.openxmlformats.org/officeDocument/2006/relationships/image" Target="../media/image11.png"/><Relationship Id="rId2" Type="http://schemas.openxmlformats.org/officeDocument/2006/relationships/hyperlink" Target="https://base.garant.ru/400835637/c03f52c796a7aa3b4174e84b6524c5f5/#block_1000" TargetMode="External"/><Relationship Id="rId1" Type="http://schemas.openxmlformats.org/officeDocument/2006/relationships/slideLayout" Target="../slideLayouts/slideLayout2.xml"/><Relationship Id="rId6" Type="http://schemas.openxmlformats.org/officeDocument/2006/relationships/hyperlink" Target="https://base.garant.ru/76811758/c15433d3273aaa40badd66a1733c7d56/#block_12211" TargetMode="External"/><Relationship Id="rId5" Type="http://schemas.openxmlformats.org/officeDocument/2006/relationships/hyperlink" Target="https://base.garant.ru/76811758/7d81a26c72921882d329272297d9fd02/#block_1123" TargetMode="External"/><Relationship Id="rId4" Type="http://schemas.openxmlformats.org/officeDocument/2006/relationships/hyperlink" Target="https://base.garant.ru/76811758/7cf0978e29fabf42a577c6193f85e6e7/#block_11151"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base.garant.ru/76811758/f69870e192bf0630b1e591f3a763f232/#block_141712" TargetMode="External"/><Relationship Id="rId2" Type="http://schemas.openxmlformats.org/officeDocument/2006/relationships/hyperlink" Target="https://base.garant.ru/12123875/"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494837#l10708"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normativ.kontur.ru/document?moduleId=1&amp;documentId=462408#l4" TargetMode="External"/><Relationship Id="rId3" Type="http://schemas.openxmlformats.org/officeDocument/2006/relationships/hyperlink" Target="https://normativ.kontur.ru/document?moduleId=1&amp;documentId=494837#l7784" TargetMode="External"/><Relationship Id="rId7" Type="http://schemas.openxmlformats.org/officeDocument/2006/relationships/hyperlink" Target="https://normativ.kontur.ru/document?moduleId=1&amp;documentId=494837#l10738" TargetMode="External"/><Relationship Id="rId2" Type="http://schemas.openxmlformats.org/officeDocument/2006/relationships/hyperlink" Target="https://normativ.kontur.ru/document?moduleId=1&amp;documentId=494837#l818" TargetMode="External"/><Relationship Id="rId1" Type="http://schemas.openxmlformats.org/officeDocument/2006/relationships/slideLayout" Target="../slideLayouts/slideLayout2.xml"/><Relationship Id="rId6" Type="http://schemas.openxmlformats.org/officeDocument/2006/relationships/hyperlink" Target="https://normativ.kontur.ru/document?moduleId=1&amp;documentId=494837#l9334" TargetMode="External"/><Relationship Id="rId5" Type="http://schemas.openxmlformats.org/officeDocument/2006/relationships/hyperlink" Target="https://normativ.kontur.ru/document?moduleId=1&amp;documentId=494837#l4574" TargetMode="External"/><Relationship Id="rId4" Type="http://schemas.openxmlformats.org/officeDocument/2006/relationships/hyperlink" Target="https://normativ.kontur.ru/document?moduleId=1&amp;documentId=494837#l9541" TargetMode="External"/><Relationship Id="rId9" Type="http://schemas.openxmlformats.org/officeDocument/2006/relationships/image" Target="../media/image11.png"/></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2148517/"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2148517/"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2145525/"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base.garant.ru/10104442/" TargetMode="External"/><Relationship Id="rId2" Type="http://schemas.openxmlformats.org/officeDocument/2006/relationships/hyperlink" Target="https://base.garant.ru/12148517/"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base.garant.ru/76811758/24f445f7eb666ba9f7614c2be77e96f4/#block_195021"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2171992/"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6811758/e71109a6ad4bd63cfca759867e9ced8e/#block_287"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494837#l2538"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normativ.kontur.ru/document?moduleId=1&amp;documentId=494837#l20299" TargetMode="External"/><Relationship Id="rId2" Type="http://schemas.openxmlformats.org/officeDocument/2006/relationships/hyperlink" Target="https://normativ.kontur.ru/document?moduleId=1&amp;documentId=494837#l18168"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normativ.kontur.ru/document?moduleId=1&amp;documentId=494837#l7262" TargetMode="External"/><Relationship Id="rId4" Type="http://schemas.openxmlformats.org/officeDocument/2006/relationships/hyperlink" Target="https://normativ.kontur.ru/document?moduleId=1&amp;documentId=494837#l16676"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494837#l8158"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normativ.kontur.ru/document?moduleId=1&amp;documentId=494837#l7731" TargetMode="External"/><Relationship Id="rId7" Type="http://schemas.openxmlformats.org/officeDocument/2006/relationships/hyperlink" Target="https://normativ.kontur.ru/document?moduleId=1&amp;documentId=494837#l2538" TargetMode="External"/><Relationship Id="rId2" Type="http://schemas.openxmlformats.org/officeDocument/2006/relationships/hyperlink" Target="https://normativ.kontur.ru/document?moduleId=1&amp;documentId=494837#l1083" TargetMode="External"/><Relationship Id="rId1" Type="http://schemas.openxmlformats.org/officeDocument/2006/relationships/slideLayout" Target="../slideLayouts/slideLayout2.xml"/><Relationship Id="rId6" Type="http://schemas.openxmlformats.org/officeDocument/2006/relationships/hyperlink" Target="https://normativ.kontur.ru/document?moduleId=1&amp;documentId=494837#l132" TargetMode="External"/><Relationship Id="rId5" Type="http://schemas.openxmlformats.org/officeDocument/2006/relationships/hyperlink" Target="https://normativ.kontur.ru/document?moduleId=1&amp;documentId=494837#l16721" TargetMode="External"/><Relationship Id="rId4" Type="http://schemas.openxmlformats.org/officeDocument/2006/relationships/hyperlink" Target="https://normativ.kontur.ru/document?moduleId=1&amp;documentId=494837#l16719"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normativ.kontur.ru/document?moduleId=1&amp;documentId=494837#l8299" TargetMode="External"/><Relationship Id="rId2" Type="http://schemas.openxmlformats.org/officeDocument/2006/relationships/hyperlink" Target="https://normativ.kontur.ru/document?moduleId=1&amp;documentId=494837#l2538"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8" Type="http://schemas.openxmlformats.org/officeDocument/2006/relationships/hyperlink" Target="https://normativ.kontur.ru/document?moduleId=1&amp;documentId=494837#l17659" TargetMode="External"/><Relationship Id="rId13" Type="http://schemas.openxmlformats.org/officeDocument/2006/relationships/hyperlink" Target="https://normativ.kontur.ru/document?moduleId=1&amp;documentId=494837#l17911" TargetMode="External"/><Relationship Id="rId3" Type="http://schemas.openxmlformats.org/officeDocument/2006/relationships/hyperlink" Target="https://normativ.kontur.ru/document?moduleId=1&amp;documentId=494837#l1017" TargetMode="External"/><Relationship Id="rId7" Type="http://schemas.openxmlformats.org/officeDocument/2006/relationships/hyperlink" Target="https://normativ.kontur.ru/document?moduleId=1&amp;documentId=494837#l4581" TargetMode="External"/><Relationship Id="rId12" Type="http://schemas.openxmlformats.org/officeDocument/2006/relationships/hyperlink" Target="https://normativ.kontur.ru/document?moduleId=1&amp;documentId=494837#l13176" TargetMode="External"/><Relationship Id="rId2" Type="http://schemas.openxmlformats.org/officeDocument/2006/relationships/hyperlink" Target="https://normativ.kontur.ru/document?moduleId=1&amp;documentId=494837#l973" TargetMode="External"/><Relationship Id="rId1" Type="http://schemas.openxmlformats.org/officeDocument/2006/relationships/slideLayout" Target="../slideLayouts/slideLayout2.xml"/><Relationship Id="rId6" Type="http://schemas.openxmlformats.org/officeDocument/2006/relationships/hyperlink" Target="https://normativ.kontur.ru/document?moduleId=1&amp;documentId=494837#l21765" TargetMode="External"/><Relationship Id="rId11" Type="http://schemas.openxmlformats.org/officeDocument/2006/relationships/hyperlink" Target="https://normativ.kontur.ru/document?moduleId=1&amp;documentId=494837#l8661" TargetMode="External"/><Relationship Id="rId5" Type="http://schemas.openxmlformats.org/officeDocument/2006/relationships/hyperlink" Target="https://normativ.kontur.ru/document?moduleId=1&amp;documentId=494837#l21757" TargetMode="External"/><Relationship Id="rId10" Type="http://schemas.openxmlformats.org/officeDocument/2006/relationships/hyperlink" Target="https://normativ.kontur.ru/document?moduleId=1&amp;documentId=494837#l19783" TargetMode="External"/><Relationship Id="rId4" Type="http://schemas.openxmlformats.org/officeDocument/2006/relationships/hyperlink" Target="https://normativ.kontur.ru/document?moduleId=1&amp;documentId=494837#l19802" TargetMode="External"/><Relationship Id="rId9" Type="http://schemas.openxmlformats.org/officeDocument/2006/relationships/hyperlink" Target="https://normativ.kontur.ru/document?moduleId=1&amp;documentId=494837#l1037" TargetMode="External"/><Relationship Id="rId14" Type="http://schemas.openxmlformats.org/officeDocument/2006/relationships/image" Target="../media/image11.png"/></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hyperlink" Target="https://normativ.kontur.ru/document?moduleId=1&amp;documentId=494837#l1553" TargetMode="External"/><Relationship Id="rId3" Type="http://schemas.openxmlformats.org/officeDocument/2006/relationships/hyperlink" Target="https://normativ.kontur.ru/document?moduleId=1&amp;documentId=494837#l359" TargetMode="External"/><Relationship Id="rId7" Type="http://schemas.openxmlformats.org/officeDocument/2006/relationships/hyperlink" Target="https://normativ.kontur.ru/document?moduleId=1&amp;documentId=494837#l18694" TargetMode="External"/><Relationship Id="rId2" Type="http://schemas.openxmlformats.org/officeDocument/2006/relationships/hyperlink" Target="https://normativ.kontur.ru/document?moduleId=1&amp;documentId=494837#l16417" TargetMode="External"/><Relationship Id="rId1" Type="http://schemas.openxmlformats.org/officeDocument/2006/relationships/slideLayout" Target="../slideLayouts/slideLayout2.xml"/><Relationship Id="rId6" Type="http://schemas.openxmlformats.org/officeDocument/2006/relationships/hyperlink" Target="https://normativ.kontur.ru/document?moduleId=1&amp;documentId=494837#l438" TargetMode="External"/><Relationship Id="rId5" Type="http://schemas.openxmlformats.org/officeDocument/2006/relationships/hyperlink" Target="https://normativ.kontur.ru/document?moduleId=1&amp;documentId=494837#l304" TargetMode="External"/><Relationship Id="rId4" Type="http://schemas.openxmlformats.org/officeDocument/2006/relationships/hyperlink" Target="https://normativ.kontur.ru/document?moduleId=1&amp;documentId=494837#l7801" TargetMode="External"/><Relationship Id="rId9" Type="http://schemas.openxmlformats.org/officeDocument/2006/relationships/image" Target="../media/image11.png"/></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base.garant.ru/76811758/943e1c34b022b1da8241f92d98365b9b/#block_545" TargetMode="External"/><Relationship Id="rId7" Type="http://schemas.openxmlformats.org/officeDocument/2006/relationships/hyperlink" Target="https://base.garant.ru/12139487/#block_311" TargetMode="External"/><Relationship Id="rId2" Type="http://schemas.openxmlformats.org/officeDocument/2006/relationships/hyperlink" Target="https://base.garant.ru/76811758/afa6a9ba04392e1cfe1c09aeb8a7e5f4/#block_51" TargetMode="External"/><Relationship Id="rId1" Type="http://schemas.openxmlformats.org/officeDocument/2006/relationships/slideLayout" Target="../slideLayouts/slideLayout2.xml"/><Relationship Id="rId6" Type="http://schemas.openxmlformats.org/officeDocument/2006/relationships/hyperlink" Target="https://base.garant.ru/76811758/3489613e0fd52b9903c4f464af614408/#block_569" TargetMode="External"/><Relationship Id="rId5" Type="http://schemas.openxmlformats.org/officeDocument/2006/relationships/hyperlink" Target="https://base.garant.ru/76811758/0ffe11f7b0dbb7c17f27f7eda126e6b8/#block_558" TargetMode="External"/><Relationship Id="rId4" Type="http://schemas.openxmlformats.org/officeDocument/2006/relationships/hyperlink" Target="https://base.garant.ru/76811758/7de16aeb618604b5f2bbfc08695b1044/#block_556"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501325#l59"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501325#l101"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base.garant.ru/1794079/c775b81519b62cb5832fedf6d4571b5d/#block_23" TargetMode="External"/><Relationship Id="rId7" Type="http://schemas.openxmlformats.org/officeDocument/2006/relationships/hyperlink" Target="https://base.garant.ru/1794079/c775b81519b62cb5832fedf6d4571b5d/#block_20" TargetMode="External"/><Relationship Id="rId2" Type="http://schemas.openxmlformats.org/officeDocument/2006/relationships/hyperlink" Target="https://base.garant.ru/1794079/#block_182" TargetMode="External"/><Relationship Id="rId1" Type="http://schemas.openxmlformats.org/officeDocument/2006/relationships/slideLayout" Target="../slideLayouts/slideLayout2.xml"/><Relationship Id="rId6" Type="http://schemas.openxmlformats.org/officeDocument/2006/relationships/hyperlink" Target="https://base.garant.ru/1794079/c775b81519b62cb5832fedf6d4571b5d/#block_19" TargetMode="External"/><Relationship Id="rId5" Type="http://schemas.openxmlformats.org/officeDocument/2006/relationships/hyperlink" Target="https://base.garant.ru/10164072/ec25255e2b8ec6fd5db14cce968e692b/#block_10833" TargetMode="External"/><Relationship Id="rId4" Type="http://schemas.openxmlformats.org/officeDocument/2006/relationships/hyperlink" Target="https://base.garant.ru/10164072/ec25255e2b8ec6fd5db14cce968e692b/#block_10832"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base.garant.ru/1794079/#block_25003" TargetMode="External"/><Relationship Id="rId2" Type="http://schemas.openxmlformats.org/officeDocument/2006/relationships/hyperlink" Target="https://base.garant.ru/10164072/21b85fde67612d538dbfc3887af616b0/#block_10791"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base.garant.ru/10164072/e640be677a214338f242b81d3746dbe5/#block_201064"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4.</a:t>
            </a:r>
          </a:p>
          <a:p>
            <a:r>
              <a:rPr lang="ru-RU" b="1" dirty="0">
                <a:solidFill>
                  <a:schemeClr val="tx2">
                    <a:lumMod val="60000"/>
                    <a:lumOff val="40000"/>
                  </a:schemeClr>
                </a:solidFill>
                <a:latin typeface="Geometria"/>
              </a:rPr>
              <a:t>БЕЗОПАСНОСТЬ ДОРОЖНОГО ДВИЖЕНИЯ</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lnSpcReduction="10000"/>
          </a:bodyPr>
          <a:lstStyle/>
          <a:p>
            <a:endParaRPr lang="ru-RU" b="1" dirty="0" smtClean="0">
              <a:solidFill>
                <a:schemeClr val="tx2">
                  <a:lumMod val="60000"/>
                  <a:lumOff val="40000"/>
                </a:schemeClr>
              </a:solidFill>
              <a:latin typeface="Geometria"/>
            </a:endParaRPr>
          </a:p>
          <a:p>
            <a:r>
              <a:rPr lang="ru-RU" b="1">
                <a:solidFill>
                  <a:schemeClr val="tx2">
                    <a:lumMod val="60000"/>
                    <a:lumOff val="40000"/>
                  </a:schemeClr>
                </a:solidFill>
                <a:latin typeface="Geometria"/>
              </a:rPr>
              <a:t>Тема </a:t>
            </a:r>
            <a:r>
              <a:rPr lang="ru-RU" b="1" smtClean="0">
                <a:solidFill>
                  <a:schemeClr val="tx2">
                    <a:lumMod val="60000"/>
                    <a:lumOff val="40000"/>
                  </a:schemeClr>
                </a:solidFill>
                <a:latin typeface="Geometria"/>
              </a:rPr>
              <a:t>4.8.1</a:t>
            </a:r>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Ответственность за административные правонарушения на транспорте, в области дорожного движения и при эксплуатации транспортных средств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132856"/>
            <a:ext cx="6840760" cy="2862322"/>
          </a:xfrm>
          <a:prstGeom prst="rect">
            <a:avLst/>
          </a:prstGeom>
        </p:spPr>
        <p:txBody>
          <a:bodyPr wrap="square">
            <a:spAutoFit/>
          </a:bodyPr>
          <a:lstStyle/>
          <a:p>
            <a:pPr algn="ctr"/>
            <a:r>
              <a:rPr lang="ru-RU" sz="2000" b="1" dirty="0"/>
              <a:t>Административная ответственность собственников (владельцев) транспортных </a:t>
            </a:r>
            <a:r>
              <a:rPr lang="ru-RU" sz="2000" b="1" dirty="0" smtClean="0"/>
              <a:t>средств.</a:t>
            </a:r>
          </a:p>
          <a:p>
            <a:pPr algn="ctr"/>
            <a:endParaRPr lang="ru-RU" sz="2000" b="1" dirty="0" smtClean="0"/>
          </a:p>
          <a:p>
            <a:pPr algn="ctr"/>
            <a:r>
              <a:rPr lang="ru-RU" sz="2000" b="1" i="1" dirty="0"/>
              <a:t>Кодекс Российской Федерации об административных правонарушениях от 30 декабря 2001 г. N 195-ФЗ (КоАП РФ)</a:t>
            </a:r>
          </a:p>
          <a:p>
            <a:pPr algn="ctr"/>
            <a:endParaRPr lang="ru-RU" sz="2000" b="1" dirty="0"/>
          </a:p>
          <a:p>
            <a:pPr algn="ctr"/>
            <a:endParaRPr lang="ru-RU" sz="2000" b="1" dirty="0" smtClean="0"/>
          </a:p>
          <a:p>
            <a:pPr algn="ctr"/>
            <a:endParaRPr lang="ru-RU" sz="2000" b="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17993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836712"/>
            <a:ext cx="8280920" cy="5078313"/>
          </a:xfrm>
          <a:prstGeom prst="rect">
            <a:avLst/>
          </a:prstGeom>
        </p:spPr>
        <p:txBody>
          <a:bodyPr wrap="square">
            <a:spAutoFit/>
          </a:bodyPr>
          <a:lstStyle/>
          <a:p>
            <a:r>
              <a:rPr lang="ru-RU" b="1" dirty="0"/>
              <a:t>Согласно КоАП Статья 2.1. Административное правонарушение: </a:t>
            </a:r>
            <a:endParaRPr lang="ru-RU" b="1" dirty="0" smtClean="0"/>
          </a:p>
          <a:p>
            <a:pPr marL="342900" indent="-342900">
              <a:buAutoNum type="arabicPeriod"/>
            </a:pPr>
            <a:r>
              <a:rPr lang="ru-RU" dirty="0" smtClean="0"/>
              <a:t>Административным </a:t>
            </a:r>
            <a:r>
              <a:rPr lang="ru-RU" dirty="0"/>
              <a:t>правонарушением признается противоправное, виновное действие (бездействие) физического или юридического лица, за которое настоящим Кодексом или законами субъектов РФ об административных правонарушениях установлена административная ответственность. </a:t>
            </a:r>
            <a:endParaRPr lang="ru-RU" dirty="0" smtClean="0"/>
          </a:p>
          <a:p>
            <a:pPr marL="342900" indent="-342900">
              <a:buAutoNum type="arabicPeriod"/>
            </a:pPr>
            <a:r>
              <a:rPr lang="ru-RU" dirty="0" smtClean="0"/>
              <a:t>Юридическое </a:t>
            </a:r>
            <a:r>
              <a:rPr lang="ru-RU" dirty="0"/>
              <a:t>лицо признается виновным в совершении административного правонарушения, если будет установлено, что у него имелась возможность для соблюдения правил и норм, за нарушение которых настоящим Кодексом или законами субъекта РФ предусмотрена административная ответственность, но данным лицом не были приняты все зависящие от него меры по их соблюдению. </a:t>
            </a:r>
            <a:endParaRPr lang="ru-RU" dirty="0" smtClean="0"/>
          </a:p>
          <a:p>
            <a:pPr marL="342900" indent="-342900">
              <a:buAutoNum type="arabicPeriod"/>
            </a:pPr>
            <a:r>
              <a:rPr lang="ru-RU" dirty="0" smtClean="0"/>
              <a:t>Назначение </a:t>
            </a:r>
            <a:r>
              <a:rPr lang="ru-RU" dirty="0"/>
              <a:t>административного наказания юридическому лицу не освобождает от административной ответственности за данное правонарушение виновное физическое лицо, равно как и привлечение к административной или уголовной ответственности физического лица не освобождает от административной ответственности за данное правонарушение юридическое лицо.</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8686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760771"/>
            <a:ext cx="8856984" cy="5355312"/>
          </a:xfrm>
          <a:prstGeom prst="rect">
            <a:avLst/>
          </a:prstGeom>
        </p:spPr>
        <p:txBody>
          <a:bodyPr wrap="square">
            <a:spAutoFit/>
          </a:bodyPr>
          <a:lstStyle/>
          <a:p>
            <a:pPr indent="358775">
              <a:buAutoNum type="arabicPeriod"/>
            </a:pPr>
            <a:r>
              <a:rPr lang="ru-RU" dirty="0" smtClean="0"/>
              <a:t>К </a:t>
            </a:r>
            <a:r>
              <a:rPr lang="ru-RU" dirty="0"/>
              <a:t>административной ответственности за административные правонарушения в области охраны окружающей среды и природопользования (в части административных правонарушений, предусмотренных </a:t>
            </a:r>
            <a:r>
              <a:rPr lang="ru-RU" dirty="0">
                <a:hlinkClick r:id="rId2"/>
              </a:rPr>
              <a:t>частями 3.1 - 3.4 статьи 8.2</a:t>
            </a:r>
            <a:r>
              <a:rPr lang="ru-RU" dirty="0"/>
              <a:t> настоящего Кодекса), административные правонарушения в области дорожного движения и административные правонарушения в области благоустройства территории, предусмотренные законами субъектов Российской Федерации, совершенные с использованием транспортных средств, в случае фиксации этих административных правонарушений работающими в </a:t>
            </a:r>
            <a:r>
              <a:rPr lang="ru-RU" dirty="0">
                <a:hlinkClick r:id="rId3"/>
              </a:rPr>
              <a:t>автоматическом режиме</a:t>
            </a:r>
            <a:r>
              <a:rPr lang="ru-RU" dirty="0"/>
              <a:t> специальными техническими средствами, имеющими функции фото- и киносъемки, видеозаписи, или средствами фото- и киносъемки, видеозаписи привлекаются </a:t>
            </a:r>
            <a:r>
              <a:rPr lang="ru-RU" dirty="0">
                <a:hlinkClick r:id="rId4"/>
              </a:rPr>
              <a:t>собственники</a:t>
            </a:r>
            <a:r>
              <a:rPr lang="ru-RU" dirty="0"/>
              <a:t> (владельцы) транспортных средств</a:t>
            </a:r>
            <a:r>
              <a:rPr lang="ru-RU" dirty="0" smtClean="0"/>
              <a:t>.</a:t>
            </a:r>
          </a:p>
          <a:p>
            <a:r>
              <a:rPr lang="ru-RU" dirty="0"/>
              <a:t>2. Собственник (владелец) транспортного средства освобождается от административной ответственности, если в ходе рассмотрения жалобы на постановление по делу об административном правонарушении, вынесенное в соответствии с </a:t>
            </a:r>
            <a:r>
              <a:rPr lang="ru-RU" dirty="0">
                <a:hlinkClick r:id="rId5"/>
              </a:rPr>
              <a:t>частью 3 статьи 28.6</a:t>
            </a:r>
            <a:r>
              <a:rPr lang="ru-RU" dirty="0"/>
              <a:t> настоящего Кодекса, будут подтверждены содержащиеся в ней данные о том, что в момент фиксации административного правонарушения транспортное средство находилось во владении или в пользовании другого лица либо к данному моменту выбыло из его обладания в </a:t>
            </a:r>
            <a:endParaRPr lang="ru-RU" dirty="0" smtClean="0"/>
          </a:p>
          <a:p>
            <a:r>
              <a:rPr lang="ru-RU" dirty="0" smtClean="0"/>
              <a:t>результате </a:t>
            </a:r>
            <a:r>
              <a:rPr lang="ru-RU" dirty="0"/>
              <a:t>противоправных действий других лиц.</a:t>
            </a:r>
          </a:p>
        </p:txBody>
      </p:sp>
      <p:sp>
        <p:nvSpPr>
          <p:cNvPr id="2" name="Прямоугольник 1"/>
          <p:cNvSpPr/>
          <p:nvPr/>
        </p:nvSpPr>
        <p:spPr>
          <a:xfrm>
            <a:off x="1187624" y="24895"/>
            <a:ext cx="6336704" cy="923330"/>
          </a:xfrm>
          <a:prstGeom prst="rect">
            <a:avLst/>
          </a:prstGeom>
        </p:spPr>
        <p:txBody>
          <a:bodyPr wrap="square">
            <a:spAutoFit/>
          </a:bodyPr>
          <a:lstStyle/>
          <a:p>
            <a:pPr algn="ctr"/>
            <a:r>
              <a:rPr lang="ru-RU" b="1" dirty="0"/>
              <a:t>КоАП РФ Статья 2.6.1. Административная ответственность собственников (владельцев) транспортных средств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3714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394227"/>
            <a:ext cx="8856984" cy="5632311"/>
          </a:xfrm>
          <a:prstGeom prst="rect">
            <a:avLst/>
          </a:prstGeom>
        </p:spPr>
        <p:txBody>
          <a:bodyPr wrap="square">
            <a:spAutoFit/>
          </a:bodyPr>
          <a:lstStyle/>
          <a:p>
            <a:r>
              <a:rPr lang="ru-RU" dirty="0"/>
              <a:t>1. За совершение административных правонарушений могут устанавливаться и применяться следующие административные наказания:</a:t>
            </a:r>
          </a:p>
          <a:p>
            <a:r>
              <a:rPr lang="ru-RU" dirty="0"/>
              <a:t>1) </a:t>
            </a:r>
            <a:r>
              <a:rPr lang="ru-RU" dirty="0">
                <a:hlinkClick r:id="rId2"/>
              </a:rPr>
              <a:t>предупреждение</a:t>
            </a:r>
            <a:r>
              <a:rPr lang="ru-RU" dirty="0"/>
              <a:t>;</a:t>
            </a:r>
          </a:p>
          <a:p>
            <a:r>
              <a:rPr lang="ru-RU" dirty="0"/>
              <a:t>2) </a:t>
            </a:r>
            <a:r>
              <a:rPr lang="ru-RU" dirty="0">
                <a:hlinkClick r:id="rId3"/>
              </a:rPr>
              <a:t>административный штраф</a:t>
            </a:r>
            <a:r>
              <a:rPr lang="ru-RU" dirty="0"/>
              <a:t>;</a:t>
            </a:r>
          </a:p>
          <a:p>
            <a:r>
              <a:rPr lang="ru-RU" dirty="0"/>
              <a:t>3) </a:t>
            </a:r>
            <a:r>
              <a:rPr lang="ru-RU" dirty="0">
                <a:hlinkClick r:id="rId4"/>
              </a:rPr>
              <a:t>утратил силу</a:t>
            </a:r>
            <a:r>
              <a:rPr lang="ru-RU" dirty="0"/>
              <a:t> с 1 июля 2011 г</a:t>
            </a:r>
            <a:r>
              <a:rPr lang="ru-RU" dirty="0" smtClean="0"/>
              <a:t>.;</a:t>
            </a:r>
          </a:p>
          <a:p>
            <a:r>
              <a:rPr lang="ru-RU" dirty="0"/>
              <a:t>4) </a:t>
            </a:r>
            <a:r>
              <a:rPr lang="ru-RU" dirty="0">
                <a:hlinkClick r:id="rId5"/>
              </a:rPr>
              <a:t>конфискация орудия</a:t>
            </a:r>
            <a:r>
              <a:rPr lang="ru-RU" dirty="0"/>
              <a:t> совершения или предмета административного правонарушения;</a:t>
            </a:r>
          </a:p>
          <a:p>
            <a:r>
              <a:rPr lang="ru-RU" dirty="0"/>
              <a:t>5) </a:t>
            </a:r>
            <a:r>
              <a:rPr lang="ru-RU" dirty="0">
                <a:hlinkClick r:id="rId6"/>
              </a:rPr>
              <a:t>лишение специального права</a:t>
            </a:r>
            <a:r>
              <a:rPr lang="ru-RU" dirty="0"/>
              <a:t>, предоставленного физическому лицу;</a:t>
            </a:r>
          </a:p>
          <a:p>
            <a:r>
              <a:rPr lang="ru-RU" dirty="0"/>
              <a:t>6) </a:t>
            </a:r>
            <a:r>
              <a:rPr lang="ru-RU" dirty="0">
                <a:hlinkClick r:id="rId7"/>
              </a:rPr>
              <a:t>административный арест</a:t>
            </a:r>
            <a:r>
              <a:rPr lang="ru-RU" dirty="0"/>
              <a:t>;</a:t>
            </a:r>
          </a:p>
          <a:p>
            <a:r>
              <a:rPr lang="ru-RU" dirty="0"/>
              <a:t>7) </a:t>
            </a:r>
            <a:r>
              <a:rPr lang="ru-RU" dirty="0">
                <a:hlinkClick r:id="rId8"/>
              </a:rPr>
              <a:t>административное выдворение</a:t>
            </a:r>
            <a:r>
              <a:rPr lang="ru-RU" dirty="0"/>
              <a:t> за пределы Российской Федерации иностранного гражданина или лица без гражданства;</a:t>
            </a:r>
          </a:p>
          <a:p>
            <a:r>
              <a:rPr lang="ru-RU" dirty="0"/>
              <a:t>8) </a:t>
            </a:r>
            <a:r>
              <a:rPr lang="ru-RU" dirty="0">
                <a:hlinkClick r:id="rId9"/>
              </a:rPr>
              <a:t>дисквалификация</a:t>
            </a:r>
            <a:r>
              <a:rPr lang="ru-RU" dirty="0"/>
              <a:t>;</a:t>
            </a:r>
          </a:p>
          <a:p>
            <a:r>
              <a:rPr lang="ru-RU" dirty="0"/>
              <a:t>9) </a:t>
            </a:r>
            <a:r>
              <a:rPr lang="ru-RU" dirty="0">
                <a:hlinkClick r:id="rId10"/>
              </a:rPr>
              <a:t>административное приостановление деятельности</a:t>
            </a:r>
            <a:r>
              <a:rPr lang="ru-RU" dirty="0"/>
              <a:t>;</a:t>
            </a:r>
          </a:p>
          <a:p>
            <a:r>
              <a:rPr lang="ru-RU" dirty="0"/>
              <a:t>10) </a:t>
            </a:r>
            <a:r>
              <a:rPr lang="ru-RU" dirty="0">
                <a:hlinkClick r:id="rId11"/>
              </a:rPr>
              <a:t>обязательные работы</a:t>
            </a:r>
            <a:r>
              <a:rPr lang="ru-RU" dirty="0" smtClean="0"/>
              <a:t>;</a:t>
            </a:r>
          </a:p>
          <a:p>
            <a:r>
              <a:rPr lang="ru-RU" dirty="0"/>
              <a:t>11) административный запрет на посещение мест проведения официальных спортивных соревнований в дни их проведения.</a:t>
            </a:r>
          </a:p>
          <a:p>
            <a:r>
              <a:rPr lang="ru-RU" dirty="0"/>
              <a:t>2. В отношении юридического лица могут применяться административные наказания, перечисленные в пунктах 1 - 4, 9 части 1 настоящей статьи.</a:t>
            </a:r>
          </a:p>
          <a:p>
            <a:r>
              <a:rPr lang="ru-RU" dirty="0"/>
              <a:t>3. Административные наказания, перечисленные в пунктах 3 - 11 части </a:t>
            </a:r>
            <a:endParaRPr lang="ru-RU" dirty="0" smtClean="0"/>
          </a:p>
          <a:p>
            <a:r>
              <a:rPr lang="ru-RU" dirty="0" smtClean="0"/>
              <a:t>1 </a:t>
            </a:r>
            <a:r>
              <a:rPr lang="ru-RU" dirty="0"/>
              <a:t>настоящей статьи, устанавливаются только настоящим Кодексом.</a:t>
            </a:r>
          </a:p>
        </p:txBody>
      </p:sp>
      <p:sp>
        <p:nvSpPr>
          <p:cNvPr id="2" name="Прямоугольник 1"/>
          <p:cNvSpPr/>
          <p:nvPr/>
        </p:nvSpPr>
        <p:spPr>
          <a:xfrm>
            <a:off x="1187624" y="24895"/>
            <a:ext cx="6336704" cy="369332"/>
          </a:xfrm>
          <a:prstGeom prst="rect">
            <a:avLst/>
          </a:prstGeom>
        </p:spPr>
        <p:txBody>
          <a:bodyPr wrap="square">
            <a:spAutoFit/>
          </a:bodyPr>
          <a:lstStyle/>
          <a:p>
            <a:r>
              <a:rPr lang="ru-RU" b="1" dirty="0"/>
              <a:t>Статья 3.2. Виды административных наказаний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48114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394227"/>
            <a:ext cx="8856984" cy="6370975"/>
          </a:xfrm>
          <a:prstGeom prst="rect">
            <a:avLst/>
          </a:prstGeom>
        </p:spPr>
        <p:txBody>
          <a:bodyPr wrap="square">
            <a:spAutoFit/>
          </a:bodyPr>
          <a:lstStyle/>
          <a:p>
            <a:r>
              <a:rPr lang="ru-RU" sz="1700" dirty="0"/>
              <a:t>1. Лишение физического лица, совершившего административное правонарушение, ранее предоставленного ему специального права устанавливается за грубое или систематическое нарушение порядка пользования этим правом в случаях, предусмотренных статьями </a:t>
            </a:r>
            <a:r>
              <a:rPr lang="ru-RU" sz="1700" dirty="0">
                <a:hlinkClick r:id="rId2"/>
              </a:rPr>
              <a:t>Особенной части</a:t>
            </a:r>
            <a:r>
              <a:rPr lang="ru-RU" sz="1700" dirty="0"/>
              <a:t> настоящего Кодекса. Лишение физического лица ранее предоставленного ему специального права устанавливается также за уклонение от исполнения иного административного наказания, назначенного за нарушение порядка пользования этим правом, в случаях, предусмотренных статьями Особенной части настоящего Кодекса, за нарушение установленного в соответствии с </a:t>
            </a:r>
            <a:r>
              <a:rPr lang="ru-RU" sz="1700" dirty="0">
                <a:hlinkClick r:id="rId3"/>
              </a:rPr>
              <a:t>законодательством</a:t>
            </a:r>
            <a:r>
              <a:rPr lang="ru-RU" sz="1700" dirty="0"/>
              <a:t> об исполнительном производстве временного ограничения на пользование специальным правом. Лишение специального права назначается судьей.</a:t>
            </a:r>
          </a:p>
          <a:p>
            <a:r>
              <a:rPr lang="ru-RU" sz="1700" dirty="0"/>
              <a:t>2. Срок лишения специального права не может быть менее одного месяца и более трех лет</a:t>
            </a:r>
            <a:r>
              <a:rPr lang="ru-RU" sz="1700" dirty="0" smtClean="0"/>
              <a:t>.</a:t>
            </a:r>
          </a:p>
          <a:p>
            <a:r>
              <a:rPr lang="ru-RU" sz="1700" dirty="0"/>
              <a:t>3. Лишение специального права в виде права управления транспортным средством не может применяться к лицу, которое пользуется транспортным средством в связи с инвалидностью, за исключением случаев совершения административных правонарушений, предусмотренных </a:t>
            </a:r>
            <a:r>
              <a:rPr lang="ru-RU" sz="1700" dirty="0">
                <a:hlinkClick r:id="rId4"/>
              </a:rPr>
              <a:t>частями 1</a:t>
            </a:r>
            <a:r>
              <a:rPr lang="ru-RU" sz="1700" dirty="0"/>
              <a:t> и </a:t>
            </a:r>
            <a:r>
              <a:rPr lang="ru-RU" sz="1700" dirty="0">
                <a:hlinkClick r:id="rId5"/>
              </a:rPr>
              <a:t>2 статьи 12.8</a:t>
            </a:r>
            <a:r>
              <a:rPr lang="ru-RU" sz="1700" dirty="0"/>
              <a:t>, </a:t>
            </a:r>
            <a:r>
              <a:rPr lang="ru-RU" sz="1700" dirty="0">
                <a:hlinkClick r:id="rId6"/>
              </a:rPr>
              <a:t>частью 7 статьи 12.9</a:t>
            </a:r>
            <a:r>
              <a:rPr lang="ru-RU" sz="1700" dirty="0"/>
              <a:t>, </a:t>
            </a:r>
            <a:r>
              <a:rPr lang="ru-RU" sz="1700" dirty="0">
                <a:hlinkClick r:id="rId7"/>
              </a:rPr>
              <a:t>частью 3 статьи 12.10</a:t>
            </a:r>
            <a:r>
              <a:rPr lang="ru-RU" sz="1700" dirty="0"/>
              <a:t>, </a:t>
            </a:r>
            <a:r>
              <a:rPr lang="ru-RU" sz="1700" dirty="0">
                <a:hlinkClick r:id="rId8"/>
              </a:rPr>
              <a:t>частью 5 статьи 12.15</a:t>
            </a:r>
            <a:r>
              <a:rPr lang="ru-RU" sz="1700" dirty="0"/>
              <a:t>, </a:t>
            </a:r>
            <a:r>
              <a:rPr lang="ru-RU" sz="1700" dirty="0">
                <a:hlinkClick r:id="rId9"/>
              </a:rPr>
              <a:t>частью 3.1 статьи 12.16</a:t>
            </a:r>
            <a:r>
              <a:rPr lang="ru-RU" sz="1700" dirty="0"/>
              <a:t>, </a:t>
            </a:r>
            <a:r>
              <a:rPr lang="ru-RU" sz="1700" dirty="0">
                <a:hlinkClick r:id="rId10"/>
              </a:rPr>
              <a:t>статьей 12.24</a:t>
            </a:r>
            <a:r>
              <a:rPr lang="ru-RU" sz="1700" dirty="0"/>
              <a:t>, </a:t>
            </a:r>
            <a:r>
              <a:rPr lang="ru-RU" sz="1700" dirty="0">
                <a:hlinkClick r:id="rId11"/>
              </a:rPr>
              <a:t>частью 1 статьи 12.26</a:t>
            </a:r>
            <a:r>
              <a:rPr lang="ru-RU" sz="1700" dirty="0"/>
              <a:t>, </a:t>
            </a:r>
            <a:r>
              <a:rPr lang="ru-RU" sz="1700" dirty="0">
                <a:hlinkClick r:id="rId12"/>
              </a:rPr>
              <a:t>частями 2</a:t>
            </a:r>
            <a:r>
              <a:rPr lang="ru-RU" sz="1700" dirty="0"/>
              <a:t> и </a:t>
            </a:r>
            <a:r>
              <a:rPr lang="ru-RU" sz="1700" dirty="0">
                <a:hlinkClick r:id="rId13"/>
              </a:rPr>
              <a:t>3 статьи 12.27</a:t>
            </a:r>
            <a:r>
              <a:rPr lang="ru-RU" sz="1700" dirty="0"/>
              <a:t> настоящего Кодекса</a:t>
            </a:r>
            <a:r>
              <a:rPr lang="ru-RU" sz="1700" dirty="0" smtClean="0"/>
              <a:t>.</a:t>
            </a:r>
          </a:p>
          <a:p>
            <a:r>
              <a:rPr lang="ru-RU" sz="1700" dirty="0"/>
              <a:t>4. Лишение специального права в виде права осуществлять охоту не может применяться к лицам, для которых охота является основным законным источником средств к существованию, за исключением случаев, предусмотренных </a:t>
            </a:r>
            <a:r>
              <a:rPr lang="ru-RU" sz="1700" dirty="0">
                <a:hlinkClick r:id="rId14"/>
              </a:rPr>
              <a:t>частью 1.2 статьи 8.37</a:t>
            </a:r>
            <a:r>
              <a:rPr lang="ru-RU" sz="1700" dirty="0"/>
              <a:t> настоящего Кодекса.</a:t>
            </a:r>
          </a:p>
        </p:txBody>
      </p:sp>
      <p:sp>
        <p:nvSpPr>
          <p:cNvPr id="2" name="Прямоугольник 1"/>
          <p:cNvSpPr/>
          <p:nvPr/>
        </p:nvSpPr>
        <p:spPr>
          <a:xfrm>
            <a:off x="1187624" y="24895"/>
            <a:ext cx="6336704" cy="369332"/>
          </a:xfrm>
          <a:prstGeom prst="rect">
            <a:avLst/>
          </a:prstGeom>
        </p:spPr>
        <p:txBody>
          <a:bodyPr wrap="square">
            <a:spAutoFit/>
          </a:bodyPr>
          <a:lstStyle/>
          <a:p>
            <a:r>
              <a:rPr lang="ru-RU" b="1" dirty="0"/>
              <a:t>Статья 3.8. Лишение специального права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50744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805814"/>
            <a:ext cx="7488832" cy="2585323"/>
          </a:xfrm>
          <a:prstGeom prst="rect">
            <a:avLst/>
          </a:prstGeom>
        </p:spPr>
        <p:txBody>
          <a:bodyPr wrap="square">
            <a:spAutoFit/>
          </a:bodyPr>
          <a:lstStyle/>
          <a:p>
            <a:r>
              <a:rPr lang="ru-RU" dirty="0"/>
              <a:t>Допуск к полету воздушного судна, выпуск в плавание морского судна, судна внутреннего водного плавания или маломерного судна либо выпуск в рейс автомобиля или другого механического транспортного средства, у которых содержание загрязняющих веществ в выбросах либо уровень шума, производимого ими при работе, превышает нормативы, установленные государственными стандартами Российской Федерации, -</a:t>
            </a:r>
          </a:p>
          <a:p>
            <a:r>
              <a:rPr lang="ru-RU" dirty="0"/>
              <a:t>влечет наложение административного штрафа на должностных лиц в размере от пятисот до одной тысячи рублей.</a:t>
            </a:r>
          </a:p>
        </p:txBody>
      </p:sp>
      <p:sp>
        <p:nvSpPr>
          <p:cNvPr id="2" name="Прямоугольник 1"/>
          <p:cNvSpPr/>
          <p:nvPr/>
        </p:nvSpPr>
        <p:spPr>
          <a:xfrm>
            <a:off x="395536" y="24895"/>
            <a:ext cx="7128792" cy="1200329"/>
          </a:xfrm>
          <a:prstGeom prst="rect">
            <a:avLst/>
          </a:prstGeom>
        </p:spPr>
        <p:txBody>
          <a:bodyPr wrap="square">
            <a:spAutoFit/>
          </a:bodyPr>
          <a:lstStyle/>
          <a:p>
            <a:pPr algn="ctr"/>
            <a:r>
              <a:rPr lang="ru-RU" b="1" dirty="0"/>
              <a:t>Статья 8.22. Выпуск в эксплуатацию механических транспортных средств с превышением нормативов содержания загрязняющих веществ в выбросах либо нормативов уровня шума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12455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340768"/>
            <a:ext cx="9040848" cy="5062924"/>
          </a:xfrm>
          <a:prstGeom prst="rect">
            <a:avLst/>
          </a:prstGeom>
        </p:spPr>
        <p:txBody>
          <a:bodyPr wrap="square">
            <a:spAutoFit/>
          </a:bodyPr>
          <a:lstStyle/>
          <a:p>
            <a:r>
              <a:rPr lang="ru-RU" sz="1700" dirty="0"/>
              <a:t>1. Управление транспортным средством без </a:t>
            </a:r>
            <a:r>
              <a:rPr lang="ru-RU" sz="1700" dirty="0" err="1"/>
              <a:t>тахографа</a:t>
            </a:r>
            <a:r>
              <a:rPr lang="ru-RU" sz="1700" dirty="0"/>
              <a:t> в случае, если его установка на транспортном средстве предусмотрена </a:t>
            </a:r>
            <a:r>
              <a:rPr lang="ru-RU" sz="1700" dirty="0">
                <a:hlinkClick r:id="rId2"/>
              </a:rPr>
              <a:t>законодательством</a:t>
            </a:r>
            <a:r>
              <a:rPr lang="ru-RU" sz="1700" dirty="0"/>
              <a:t> Российской Федерации, либо с нарушением установленных нормативными правовыми актами Российской Федерации </a:t>
            </a:r>
            <a:r>
              <a:rPr lang="ru-RU" sz="1700" dirty="0">
                <a:hlinkClick r:id="rId3"/>
              </a:rPr>
              <a:t>требований</a:t>
            </a:r>
            <a:r>
              <a:rPr lang="ru-RU" sz="1700" dirty="0"/>
              <a:t> к использованию </a:t>
            </a:r>
            <a:r>
              <a:rPr lang="ru-RU" sz="1700" dirty="0" err="1"/>
              <a:t>тахографа</a:t>
            </a:r>
            <a:r>
              <a:rPr lang="ru-RU" sz="1700" dirty="0"/>
              <a:t>, за исключением случая поломки </a:t>
            </a:r>
            <a:r>
              <a:rPr lang="ru-RU" sz="1700" dirty="0" err="1"/>
              <a:t>тахографа</a:t>
            </a:r>
            <a:r>
              <a:rPr lang="ru-RU" sz="1700" dirty="0"/>
              <a:t> после выпуска на линию транспортного средства, или управление транспортным средством, принадлежащим иностранному перевозчику, без ведения ежедневных регистрационных листков режима труда и отдыха, применяемых в установленных законодательством Российской Федерации случаях, -</a:t>
            </a:r>
          </a:p>
          <a:p>
            <a:r>
              <a:rPr lang="ru-RU" sz="1700" dirty="0"/>
              <a:t>влечет наложение административного штрафа на водителя в размере от трех тысяч до пяти тысяч рублей.</a:t>
            </a:r>
          </a:p>
          <a:p>
            <a:r>
              <a:rPr lang="ru-RU" sz="1700" dirty="0"/>
              <a:t>2. Выпуск на линию транспортного средства без </a:t>
            </a:r>
            <a:r>
              <a:rPr lang="ru-RU" sz="1700" dirty="0" err="1"/>
              <a:t>тахографа</a:t>
            </a:r>
            <a:r>
              <a:rPr lang="ru-RU" sz="1700" dirty="0"/>
              <a:t> в случае, если его установка на транспортном средстве предусмотрена законодательством Российской Федерации, либо с нарушением установленных нормативными правовыми актами Российской Федерации требований к использованию </a:t>
            </a:r>
            <a:r>
              <a:rPr lang="ru-RU" sz="1700" dirty="0" err="1"/>
              <a:t>тахографа</a:t>
            </a:r>
            <a:r>
              <a:rPr lang="ru-RU" sz="1700" dirty="0"/>
              <a:t>, за исключением случая поломки </a:t>
            </a:r>
            <a:r>
              <a:rPr lang="ru-RU" sz="1700" dirty="0" err="1"/>
              <a:t>тахографа</a:t>
            </a:r>
            <a:r>
              <a:rPr lang="ru-RU" sz="1700" dirty="0"/>
              <a:t> после выпуска на линию транспортного средства, -</a:t>
            </a:r>
          </a:p>
          <a:p>
            <a:r>
              <a:rPr lang="ru-RU" sz="1700" dirty="0"/>
              <a:t>влечет наложение административного штрафа на должностных лиц в размере от семи тысяч до десяти тысяч рублей; на индивидуальных предпринимателей - от </a:t>
            </a:r>
            <a:endParaRPr lang="ru-RU" sz="1700" dirty="0" smtClean="0"/>
          </a:p>
          <a:p>
            <a:r>
              <a:rPr lang="ru-RU" sz="1700" dirty="0" smtClean="0"/>
              <a:t>пятнадцати </a:t>
            </a:r>
            <a:r>
              <a:rPr lang="ru-RU" sz="1700" dirty="0"/>
              <a:t>тысяч до двадцати пяти тысяч рублей; на юридических лиц </a:t>
            </a:r>
            <a:r>
              <a:rPr lang="ru-RU" sz="1700" dirty="0" smtClean="0"/>
              <a:t>– </a:t>
            </a:r>
          </a:p>
          <a:p>
            <a:r>
              <a:rPr lang="ru-RU" sz="1700" dirty="0" smtClean="0"/>
              <a:t>от </a:t>
            </a:r>
            <a:r>
              <a:rPr lang="ru-RU" sz="1700" dirty="0"/>
              <a:t>двадцати </a:t>
            </a:r>
            <a:r>
              <a:rPr lang="ru-RU" sz="1700" dirty="0" smtClean="0"/>
              <a:t>тысяч до </a:t>
            </a:r>
            <a:r>
              <a:rPr lang="ru-RU" sz="1700" dirty="0"/>
              <a:t>пятидесяти тысяч рублей.</a:t>
            </a:r>
          </a:p>
        </p:txBody>
      </p:sp>
      <p:sp>
        <p:nvSpPr>
          <p:cNvPr id="2" name="Прямоугольник 1"/>
          <p:cNvSpPr/>
          <p:nvPr/>
        </p:nvSpPr>
        <p:spPr>
          <a:xfrm>
            <a:off x="395536" y="24895"/>
            <a:ext cx="7128792" cy="1477328"/>
          </a:xfrm>
          <a:prstGeom prst="rect">
            <a:avLst/>
          </a:prstGeom>
        </p:spPr>
        <p:txBody>
          <a:bodyPr wrap="square">
            <a:spAutoFit/>
          </a:bodyPr>
          <a:lstStyle/>
          <a:p>
            <a:pPr algn="ctr"/>
            <a:r>
              <a:rPr lang="ru-RU" b="1" dirty="0"/>
              <a:t>Статья 11.23. Управление транспортным средством или выпуск на линию транспортного средства без </a:t>
            </a:r>
            <a:r>
              <a:rPr lang="ru-RU" b="1" dirty="0" err="1"/>
              <a:t>тахографа</a:t>
            </a:r>
            <a:r>
              <a:rPr lang="ru-RU" b="1" dirty="0"/>
              <a:t>, несоблюдение норм времени управления транспортным средством и отдыха либо нарушение режима труда и отдыха водителей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75737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547" y="1616671"/>
            <a:ext cx="9040848" cy="4524315"/>
          </a:xfrm>
          <a:prstGeom prst="rect">
            <a:avLst/>
          </a:prstGeom>
        </p:spPr>
        <p:txBody>
          <a:bodyPr wrap="square">
            <a:spAutoFit/>
          </a:bodyPr>
          <a:lstStyle/>
          <a:p>
            <a:r>
              <a:rPr lang="ru-RU" dirty="0"/>
              <a:t>3. Несоблюдение установленных нормативными правовыми актами Российской Федерации </a:t>
            </a:r>
            <a:r>
              <a:rPr lang="ru-RU" dirty="0">
                <a:hlinkClick r:id="rId2"/>
              </a:rPr>
              <a:t>норм</a:t>
            </a:r>
            <a:r>
              <a:rPr lang="ru-RU" dirty="0"/>
              <a:t> времени управления транспортным средством и отдыха либо нарушение установленного нормативными правовыми актами Российской Федерации режима труда и отдыха водителей в части времени управления транспортным средством и времени отдыха -</a:t>
            </a:r>
          </a:p>
          <a:p>
            <a:r>
              <a:rPr lang="ru-RU" dirty="0"/>
              <a:t>влечет наложение административного штрафа на водителя в размере от одной тысячи пятисот до двух тысяч рублей; на должностных лиц - от семи тысяч до десяти тысяч рублей; на индивидуальных предпринимателей - от пятнадцати тысяч до двадцати пяти тысяч рублей; на юридических лиц - от двадцати тысяч до пятидесяти тысяч рублей.</a:t>
            </a:r>
          </a:p>
          <a:p>
            <a:r>
              <a:rPr lang="ru-RU" b="1" dirty="0"/>
              <a:t>Примечание.</a:t>
            </a:r>
            <a:r>
              <a:rPr lang="ru-RU" dirty="0"/>
              <a:t> За административное правонарушение, предусмотренное </a:t>
            </a:r>
            <a:r>
              <a:rPr lang="ru-RU" dirty="0">
                <a:hlinkClick r:id="rId3"/>
              </a:rPr>
              <a:t>частью 3</a:t>
            </a:r>
            <a:r>
              <a:rPr lang="ru-RU" dirty="0"/>
              <a:t> настоящей статьи, юридические лица и должностные лица несут ответственность в случае, если это правонарушение совершено в результате фактического установления ими для водителей времени управления транспортным средством и отдыха с несоблюдением требований нормативных правовых актов Российской Федерации.</a:t>
            </a:r>
          </a:p>
        </p:txBody>
      </p:sp>
      <p:sp>
        <p:nvSpPr>
          <p:cNvPr id="2" name="Прямоугольник 1"/>
          <p:cNvSpPr/>
          <p:nvPr/>
        </p:nvSpPr>
        <p:spPr>
          <a:xfrm>
            <a:off x="395536" y="24895"/>
            <a:ext cx="7128792" cy="1477328"/>
          </a:xfrm>
          <a:prstGeom prst="rect">
            <a:avLst/>
          </a:prstGeom>
        </p:spPr>
        <p:txBody>
          <a:bodyPr wrap="square">
            <a:spAutoFit/>
          </a:bodyPr>
          <a:lstStyle/>
          <a:p>
            <a:pPr algn="ctr"/>
            <a:r>
              <a:rPr lang="ru-RU" b="1" dirty="0"/>
              <a:t>Статья 11.23. Управление транспортным средством или выпуск на линию транспортного средства без </a:t>
            </a:r>
            <a:r>
              <a:rPr lang="ru-RU" b="1" dirty="0" err="1"/>
              <a:t>тахографа</a:t>
            </a:r>
            <a:r>
              <a:rPr lang="ru-RU" b="1" dirty="0"/>
              <a:t>, несоблюдение норм времени управления транспортным средством и отдыха либо нарушение режима труда и отдыха водителей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41444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0756" y="1772816"/>
            <a:ext cx="9040848" cy="3970318"/>
          </a:xfrm>
          <a:prstGeom prst="rect">
            <a:avLst/>
          </a:prstGeom>
        </p:spPr>
        <p:txBody>
          <a:bodyPr wrap="square">
            <a:spAutoFit/>
          </a:bodyPr>
          <a:lstStyle/>
          <a:p>
            <a:r>
              <a:rPr lang="ru-RU" dirty="0"/>
              <a:t>1. Осуществление перевозок пассажиров перевозчиком, риск гражданской ответственности которого за причинение при перевозках вреда жизни, здоровью, имуществу пассажиров не застрахован в соответствии с требованиями, установленными </a:t>
            </a:r>
            <a:r>
              <a:rPr lang="ru-RU" dirty="0">
                <a:hlinkClick r:id="rId2"/>
              </a:rPr>
              <a:t>федеральным законом</a:t>
            </a:r>
            <a:r>
              <a:rPr lang="ru-RU" dirty="0"/>
              <a:t>, -</a:t>
            </a:r>
          </a:p>
          <a:p>
            <a:r>
              <a:rPr lang="ru-RU" dirty="0"/>
              <a:t>влечет наложение административного штрафа на должностных лиц в размере от сорока тысяч до пятидесяти тысяч рублей; на юридических лиц - от пятисот тысяч до одного миллиона рублей.</a:t>
            </a:r>
          </a:p>
          <a:p>
            <a:r>
              <a:rPr lang="ru-RU" dirty="0"/>
              <a:t>2. </a:t>
            </a:r>
            <a:r>
              <a:rPr lang="ru-RU" dirty="0" err="1"/>
              <a:t>Непредоставление</a:t>
            </a:r>
            <a:r>
              <a:rPr lang="ru-RU" dirty="0"/>
              <a:t> перевозчиком пассажирам в случаях и в порядке, которые установлены </a:t>
            </a:r>
            <a:r>
              <a:rPr lang="ru-RU" dirty="0">
                <a:hlinkClick r:id="rId2"/>
              </a:rPr>
              <a:t>федеральным законом</a:t>
            </a:r>
            <a:r>
              <a:rPr lang="ru-RU" dirty="0"/>
              <a:t>, информации о страховщике и о договоре обязательного страхования гражданской ответственности перевозчика за причинение вреда жизни, здоровью, имуществу пассажиров -</a:t>
            </a:r>
          </a:p>
          <a:p>
            <a:r>
              <a:rPr lang="ru-RU" dirty="0"/>
              <a:t>влечет наложение административного штрафа на должностных лиц в размере от одной тысячи до трех тысяч рублей; на юридических лиц - от десяти тысяч до тридцати тысяч рублей.</a:t>
            </a:r>
          </a:p>
        </p:txBody>
      </p:sp>
      <p:sp>
        <p:nvSpPr>
          <p:cNvPr id="2" name="Прямоугольник 1"/>
          <p:cNvSpPr/>
          <p:nvPr/>
        </p:nvSpPr>
        <p:spPr>
          <a:xfrm>
            <a:off x="395536" y="24895"/>
            <a:ext cx="7128792" cy="1200329"/>
          </a:xfrm>
          <a:prstGeom prst="rect">
            <a:avLst/>
          </a:prstGeom>
        </p:spPr>
        <p:txBody>
          <a:bodyPr wrap="square">
            <a:spAutoFit/>
          </a:bodyPr>
          <a:lstStyle/>
          <a:p>
            <a:pPr algn="ctr"/>
            <a:r>
              <a:rPr lang="ru-RU" b="1" dirty="0"/>
              <a:t>Статья 11.31. Несоблюдение перевозчиком требований законодательства Российской Федерации об обязательном страховании гражданской ответственности перевозчика за причинение вреда жизни, здоровью, имуществу пассажиров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58060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4247317"/>
          </a:xfrm>
          <a:prstGeom prst="rect">
            <a:avLst/>
          </a:prstGeom>
        </p:spPr>
        <p:txBody>
          <a:bodyPr wrap="square">
            <a:spAutoFit/>
          </a:bodyPr>
          <a:lstStyle/>
          <a:p>
            <a:r>
              <a:rPr lang="ru-RU" dirty="0"/>
              <a:t>Нарушение установленного </a:t>
            </a:r>
            <a:r>
              <a:rPr lang="ru-RU" dirty="0">
                <a:hlinkClick r:id="rId2"/>
              </a:rPr>
              <a:t>порядка</a:t>
            </a:r>
            <a:r>
              <a:rPr lang="ru-RU" dirty="0"/>
              <a:t> проведения обязательного медицинского освидетельствования водителей транспортных средств (кандидатов в водители транспортных средств) либо обязательных предварительных, периодических, </a:t>
            </a:r>
            <a:r>
              <a:rPr lang="ru-RU" dirty="0" err="1"/>
              <a:t>предрейсовых</a:t>
            </a:r>
            <a:r>
              <a:rPr lang="ru-RU" dirty="0"/>
              <a:t> или </a:t>
            </a:r>
            <a:r>
              <a:rPr lang="ru-RU" dirty="0" err="1"/>
              <a:t>послерейсовых</a:t>
            </a:r>
            <a:r>
              <a:rPr lang="ru-RU" dirty="0"/>
              <a:t> медицинских осмотров -</a:t>
            </a:r>
          </a:p>
          <a:p>
            <a:r>
              <a:rPr lang="ru-RU" dirty="0"/>
              <a:t>влечет наложение административного штрафа на граждан в размере от одной тысячи до полутора тысяч рублей; на должностных лиц - от двух тысяч до трех тысяч рублей; на юридических лиц - от тридцати тысяч до пятидесяти тысяч рублей.</a:t>
            </a:r>
          </a:p>
          <a:p>
            <a:r>
              <a:rPr lang="ru-RU" b="1" dirty="0"/>
              <a:t>Примечание.</a:t>
            </a:r>
            <a:r>
              <a:rPr lang="ru-RU" dirty="0"/>
              <a:t> За административные правонарушения, предусмотренные настоящей статьей, лица, осуществляющие предпринимательскую деятельность без образования юридического лица, несут административную ответственность как юридические лица.</a:t>
            </a:r>
          </a:p>
          <a:p>
            <a:endParaRPr lang="ru-RU" dirty="0" smtClean="0"/>
          </a:p>
          <a:p>
            <a:endParaRPr lang="ru-RU" dirty="0"/>
          </a:p>
          <a:p>
            <a:endParaRPr lang="ru-RU" dirty="0"/>
          </a:p>
        </p:txBody>
      </p:sp>
      <p:sp>
        <p:nvSpPr>
          <p:cNvPr id="2" name="Прямоугольник 1"/>
          <p:cNvSpPr/>
          <p:nvPr/>
        </p:nvSpPr>
        <p:spPr>
          <a:xfrm>
            <a:off x="395536" y="24895"/>
            <a:ext cx="7128792" cy="1754326"/>
          </a:xfrm>
          <a:prstGeom prst="rect">
            <a:avLst/>
          </a:prstGeom>
        </p:spPr>
        <p:txBody>
          <a:bodyPr wrap="square">
            <a:spAutoFit/>
          </a:bodyPr>
          <a:lstStyle/>
          <a:p>
            <a:pPr algn="ctr"/>
            <a:r>
              <a:rPr lang="ru-RU" b="1" dirty="0"/>
              <a:t>Статья 11.32. Нарушение установленного порядка проведения обязательного медицинского освидетельствования водителей транспортных средств (кандидатов в водители транспортных средств) либо обязательных предварительных, периодических, </a:t>
            </a:r>
            <a:r>
              <a:rPr lang="ru-RU" b="1" dirty="0" err="1"/>
              <a:t>предрейсовых</a:t>
            </a:r>
            <a:r>
              <a:rPr lang="ru-RU" b="1" dirty="0"/>
              <a:t> или </a:t>
            </a:r>
            <a:r>
              <a:rPr lang="ru-RU" b="1" dirty="0" err="1"/>
              <a:t>послерейсовых</a:t>
            </a:r>
            <a:r>
              <a:rPr lang="ru-RU" b="1" dirty="0"/>
              <a:t> медицинских осмотров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17992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684865"/>
            <a:ext cx="9040848" cy="3970318"/>
          </a:xfrm>
          <a:prstGeom prst="rect">
            <a:avLst/>
          </a:prstGeom>
        </p:spPr>
        <p:txBody>
          <a:bodyPr wrap="square">
            <a:spAutoFit/>
          </a:bodyPr>
          <a:lstStyle/>
          <a:p>
            <a:r>
              <a:rPr lang="ru-RU" dirty="0"/>
              <a:t>1. Посадка в автобус, трамвай или троллейбус либо высадка из автобуса, трамвая или троллейбуса пассажиров в неустановленных местах -</a:t>
            </a:r>
          </a:p>
          <a:p>
            <a:r>
              <a:rPr lang="ru-RU" dirty="0"/>
              <a:t>влечет наложение административного штрафа на водителя в размере трех тысяч рублей.</a:t>
            </a:r>
          </a:p>
          <a:p>
            <a:r>
              <a:rPr lang="ru-RU" dirty="0"/>
              <a:t>2. Повторное совершение административного правонарушения, предусмотренного </a:t>
            </a:r>
            <a:r>
              <a:rPr lang="ru-RU" dirty="0">
                <a:hlinkClick r:id="rId2"/>
              </a:rPr>
              <a:t>частью 1</a:t>
            </a:r>
            <a:r>
              <a:rPr lang="ru-RU" dirty="0"/>
              <a:t> настоящей статьи, -</a:t>
            </a:r>
          </a:p>
          <a:p>
            <a:r>
              <a:rPr lang="ru-RU" dirty="0"/>
              <a:t>влечет наложение административного штрафа на водителя в размере пяти тысяч рублей</a:t>
            </a:r>
            <a:r>
              <a:rPr lang="ru-RU" dirty="0" smtClean="0"/>
              <a:t>.</a:t>
            </a:r>
          </a:p>
          <a:p>
            <a:r>
              <a:rPr lang="ru-RU" dirty="0"/>
              <a:t>2.1. Принудительная высадка из автобуса, трамвая или троллейбуса несовершеннолетнего, не достигшего возраста шестнадцати лет, не подтвердившего оплату проезда, если его проезд подлежит оплате, либо право на бесплатный или льготный проезд и следующего без сопровождения совершеннолетнего лица, если эти действия не содержат признаков уголовно наказуемого деяния, -</a:t>
            </a:r>
          </a:p>
          <a:p>
            <a:r>
              <a:rPr lang="ru-RU" dirty="0"/>
              <a:t>влечет наложение административного штрафа на водителя в размере пяти тысяч рублей; на должностных лиц - от двадцати тысяч до тридцати тысяч рублей</a:t>
            </a:r>
            <a:r>
              <a:rPr lang="ru-RU" dirty="0" smtClean="0"/>
              <a:t>.</a:t>
            </a:r>
          </a:p>
          <a:p>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11.33. Нарушение порядка использования автобуса, трамвая или троллейбуса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87852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08720"/>
            <a:ext cx="9040848" cy="4247317"/>
          </a:xfrm>
          <a:prstGeom prst="rect">
            <a:avLst/>
          </a:prstGeom>
        </p:spPr>
        <p:txBody>
          <a:bodyPr wrap="square">
            <a:spAutoFit/>
          </a:bodyPr>
          <a:lstStyle/>
          <a:p>
            <a:r>
              <a:rPr lang="ru-RU" dirty="0"/>
              <a:t>4. Использование для осуществления регулярных перевозок пассажиров автобуса, трамвая или троллейбуса при отсутствии карты маршрута регулярных перевозок в случае, если наличие такой карты является обязательным, -</a:t>
            </a:r>
          </a:p>
          <a:p>
            <a:r>
              <a:rPr lang="ru-RU" dirty="0"/>
              <a:t>влечет наложение административного штрафа на водителя в размере пяти тысяч рублей; на должностных лиц - двадцати тысяч рублей; на юридических лиц - пятидесяти тысяч рублей. </a:t>
            </a:r>
            <a:endParaRPr lang="ru-RU" dirty="0" smtClean="0"/>
          </a:p>
          <a:p>
            <a:r>
              <a:rPr lang="ru-RU" dirty="0" smtClean="0"/>
              <a:t>5</a:t>
            </a:r>
            <a:r>
              <a:rPr lang="ru-RU" dirty="0"/>
              <a:t>. Использование автобуса, трамвая или троллейбуса с иными характеристиками, чем те, которые предусмотрены картой маршрута регулярных перевозок, -</a:t>
            </a:r>
          </a:p>
          <a:p>
            <a:r>
              <a:rPr lang="ru-RU" dirty="0"/>
              <a:t>влечет наложение административного штрафа на должностных лиц в размере десяти тысяч рублей; на юридических лиц - двадцати тысяч </a:t>
            </a:r>
            <a:r>
              <a:rPr lang="ru-RU" dirty="0" smtClean="0"/>
              <a:t>рублей.</a:t>
            </a:r>
          </a:p>
          <a:p>
            <a:endParaRPr lang="ru-RU" b="1" dirty="0"/>
          </a:p>
          <a:p>
            <a:r>
              <a:rPr lang="ru-RU" b="1" dirty="0" smtClean="0"/>
              <a:t>Примечание</a:t>
            </a:r>
            <a:r>
              <a:rPr lang="ru-RU" dirty="0"/>
              <a:t>. За административные правонарушения, предусмотренные настоящей статьей, лица, осуществляющие предпринимательскую деятельность без образования юридического лица, несут административную ответственность как юридические лица.</a:t>
            </a:r>
          </a:p>
          <a:p>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11.33. Нарушение порядка использования автобуса, трамвая или троллейбуса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38193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811317"/>
            <a:ext cx="9040848" cy="3416320"/>
          </a:xfrm>
          <a:prstGeom prst="rect">
            <a:avLst/>
          </a:prstGeom>
        </p:spPr>
        <p:txBody>
          <a:bodyPr wrap="square">
            <a:spAutoFit/>
          </a:bodyPr>
          <a:lstStyle/>
          <a:p>
            <a:pPr fontAlgn="base"/>
            <a:r>
              <a:rPr lang="ru-RU" dirty="0"/>
              <a:t>1.Установка на передней части транспортного средства световых приборов с огнями красного цвета или </a:t>
            </a:r>
            <a:r>
              <a:rPr lang="ru-RU" dirty="0" err="1"/>
              <a:t>световозвращающих</a:t>
            </a:r>
            <a:r>
              <a:rPr lang="ru-RU" dirty="0"/>
              <a:t> приспособлений красного цвета, а равно световых приборов, цвет огней и режим работы которых не соответствуют требованиям </a:t>
            </a:r>
            <a:r>
              <a:rPr lang="ru-RU" dirty="0">
                <a:hlinkClick r:id="rId2"/>
              </a:rPr>
              <a:t>Основных положений</a:t>
            </a:r>
            <a:r>
              <a:rPr lang="ru-RU" dirty="0"/>
              <a:t> по допуску транспортных средств к эксплуатации и обязанностей должностных лиц по обеспечению безопасности дорожного движения, - (в ред. Федерального закона </a:t>
            </a:r>
            <a:r>
              <a:rPr lang="ru-RU" dirty="0">
                <a:hlinkClick r:id="rId3"/>
              </a:rPr>
              <a:t>от 24.07.2007 N 210-ФЗ</a:t>
            </a:r>
            <a:r>
              <a:rPr lang="ru-RU" dirty="0"/>
              <a:t>)</a:t>
            </a:r>
          </a:p>
          <a:p>
            <a:pPr fontAlgn="base"/>
            <a:r>
              <a:rPr lang="ru-RU" dirty="0"/>
              <a:t>влечет наложение административного штрафа на граждан в размере трех тысяч рублей с конфискацией указанных приборов и приспособлений; на должностных лиц, ответственных за эксплуатацию транспортных средств, - от пятнадцати тысяч до двадцати тысяч рублей с конфискацией указанных приборов и приспособлений; на юридических лиц - от четырехсот тысяч до пятисот тысяч рублей с конфискацией указанных приборов и приспособлений</a:t>
            </a:r>
            <a:r>
              <a:rPr lang="ru-RU" dirty="0" smtClean="0"/>
              <a:t>.</a:t>
            </a:r>
          </a:p>
        </p:txBody>
      </p:sp>
      <p:sp>
        <p:nvSpPr>
          <p:cNvPr id="2" name="Прямоугольник 1"/>
          <p:cNvSpPr/>
          <p:nvPr/>
        </p:nvSpPr>
        <p:spPr>
          <a:xfrm>
            <a:off x="395536" y="24895"/>
            <a:ext cx="7128792" cy="1754326"/>
          </a:xfrm>
          <a:prstGeom prst="rect">
            <a:avLst/>
          </a:prstGeom>
        </p:spPr>
        <p:txBody>
          <a:bodyPr wrap="square">
            <a:spAutoFit/>
          </a:bodyPr>
          <a:lstStyle/>
          <a:p>
            <a:pPr algn="ctr" fontAlgn="base"/>
            <a:r>
              <a:rPr lang="ru-RU" b="1" dirty="0"/>
              <a:t>Статья 12.4. Нарушение правил установки на транспортном средстве устройств для подачи специальных световых или звуковых сигналов либо незаконное нанесение специальных </a:t>
            </a:r>
            <a:r>
              <a:rPr lang="ru-RU" b="1" dirty="0" err="1"/>
              <a:t>цветографических</a:t>
            </a:r>
            <a:r>
              <a:rPr lang="ru-RU" b="1" dirty="0"/>
              <a:t> схем автомобилей оперативных служб, </a:t>
            </a:r>
            <a:r>
              <a:rPr lang="ru-RU" b="1" dirty="0" err="1"/>
              <a:t>цветографической</a:t>
            </a:r>
            <a:r>
              <a:rPr lang="ru-RU" b="1" dirty="0"/>
              <a:t> схемы легкового такси или незаконная установка опознавательного фонаря легкового такси или опознавательного знака "Инвалид"</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42126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811317"/>
            <a:ext cx="9040848" cy="4524315"/>
          </a:xfrm>
          <a:prstGeom prst="rect">
            <a:avLst/>
          </a:prstGeom>
        </p:spPr>
        <p:txBody>
          <a:bodyPr wrap="square">
            <a:spAutoFit/>
          </a:bodyPr>
          <a:lstStyle/>
          <a:p>
            <a:pPr fontAlgn="base"/>
            <a:r>
              <a:rPr lang="ru-RU" dirty="0" smtClean="0"/>
              <a:t>2.Установка </a:t>
            </a:r>
            <a:r>
              <a:rPr lang="ru-RU" dirty="0"/>
              <a:t>на транспортном средстве без соответствующего разрешения устройств для подачи специальных световых или звуковых сигналов (за исключением охранной сигнализации) или незаконная установка на транспортном средстве опознавательного фонаря легкового такси или опознавательного знака "Инвалид", - </a:t>
            </a:r>
            <a:endParaRPr lang="ru-RU" dirty="0" smtClean="0"/>
          </a:p>
          <a:p>
            <a:pPr fontAlgn="base"/>
            <a:r>
              <a:rPr lang="ru-RU" dirty="0" smtClean="0"/>
              <a:t>влечет </a:t>
            </a:r>
            <a:r>
              <a:rPr lang="ru-RU" dirty="0"/>
              <a:t>наложение административного штрафа на граждан в размере пяти тысяч рублей с конфискацией предмета административного правонарушения; на должностных лиц, ответственных за эксплуатацию транспортных средств, - двадцати тысяч рублей с конфискацией предмета административного правонарушения; на юридических лиц - пятисот тысяч рублей с конфискацией предмета административного правонарушения</a:t>
            </a:r>
            <a:r>
              <a:rPr lang="ru-RU" dirty="0" smtClean="0"/>
              <a:t>.</a:t>
            </a:r>
          </a:p>
          <a:p>
            <a:pPr fontAlgn="base"/>
            <a:r>
              <a:rPr lang="ru-RU" dirty="0" smtClean="0"/>
              <a:t>3.Незаконное </a:t>
            </a:r>
            <a:r>
              <a:rPr lang="ru-RU" dirty="0"/>
              <a:t>нанесение на наружные поверхности транспортного средства специальных </a:t>
            </a:r>
            <a:r>
              <a:rPr lang="ru-RU" dirty="0" err="1"/>
              <a:t>цветографических</a:t>
            </a:r>
            <a:r>
              <a:rPr lang="ru-RU" dirty="0"/>
              <a:t> схем автомобилей оперативных служб или </a:t>
            </a:r>
            <a:r>
              <a:rPr lang="ru-RU" dirty="0" err="1"/>
              <a:t>цветографической</a:t>
            </a:r>
            <a:r>
              <a:rPr lang="ru-RU" dirty="0"/>
              <a:t> схемы легкового такси - </a:t>
            </a:r>
            <a:endParaRPr lang="ru-RU" dirty="0" smtClean="0"/>
          </a:p>
          <a:p>
            <a:pPr fontAlgn="base"/>
            <a:r>
              <a:rPr lang="ru-RU" dirty="0" smtClean="0"/>
              <a:t>влечет </a:t>
            </a:r>
            <a:r>
              <a:rPr lang="ru-RU" dirty="0"/>
              <a:t>наложение административного штрафа на граждан в размере пяти тысяч рублей; на должностных лиц, ответственных за эксплуатацию транспортных </a:t>
            </a:r>
            <a:r>
              <a:rPr lang="ru-RU" dirty="0" smtClean="0"/>
              <a:t>с</a:t>
            </a:r>
          </a:p>
          <a:p>
            <a:pPr fontAlgn="base"/>
            <a:r>
              <a:rPr lang="ru-RU" dirty="0" err="1" smtClean="0"/>
              <a:t>редств</a:t>
            </a:r>
            <a:r>
              <a:rPr lang="ru-RU" dirty="0"/>
              <a:t>, - двадцати тысяч рублей; на юридических лиц - пятисот тысяч рублей. </a:t>
            </a:r>
          </a:p>
          <a:p>
            <a:pPr fontAlgn="base"/>
            <a:r>
              <a:rPr lang="ru-RU" dirty="0"/>
              <a:t> </a:t>
            </a:r>
            <a:endParaRPr lang="ru-RU" dirty="0" smtClean="0"/>
          </a:p>
        </p:txBody>
      </p:sp>
      <p:sp>
        <p:nvSpPr>
          <p:cNvPr id="2" name="Прямоугольник 1"/>
          <p:cNvSpPr/>
          <p:nvPr/>
        </p:nvSpPr>
        <p:spPr>
          <a:xfrm>
            <a:off x="395536" y="24895"/>
            <a:ext cx="7128792" cy="1754326"/>
          </a:xfrm>
          <a:prstGeom prst="rect">
            <a:avLst/>
          </a:prstGeom>
        </p:spPr>
        <p:txBody>
          <a:bodyPr wrap="square">
            <a:spAutoFit/>
          </a:bodyPr>
          <a:lstStyle/>
          <a:p>
            <a:pPr algn="ctr" fontAlgn="base"/>
            <a:r>
              <a:rPr lang="ru-RU" b="1" dirty="0"/>
              <a:t>Статья 12.4. Нарушение правил установки на транспортном средстве устройств для подачи специальных световых или звуковых сигналов либо незаконное нанесение специальных </a:t>
            </a:r>
            <a:r>
              <a:rPr lang="ru-RU" b="1" dirty="0" err="1"/>
              <a:t>цветографических</a:t>
            </a:r>
            <a:r>
              <a:rPr lang="ru-RU" b="1" dirty="0"/>
              <a:t> схем автомобилей оперативных служб, </a:t>
            </a:r>
            <a:r>
              <a:rPr lang="ru-RU" b="1" dirty="0" err="1"/>
              <a:t>цветографической</a:t>
            </a:r>
            <a:r>
              <a:rPr lang="ru-RU" b="1" dirty="0"/>
              <a:t> схемы легкового такси или незаконная установка опознавательного фонаря легкового такси или опознавательного знака "Инвалид"</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78213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263036"/>
            <a:ext cx="9040848" cy="4247317"/>
          </a:xfrm>
          <a:prstGeom prst="rect">
            <a:avLst/>
          </a:prstGeom>
        </p:spPr>
        <p:txBody>
          <a:bodyPr wrap="square">
            <a:spAutoFit/>
          </a:bodyPr>
          <a:lstStyle/>
          <a:p>
            <a:pPr fontAlgn="base"/>
            <a:r>
              <a:rPr lang="ru-RU" dirty="0"/>
              <a:t>1.Управление транспортным средством при наличии неисправностей или условий, при которых в соответствии с </a:t>
            </a:r>
            <a:r>
              <a:rPr lang="ru-RU" dirty="0">
                <a:hlinkClick r:id="rId2"/>
              </a:rPr>
              <a:t>Основными положениями</a:t>
            </a:r>
            <a:r>
              <a:rPr lang="ru-RU" dirty="0"/>
              <a:t> по допуску транспортных средств к эксплуатации и обязанностями должностных лиц по обеспечению безопасности дорожного движения эксплуатация транспортного средства запрещена, за исключением неисправностей и условий, указанных в частях 1.1 - 7 настоящей статьи, </a:t>
            </a:r>
            <a:r>
              <a:rPr lang="ru-RU" dirty="0" smtClean="0"/>
              <a:t>-</a:t>
            </a:r>
          </a:p>
          <a:p>
            <a:pPr fontAlgn="base"/>
            <a:r>
              <a:rPr lang="ru-RU" dirty="0" smtClean="0"/>
              <a:t>влечет </a:t>
            </a:r>
            <a:r>
              <a:rPr lang="ru-RU" dirty="0"/>
              <a:t>предупреждение или наложение административного штрафа в размере пятисот рублей. </a:t>
            </a:r>
            <a:endParaRPr lang="ru-RU" dirty="0"/>
          </a:p>
          <a:p>
            <a:pPr fontAlgn="base"/>
            <a:r>
              <a:rPr lang="ru-RU" dirty="0" smtClean="0"/>
              <a:t>1.1.Управление </a:t>
            </a:r>
            <a:r>
              <a:rPr lang="ru-RU" dirty="0"/>
              <a:t>транспортным средством, в отношении которого не оформлена в установленном порядке диагностическая карта, подтверждающая допуск транспортного средства к участию в дорожном движении, -</a:t>
            </a:r>
          </a:p>
          <a:p>
            <a:pPr fontAlgn="base"/>
            <a:r>
              <a:rPr lang="ru-RU" dirty="0"/>
              <a:t>влечет наложение административного штрафа в размере двух тысяч рублей. </a:t>
            </a:r>
            <a:endParaRPr lang="ru-RU" dirty="0" smtClean="0"/>
          </a:p>
          <a:p>
            <a:pPr fontAlgn="base"/>
            <a:r>
              <a:rPr lang="ru-RU" dirty="0" smtClean="0"/>
              <a:t>2.Управление </a:t>
            </a:r>
            <a:r>
              <a:rPr lang="ru-RU" dirty="0"/>
              <a:t>транспортным средством с заведомо неисправными тормозной системой (за исключением стояночного тормоза), рулевым управлением или сцепным устройством (в составе поезда) -</a:t>
            </a:r>
          </a:p>
          <a:p>
            <a:pPr fontAlgn="base"/>
            <a:r>
              <a:rPr lang="ru-RU" dirty="0"/>
              <a:t>влечет наложение административного штрафа в размере пятисот рублей. </a:t>
            </a:r>
            <a:endParaRPr lang="ru-RU" dirty="0" smtClean="0"/>
          </a:p>
        </p:txBody>
      </p:sp>
      <p:sp>
        <p:nvSpPr>
          <p:cNvPr id="2" name="Прямоугольник 1"/>
          <p:cNvSpPr/>
          <p:nvPr/>
        </p:nvSpPr>
        <p:spPr>
          <a:xfrm>
            <a:off x="395536" y="24895"/>
            <a:ext cx="7128792" cy="1200329"/>
          </a:xfrm>
          <a:prstGeom prst="rect">
            <a:avLst/>
          </a:prstGeom>
        </p:spPr>
        <p:txBody>
          <a:bodyPr wrap="square">
            <a:spAutoFit/>
          </a:bodyPr>
          <a:lstStyle/>
          <a:p>
            <a:pPr fontAlgn="base"/>
            <a:r>
              <a:rPr lang="ru-RU" b="1" dirty="0"/>
              <a:t>Статья 12.5. Управление транспортным средством при наличии неисправностей или условий, при которых эксплуатация транспортных средств запрещена, или транспортным средством, на котором незаконно установлен опознавательный знак "Инвалид"</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6721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263036"/>
            <a:ext cx="9040848" cy="5355312"/>
          </a:xfrm>
          <a:prstGeom prst="rect">
            <a:avLst/>
          </a:prstGeom>
        </p:spPr>
        <p:txBody>
          <a:bodyPr wrap="square">
            <a:spAutoFit/>
          </a:bodyPr>
          <a:lstStyle/>
          <a:p>
            <a:pPr fontAlgn="base"/>
            <a:r>
              <a:rPr lang="ru-RU" dirty="0" smtClean="0"/>
              <a:t>3.Управление </a:t>
            </a:r>
            <a:r>
              <a:rPr lang="ru-RU" dirty="0"/>
              <a:t>транспортным средством, на передней части которого установлены световые приборы с огнями красного цвета или </a:t>
            </a:r>
            <a:r>
              <a:rPr lang="ru-RU" dirty="0" err="1"/>
              <a:t>световозвращающие</a:t>
            </a:r>
            <a:r>
              <a:rPr lang="ru-RU" dirty="0"/>
              <a:t> приспособления красного цвета, а равно световые приборы, цвет огней и режим работы которых не соответствуют требованиям </a:t>
            </a:r>
            <a:r>
              <a:rPr lang="ru-RU" dirty="0">
                <a:hlinkClick r:id="rId2"/>
              </a:rPr>
              <a:t>Основных положений</a:t>
            </a:r>
            <a:r>
              <a:rPr lang="ru-RU" dirty="0"/>
              <a:t> по допуску транспортных средств к эксплуатации и обязанностей должностных лиц по обеспечению безопасности дорожного движения, - </a:t>
            </a:r>
            <a:endParaRPr lang="ru-RU" dirty="0"/>
          </a:p>
          <a:p>
            <a:pPr fontAlgn="base"/>
            <a:r>
              <a:rPr lang="ru-RU" dirty="0" smtClean="0"/>
              <a:t>влечет </a:t>
            </a:r>
            <a:r>
              <a:rPr lang="ru-RU" dirty="0"/>
              <a:t>лишение права управления транспортными средствами на срок от шести месяцев до одного года с конфискацией указанных приборов и приспособлений. </a:t>
            </a:r>
            <a:endParaRPr lang="ru-RU" dirty="0" smtClean="0"/>
          </a:p>
          <a:p>
            <a:pPr fontAlgn="base"/>
            <a:r>
              <a:rPr lang="ru-RU" dirty="0" smtClean="0"/>
              <a:t>3.1.Управление </a:t>
            </a:r>
            <a:r>
              <a:rPr lang="ru-RU" dirty="0"/>
              <a:t>транспортным средством, на котором установлены стекла (в том числе покрытые прозрачными цветными пленками), светопропускание которых не соответствует требованиям технического регламента о безопасности колесных транспортных средств, - </a:t>
            </a:r>
            <a:endParaRPr lang="ru-RU" dirty="0" smtClean="0"/>
          </a:p>
          <a:p>
            <a:pPr fontAlgn="base"/>
            <a:r>
              <a:rPr lang="ru-RU" dirty="0" smtClean="0"/>
              <a:t>влечет </a:t>
            </a:r>
            <a:r>
              <a:rPr lang="ru-RU" dirty="0"/>
              <a:t>наложение административного штрафа в размере пятисот рублей. </a:t>
            </a:r>
            <a:endParaRPr lang="ru-RU" dirty="0" smtClean="0"/>
          </a:p>
          <a:p>
            <a:pPr fontAlgn="base"/>
            <a:r>
              <a:rPr lang="ru-RU" dirty="0" smtClean="0"/>
              <a:t>4.Управление </a:t>
            </a:r>
            <a:r>
              <a:rPr lang="ru-RU" dirty="0"/>
              <a:t>транспортным средством, на котором без соответствующего разрешения установлены устройства для подачи специальных световых или звуковых сигналов (за исключением охранной сигнализации), -</a:t>
            </a:r>
          </a:p>
          <a:p>
            <a:pPr fontAlgn="base"/>
            <a:r>
              <a:rPr lang="ru-RU" dirty="0"/>
              <a:t>влечет лишение права управления транспортными средствами на </a:t>
            </a:r>
            <a:endParaRPr lang="ru-RU" dirty="0" smtClean="0"/>
          </a:p>
          <a:p>
            <a:pPr fontAlgn="base"/>
            <a:r>
              <a:rPr lang="ru-RU" dirty="0" smtClean="0"/>
              <a:t>срок </a:t>
            </a:r>
            <a:r>
              <a:rPr lang="ru-RU" dirty="0"/>
              <a:t>от одного года до полутора лет с конфискацией указанных </a:t>
            </a:r>
            <a:endParaRPr lang="ru-RU" dirty="0" smtClean="0"/>
          </a:p>
          <a:p>
            <a:pPr fontAlgn="base"/>
            <a:r>
              <a:rPr lang="ru-RU" dirty="0" smtClean="0"/>
              <a:t>устройств</a:t>
            </a:r>
            <a:r>
              <a:rPr lang="ru-RU" dirty="0"/>
              <a:t>. </a:t>
            </a:r>
            <a:endParaRPr lang="ru-RU" dirty="0" smtClean="0"/>
          </a:p>
        </p:txBody>
      </p:sp>
      <p:sp>
        <p:nvSpPr>
          <p:cNvPr id="2" name="Прямоугольник 1"/>
          <p:cNvSpPr/>
          <p:nvPr/>
        </p:nvSpPr>
        <p:spPr>
          <a:xfrm>
            <a:off x="395536" y="24895"/>
            <a:ext cx="7128792" cy="1200329"/>
          </a:xfrm>
          <a:prstGeom prst="rect">
            <a:avLst/>
          </a:prstGeom>
        </p:spPr>
        <p:txBody>
          <a:bodyPr wrap="square">
            <a:spAutoFit/>
          </a:bodyPr>
          <a:lstStyle/>
          <a:p>
            <a:pPr fontAlgn="base"/>
            <a:r>
              <a:rPr lang="ru-RU" b="1" dirty="0"/>
              <a:t>Статья 12.5. Управление транспортным средством при наличии неисправностей или условий, при которых эксплуатация транспортных средств запрещена, или транспортным средством, на котором незаконно установлен опознавательный знак "Инвалид"</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58950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263036"/>
            <a:ext cx="9040848" cy="4801314"/>
          </a:xfrm>
          <a:prstGeom prst="rect">
            <a:avLst/>
          </a:prstGeom>
        </p:spPr>
        <p:txBody>
          <a:bodyPr wrap="square">
            <a:spAutoFit/>
          </a:bodyPr>
          <a:lstStyle/>
          <a:p>
            <a:pPr fontAlgn="base"/>
            <a:r>
              <a:rPr lang="ru-RU" dirty="0" smtClean="0"/>
              <a:t>4.1.Управление </a:t>
            </a:r>
            <a:r>
              <a:rPr lang="ru-RU" dirty="0"/>
              <a:t>транспортным средством, на котором незаконно установлен опознавательный фонарь легкового такси или опознавательный знак "Инвалид", - </a:t>
            </a:r>
          </a:p>
          <a:p>
            <a:pPr fontAlgn="base"/>
            <a:r>
              <a:rPr lang="ru-RU" dirty="0"/>
              <a:t>влечет наложение административного штрафа на водителя в размере пяти тысяч рублей с конфискацией предмета административного правонарушения. </a:t>
            </a:r>
            <a:endParaRPr lang="ru-RU" dirty="0" smtClean="0"/>
          </a:p>
          <a:p>
            <a:pPr fontAlgn="base"/>
            <a:r>
              <a:rPr lang="ru-RU" dirty="0" smtClean="0"/>
              <a:t>5.Использование </a:t>
            </a:r>
            <a:r>
              <a:rPr lang="ru-RU" dirty="0"/>
              <a:t>при движении транспортного средства устройств для подачи специальных световых или звуковых сигналов (за исключением охранной сигнализации), установленных без соответствующего разрешения, -</a:t>
            </a:r>
          </a:p>
          <a:p>
            <a:pPr fontAlgn="base"/>
            <a:r>
              <a:rPr lang="ru-RU" dirty="0"/>
              <a:t>влечет лишение права управления транспортными средствами на срок от полутора до двух лет с конфискацией указанных устройств. </a:t>
            </a:r>
            <a:endParaRPr lang="ru-RU" dirty="0" smtClean="0"/>
          </a:p>
          <a:p>
            <a:pPr fontAlgn="base"/>
            <a:r>
              <a:rPr lang="ru-RU" dirty="0" smtClean="0"/>
              <a:t>6.Управление </a:t>
            </a:r>
            <a:r>
              <a:rPr lang="ru-RU" dirty="0"/>
              <a:t>транспортным средством, на наружные поверхности которого незаконно нанесены специальные </a:t>
            </a:r>
            <a:r>
              <a:rPr lang="ru-RU" dirty="0" err="1"/>
              <a:t>цветографические</a:t>
            </a:r>
            <a:r>
              <a:rPr lang="ru-RU" dirty="0"/>
              <a:t> схемы автомобилей оперативных служб, -</a:t>
            </a:r>
          </a:p>
          <a:p>
            <a:pPr fontAlgn="base"/>
            <a:r>
              <a:rPr lang="ru-RU" dirty="0"/>
              <a:t>влечет лишение права управления транспортными средствами на срок от одного года до полутора лет</a:t>
            </a:r>
            <a:r>
              <a:rPr lang="ru-RU" dirty="0" smtClean="0"/>
              <a:t>.</a:t>
            </a:r>
          </a:p>
          <a:p>
            <a:pPr fontAlgn="base"/>
            <a:r>
              <a:rPr lang="ru-RU" dirty="0" smtClean="0"/>
              <a:t>7.Управление </a:t>
            </a:r>
            <a:r>
              <a:rPr lang="ru-RU" dirty="0"/>
              <a:t>транспортным средством, на которое незаконно нанесена </a:t>
            </a:r>
            <a:r>
              <a:rPr lang="ru-RU" dirty="0" err="1"/>
              <a:t>цветографическая</a:t>
            </a:r>
            <a:r>
              <a:rPr lang="ru-RU" dirty="0"/>
              <a:t> схема легкового такси, - </a:t>
            </a:r>
            <a:endParaRPr lang="ru-RU" dirty="0" smtClean="0"/>
          </a:p>
          <a:p>
            <a:pPr fontAlgn="base"/>
            <a:r>
              <a:rPr lang="ru-RU" dirty="0" smtClean="0"/>
              <a:t>влечет </a:t>
            </a:r>
            <a:r>
              <a:rPr lang="ru-RU" dirty="0"/>
              <a:t>наложение административного штрафа на водителя в размере </a:t>
            </a:r>
            <a:endParaRPr lang="ru-RU" dirty="0" smtClean="0"/>
          </a:p>
          <a:p>
            <a:pPr fontAlgn="base"/>
            <a:r>
              <a:rPr lang="ru-RU" dirty="0" smtClean="0"/>
              <a:t>пяти </a:t>
            </a:r>
            <a:r>
              <a:rPr lang="ru-RU" dirty="0"/>
              <a:t>тысяч рублей. </a:t>
            </a:r>
            <a:endParaRPr lang="ru-RU" dirty="0" smtClean="0"/>
          </a:p>
        </p:txBody>
      </p:sp>
      <p:sp>
        <p:nvSpPr>
          <p:cNvPr id="2" name="Прямоугольник 1"/>
          <p:cNvSpPr/>
          <p:nvPr/>
        </p:nvSpPr>
        <p:spPr>
          <a:xfrm>
            <a:off x="395536" y="24895"/>
            <a:ext cx="7128792" cy="1200329"/>
          </a:xfrm>
          <a:prstGeom prst="rect">
            <a:avLst/>
          </a:prstGeom>
        </p:spPr>
        <p:txBody>
          <a:bodyPr wrap="square">
            <a:spAutoFit/>
          </a:bodyPr>
          <a:lstStyle/>
          <a:p>
            <a:pPr fontAlgn="base"/>
            <a:r>
              <a:rPr lang="ru-RU" b="1" dirty="0"/>
              <a:t>Статья 12.5. Управление транспортным средством при наличии неисправностей или условий, при которых эксплуатация транспортных средств запрещена, или транспортным средством, на котором незаконно установлен опознавательный знак "Инвалид"</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821527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1750088"/>
            <a:ext cx="7704856" cy="1338828"/>
          </a:xfrm>
          <a:prstGeom prst="rect">
            <a:avLst/>
          </a:prstGeom>
        </p:spPr>
        <p:txBody>
          <a:bodyPr wrap="square">
            <a:spAutoFit/>
          </a:bodyPr>
          <a:lstStyle/>
          <a:p>
            <a:pPr fontAlgn="base"/>
            <a:r>
              <a:rPr lang="ru-RU" sz="1600" dirty="0"/>
              <a:t>1.Нарушение правил перевозки грузов, а равно правил буксировки -</a:t>
            </a:r>
          </a:p>
          <a:p>
            <a:pPr fontAlgn="base"/>
            <a:r>
              <a:rPr lang="ru-RU" sz="1600" dirty="0"/>
              <a:t>влечет предупреждение или наложение административного штрафа в размере пятисот рублей. (в ред. Федеральных законов </a:t>
            </a:r>
            <a:r>
              <a:rPr lang="ru-RU" sz="1600" dirty="0">
                <a:hlinkClick r:id="rId2"/>
              </a:rPr>
              <a:t>от 22.06.2007 N 116-ФЗ</a:t>
            </a:r>
            <a:r>
              <a:rPr lang="ru-RU" sz="1600" dirty="0"/>
              <a:t>, </a:t>
            </a:r>
            <a:r>
              <a:rPr lang="ru-RU" sz="1600" dirty="0">
                <a:hlinkClick r:id="rId3"/>
              </a:rPr>
              <a:t>от 23.07.2013 N 196-ФЗ</a:t>
            </a:r>
            <a:r>
              <a:rPr lang="ru-RU" sz="1600" dirty="0"/>
              <a:t>)</a:t>
            </a:r>
          </a:p>
          <a:p>
            <a:endParaRPr lang="ru-RU" sz="1700" dirty="0"/>
          </a:p>
        </p:txBody>
      </p:sp>
      <p:sp>
        <p:nvSpPr>
          <p:cNvPr id="2" name="Прямоугольник 1"/>
          <p:cNvSpPr/>
          <p:nvPr/>
        </p:nvSpPr>
        <p:spPr>
          <a:xfrm>
            <a:off x="395536" y="116632"/>
            <a:ext cx="7128792" cy="646331"/>
          </a:xfrm>
          <a:prstGeom prst="rect">
            <a:avLst/>
          </a:prstGeom>
        </p:spPr>
        <p:txBody>
          <a:bodyPr wrap="square">
            <a:spAutoFit/>
          </a:bodyPr>
          <a:lstStyle/>
          <a:p>
            <a:pPr algn="ctr" fontAlgn="base"/>
            <a:r>
              <a:rPr lang="ru-RU" b="1" dirty="0"/>
              <a:t>Статья 12.21. Нарушение правил перевозки грузов, правил буксировки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34140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1448" y="626015"/>
            <a:ext cx="9040848" cy="6309420"/>
          </a:xfrm>
          <a:prstGeom prst="rect">
            <a:avLst/>
          </a:prstGeom>
        </p:spPr>
        <p:txBody>
          <a:bodyPr wrap="square">
            <a:spAutoFit/>
          </a:bodyPr>
          <a:lstStyle/>
          <a:p>
            <a:r>
              <a:rPr lang="ru-RU" sz="1700" dirty="0"/>
              <a:t>1. Движение крупногабаритного транспортного средства с превышением допустимых габаритов транспортного средства на величину не более 10 сантиметров без специального разрешения либо с превышением габаритов, указанных в специальном разрешении, на величину не более 10 сантиметров -</a:t>
            </a:r>
          </a:p>
          <a:p>
            <a:r>
              <a:rPr lang="ru-RU" sz="1600" dirty="0"/>
              <a:t>влечет наложение административного штрафа на водителя в размере от одной тысячи пятисот до двух тысяч двухсот пятидесяти рублей; на должностных лиц, ответственных за перевозку, - от пятнадцати тысяч до двадцати двух тысяч пятисот рублей; на юридических лиц - от ста пятидесяти тысяч до двухсот двадцати пяти тысяч рублей. </a:t>
            </a:r>
            <a:endParaRPr lang="ru-RU" sz="1600" dirty="0" smtClean="0"/>
          </a:p>
          <a:p>
            <a:r>
              <a:rPr lang="ru-RU" sz="1700" dirty="0" smtClean="0"/>
              <a:t>2</a:t>
            </a:r>
            <a:r>
              <a:rPr lang="ru-RU" sz="1700" dirty="0"/>
              <a:t>. Движение тяжеловесного и (или) крупногабаритного транспортного средства с превышением </a:t>
            </a:r>
            <a:r>
              <a:rPr lang="ru-RU" sz="1700" dirty="0"/>
              <a:t>допустимых габаритов транспортного средства на величину более 10, но не более 20 сантиметров либо с превышением допустимой массы транспортного средства или допустимой нагрузки на ось транспортного средства на величину более 10, но не более 20 процентов без специального разрешения -</a:t>
            </a:r>
          </a:p>
          <a:p>
            <a:r>
              <a:rPr lang="ru-RU" sz="1700" dirty="0"/>
              <a:t>влечет наложение административного штрафа на собственника (владельца) транспортного средства в размере трехсот семидесяти пяти тысяч рублей. </a:t>
            </a:r>
          </a:p>
          <a:p>
            <a:r>
              <a:rPr lang="ru-RU" sz="1700" dirty="0"/>
              <a:t>3. Движение тяжеловесного и (или) крупногабаритного транспортного средства с превышением допустимых габаритов транспортного средства на величину более 20, но не более 50 сантиметров либо с превышением допустимой массы транспортного средства или допустимой нагрузки </a:t>
            </a:r>
            <a:r>
              <a:rPr lang="ru-RU" sz="1700" dirty="0"/>
              <a:t>на ось транспортного средства на величину более 20, но </a:t>
            </a:r>
          </a:p>
          <a:p>
            <a:r>
              <a:rPr lang="ru-RU" sz="1700" dirty="0"/>
              <a:t>не </a:t>
            </a:r>
            <a:r>
              <a:rPr lang="ru-RU" sz="1700" dirty="0"/>
              <a:t>более 50 процентов без специального разрешения -</a:t>
            </a:r>
          </a:p>
          <a:p>
            <a:r>
              <a:rPr lang="ru-RU" sz="1700" dirty="0"/>
              <a:t>влечет наложение административного штрафа на собственника </a:t>
            </a:r>
            <a:endParaRPr lang="ru-RU" sz="1700" dirty="0" smtClean="0"/>
          </a:p>
          <a:p>
            <a:r>
              <a:rPr lang="ru-RU" sz="1700" dirty="0" smtClean="0"/>
              <a:t>(</a:t>
            </a:r>
            <a:r>
              <a:rPr lang="ru-RU" sz="1700" dirty="0"/>
              <a:t>владельца) транспортного средства в размере пятисот двадцати </a:t>
            </a:r>
            <a:endParaRPr lang="ru-RU" sz="1700" dirty="0" smtClean="0"/>
          </a:p>
          <a:p>
            <a:r>
              <a:rPr lang="ru-RU" sz="1700" dirty="0" smtClean="0"/>
              <a:t>пяти </a:t>
            </a:r>
            <a:r>
              <a:rPr lang="ru-RU" sz="1700" dirty="0"/>
              <a:t>тысяч рублей</a:t>
            </a:r>
            <a:r>
              <a:rPr lang="ru-RU" sz="1700" dirty="0"/>
              <a:t>.</a:t>
            </a:r>
            <a:endParaRPr lang="ru-RU" sz="1700" dirty="0"/>
          </a:p>
          <a:p>
            <a:endParaRPr lang="ru-RU" sz="1700"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12.21.1. Нарушение правил движения тяжеловесного и (или) крупногабаритного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38154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340768"/>
            <a:ext cx="9040848" cy="3970318"/>
          </a:xfrm>
          <a:prstGeom prst="rect">
            <a:avLst/>
          </a:prstGeom>
        </p:spPr>
        <p:txBody>
          <a:bodyPr wrap="square">
            <a:spAutoFit/>
          </a:bodyPr>
          <a:lstStyle/>
          <a:p>
            <a:r>
              <a:rPr lang="ru-RU" dirty="0"/>
              <a:t>4. Движение тяжеловесного и (или) крупногабаритного транспортного средства с превышением габаритов, указанных в специальном разрешении, на величину более 10, но не более 20 сантиметров либо с превышением массы транспортного средства или нагрузки на ось транспортного средства, указанных в специальном разрешении, на величину более 10, но не более 20 процентов -</a:t>
            </a:r>
          </a:p>
          <a:p>
            <a:r>
              <a:rPr lang="ru-RU" dirty="0"/>
              <a:t>влечет наложение административного штрафа на собственника (владельца) транспортного средства в размере трехсот тысяч рублей. </a:t>
            </a:r>
            <a:endParaRPr lang="ru-RU" dirty="0" smtClean="0"/>
          </a:p>
          <a:p>
            <a:r>
              <a:rPr lang="ru-RU" dirty="0" smtClean="0"/>
              <a:t>5</a:t>
            </a:r>
            <a:r>
              <a:rPr lang="ru-RU" dirty="0"/>
              <a:t>. Движение тяжеловесного и (или) крупногабаритного транспортного средства с превышением габаритов, указанных в специальном разрешении, на величину более 20, но не более 50 сантиметров либо с превышением массы транспортного средства или нагрузки на ось транспортного средства, указанных в специальном разрешении, на величину более 20, но не более 50 процентов -</a:t>
            </a:r>
          </a:p>
          <a:p>
            <a:r>
              <a:rPr lang="ru-RU" dirty="0"/>
              <a:t>влечет наложение административного штрафа на собственника (владельца) транспортного средства в размере четырехсот пятидесяти тысяч рублей.</a:t>
            </a:r>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12.21.1. Нарушение правил движения тяжеловесного и (или) крупногабаритного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15199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80728"/>
            <a:ext cx="9040848" cy="4801314"/>
          </a:xfrm>
          <a:prstGeom prst="rect">
            <a:avLst/>
          </a:prstGeom>
        </p:spPr>
        <p:txBody>
          <a:bodyPr wrap="square">
            <a:spAutoFit/>
          </a:bodyPr>
          <a:lstStyle/>
          <a:p>
            <a:r>
              <a:rPr lang="ru-RU" dirty="0"/>
              <a:t>6. Движение тяжеловесного и (или) крупногабаритного транспортного средства с превышением допустимых габаритов на величину более 50 сантиметров без специального разрешения, либо с превышением габаритов, указанных в специальном разрешении, на величину более 50 сантиметров, либо с превышением допустимой массы транспортного средства или допустимой нагрузки на ось транспортного средства на величину более 50 процентов без специального разрешения, либо с превышением массы транспортного средства или нагрузки на ось транспортного средства, указанных в специальном разрешении, на величину более 50 процентов -</a:t>
            </a:r>
          </a:p>
          <a:p>
            <a:r>
              <a:rPr lang="ru-RU" dirty="0"/>
              <a:t>влечет наложение административного штрафа на собственника (владельца) транспортного средства в размере шестисот тысяч рублей</a:t>
            </a:r>
            <a:r>
              <a:rPr lang="ru-RU" dirty="0" smtClean="0"/>
              <a:t>.</a:t>
            </a:r>
          </a:p>
          <a:p>
            <a:r>
              <a:rPr lang="ru-RU" dirty="0" smtClean="0"/>
              <a:t>7</a:t>
            </a:r>
            <a:r>
              <a:rPr lang="ru-RU" dirty="0"/>
              <a:t>. Нарушение правил движения тяжеловесных и (или) крупногабаритных транспортных средств, за исключением случаев, предусмотренных </a:t>
            </a:r>
            <a:r>
              <a:rPr lang="ru-RU" dirty="0">
                <a:hlinkClick r:id="rId2"/>
              </a:rPr>
              <a:t>частями 1 - 6</a:t>
            </a:r>
            <a:r>
              <a:rPr lang="ru-RU" dirty="0"/>
              <a:t> настоящей статьи, -</a:t>
            </a:r>
          </a:p>
          <a:p>
            <a:r>
              <a:rPr lang="ru-RU" dirty="0"/>
              <a:t>влечет наложение административного штрафа на водителя транспортного средства в размере от одной тысячи пятисот до двух тысяч двухсот пятидесяти рублей; на должностных лиц, ответственных за перевозку, - от семи тысяч пятисот до пятнадцати тысяч рублей; на юридических лиц - от семидесяти пяти тысяч до ста пятидесяти тысяч рублей. </a:t>
            </a:r>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12.21.1. Нарушение правил движения тяжеловесного и (или) крупногабаритного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72559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80728"/>
            <a:ext cx="9040848" cy="5078313"/>
          </a:xfrm>
          <a:prstGeom prst="rect">
            <a:avLst/>
          </a:prstGeom>
        </p:spPr>
        <p:txBody>
          <a:bodyPr wrap="square">
            <a:spAutoFit/>
          </a:bodyPr>
          <a:lstStyle/>
          <a:p>
            <a:r>
              <a:rPr lang="ru-RU" dirty="0"/>
              <a:t>8. Предоставление грузоотправителем недостоверных сведений о массе или габаритах груза в документах на перевозимый груз либо </a:t>
            </a:r>
            <a:r>
              <a:rPr lang="ru-RU" dirty="0" err="1"/>
              <a:t>неуказание</a:t>
            </a:r>
            <a:r>
              <a:rPr lang="ru-RU" dirty="0"/>
              <a:t> в транспортной накладной при перевозке крупногабаритных или тяжеловесных грузов информации о номере, дате или сроке действия специального разрешения либо о маршруте перевозки такого груза, если это повлекло нарушение, предусмотренное </a:t>
            </a:r>
            <a:r>
              <a:rPr lang="ru-RU" dirty="0">
                <a:hlinkClick r:id="rId2"/>
              </a:rPr>
              <a:t>частью 1</a:t>
            </a:r>
            <a:r>
              <a:rPr lang="ru-RU" dirty="0"/>
              <a:t>, </a:t>
            </a:r>
            <a:r>
              <a:rPr lang="ru-RU" dirty="0">
                <a:hlinkClick r:id="rId3"/>
              </a:rPr>
              <a:t>2</a:t>
            </a:r>
            <a:r>
              <a:rPr lang="ru-RU" dirty="0"/>
              <a:t> или </a:t>
            </a:r>
            <a:r>
              <a:rPr lang="ru-RU" dirty="0">
                <a:hlinkClick r:id="rId4"/>
              </a:rPr>
              <a:t>4</a:t>
            </a:r>
            <a:r>
              <a:rPr lang="ru-RU" dirty="0"/>
              <a:t> настоящей статьи, -</a:t>
            </a:r>
          </a:p>
          <a:p>
            <a:r>
              <a:rPr lang="ru-RU" dirty="0"/>
              <a:t>влечет наложение административного штрафа на граждан в размере от двух тысяч двухсот пятидесяти до трех тысяч рублей; на должностных лиц - от двадцати двух тысяч пятисот до тридцати тысяч рублей; на юридических лиц - от трехсот тысяч до четырехсот пятидесяти тысяч рублей</a:t>
            </a:r>
            <a:r>
              <a:rPr lang="ru-RU" dirty="0" smtClean="0"/>
              <a:t>.</a:t>
            </a:r>
          </a:p>
          <a:p>
            <a:r>
              <a:rPr lang="ru-RU" dirty="0" smtClean="0"/>
              <a:t>9</a:t>
            </a:r>
            <a:r>
              <a:rPr lang="ru-RU" dirty="0"/>
              <a:t>. Предоставление грузоотправителем недостоверных сведений о массе или габаритах груза в документах на перевозимый груз либо </a:t>
            </a:r>
            <a:r>
              <a:rPr lang="ru-RU" dirty="0" err="1"/>
              <a:t>неуказание</a:t>
            </a:r>
            <a:r>
              <a:rPr lang="ru-RU" dirty="0"/>
              <a:t> в транспортной накладной при перевозке крупногабаритных или тяжеловесных грузов информации о номере, дате или сроке действия специального разрешения либо о маршруте перевозки такого груза, если это повлекло нарушение, предусмотренное </a:t>
            </a:r>
            <a:r>
              <a:rPr lang="ru-RU" dirty="0">
                <a:hlinkClick r:id="rId5"/>
              </a:rPr>
              <a:t>частью 3</a:t>
            </a:r>
            <a:r>
              <a:rPr lang="ru-RU" dirty="0"/>
              <a:t>, </a:t>
            </a:r>
            <a:r>
              <a:rPr lang="ru-RU" dirty="0">
                <a:hlinkClick r:id="rId6"/>
              </a:rPr>
              <a:t>5</a:t>
            </a:r>
            <a:r>
              <a:rPr lang="ru-RU" dirty="0"/>
              <a:t> или </a:t>
            </a:r>
            <a:r>
              <a:rPr lang="ru-RU" dirty="0">
                <a:hlinkClick r:id="rId7"/>
              </a:rPr>
              <a:t>6</a:t>
            </a:r>
            <a:r>
              <a:rPr lang="ru-RU" dirty="0"/>
              <a:t> настоящей статьи, </a:t>
            </a:r>
            <a:r>
              <a:rPr lang="ru-RU" dirty="0" smtClean="0"/>
              <a:t>-</a:t>
            </a:r>
          </a:p>
          <a:p>
            <a:r>
              <a:rPr lang="ru-RU" dirty="0" smtClean="0"/>
              <a:t>влечет </a:t>
            </a:r>
            <a:r>
              <a:rPr lang="ru-RU" dirty="0"/>
              <a:t>наложение административного штрафа на граждан в размере семи тысяч пятисот рублей; на должностных лиц - от тридцати семи тысяч пятисот до пятидесяти двух тысяч пятисот рублей; на юридических лиц - от пятисот двадцати пяти тысяч до </a:t>
            </a:r>
            <a:endParaRPr lang="ru-RU" dirty="0" smtClean="0"/>
          </a:p>
          <a:p>
            <a:r>
              <a:rPr lang="ru-RU" dirty="0" smtClean="0"/>
              <a:t>шестисот </a:t>
            </a:r>
            <a:r>
              <a:rPr lang="ru-RU" dirty="0"/>
              <a:t>тысяч рублей.</a:t>
            </a:r>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12.21.1. Нарушение правил движения тяжеловесного и (или) крупногабаритного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31573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80728"/>
            <a:ext cx="9040848" cy="3970318"/>
          </a:xfrm>
          <a:prstGeom prst="rect">
            <a:avLst/>
          </a:prstGeom>
        </p:spPr>
        <p:txBody>
          <a:bodyPr wrap="square">
            <a:spAutoFit/>
          </a:bodyPr>
          <a:lstStyle/>
          <a:p>
            <a:r>
              <a:rPr lang="ru-RU" dirty="0"/>
              <a:t>10. Превышение допустимой массы транспортного средства и (или) допустимой нагрузки на ось транспортного средства, либо массы транспортного средства и (или) нагрузки на ось транспортного средства, указанных в специальном разрешении, либо допустимых габаритов транспортного средства, либо габаритов, указанных в специальном разрешении, юридическими лицами или индивидуальными предпринимателями, осуществившими погрузку груза в транспортное средство, -</a:t>
            </a:r>
          </a:p>
          <a:p>
            <a:r>
              <a:rPr lang="ru-RU" dirty="0"/>
              <a:t>влечет наложение административного штрафа на индивидуальных предпринимателей в размере от ста двадцати тысяч до ста пятидесяти тысяч рублей; на юридических лиц - от трехсот семидесяти пяти тысяч до шестисот тысяч рублей</a:t>
            </a:r>
            <a:r>
              <a:rPr lang="ru-RU" dirty="0" smtClean="0"/>
              <a:t>.</a:t>
            </a:r>
          </a:p>
          <a:p>
            <a:r>
              <a:rPr lang="ru-RU" dirty="0" smtClean="0"/>
              <a:t>11</a:t>
            </a:r>
            <a:r>
              <a:rPr lang="ru-RU" dirty="0"/>
              <a:t>. Несоблюдение требований, предписанных </a:t>
            </a:r>
            <a:r>
              <a:rPr lang="ru-RU" dirty="0">
                <a:hlinkClick r:id="rId2"/>
              </a:rPr>
              <a:t>дорожными знаками</a:t>
            </a:r>
            <a:r>
              <a:rPr lang="ru-RU" dirty="0"/>
              <a:t>, запрещающими движение транспортных средств, общая фактическая масса которых либо нагрузка на ось которых превышает указанные на дорожном знаке, если движение таких транспортных средств осуществляется без специального разрешения, -</a:t>
            </a:r>
          </a:p>
          <a:p>
            <a:r>
              <a:rPr lang="ru-RU" dirty="0"/>
              <a:t>влечет наложение административного штрафа в размере семи тысяч пятисот рублей.</a:t>
            </a:r>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12.21.1. Нарушение правил движения тяжеловесного и (или) крупногабаритного транспортного средства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75236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620688"/>
            <a:ext cx="8640960" cy="6109365"/>
          </a:xfrm>
          <a:prstGeom prst="rect">
            <a:avLst/>
          </a:prstGeom>
        </p:spPr>
        <p:txBody>
          <a:bodyPr wrap="square">
            <a:spAutoFit/>
          </a:bodyPr>
          <a:lstStyle/>
          <a:p>
            <a:r>
              <a:rPr lang="ru-RU" sz="1700" dirty="0"/>
              <a:t>1. Перевозка опасных грузов водителем, не имеющим свидетельства о подготовке водителей транспортных средств, перевозящих опасные грузы, свидетельства о допуске транспортного средства к перевозке опасных грузов, специального разрешения или аварийной карточки системы информации об опасности, предусмотренных правилами перевозки опасных грузов, а равно перевозка опасных грузов на транспортном средстве, конструкция которого не соответствует требованиям правил перевозки опасных грузов или на котором отсутствуют элементы системы информации об опасности либо оборудование или средства, применяемые для ликвидации последствий происшествия при перевозке опасных грузов, либо несоблюдение условий перевозки опасных грузов, предусмотренных указанными правилами, -</a:t>
            </a:r>
          </a:p>
          <a:p>
            <a:r>
              <a:rPr lang="ru-RU" sz="1700" dirty="0"/>
              <a:t>влечет наложение административного штрафа на водителя в размере от двух тысяч до двух тысяч пятисот рублей или лишение права управления транспортными средствами на срок от четырех до шести месяцев; на должностных лиц, ответственных за перевозку, - от пятнадцати тысяч до двадцати тысяч рублей; на юридических лиц - от четырехсот тысяч до пятисот тысяч рублей</a:t>
            </a:r>
            <a:r>
              <a:rPr lang="ru-RU" sz="1700" dirty="0" smtClean="0"/>
              <a:t>.</a:t>
            </a:r>
            <a:r>
              <a:rPr lang="ru-RU" sz="1700" dirty="0"/>
              <a:t> </a:t>
            </a:r>
            <a:endParaRPr lang="ru-RU" sz="1700" dirty="0" smtClean="0"/>
          </a:p>
          <a:p>
            <a:r>
              <a:rPr lang="ru-RU" sz="1700" dirty="0" smtClean="0"/>
              <a:t>2</a:t>
            </a:r>
            <a:r>
              <a:rPr lang="ru-RU" sz="1700" dirty="0"/>
              <a:t>. Нарушение </a:t>
            </a:r>
            <a:r>
              <a:rPr lang="ru-RU" sz="1700" dirty="0">
                <a:hlinkClick r:id="rId2"/>
              </a:rPr>
              <a:t>правил</a:t>
            </a:r>
            <a:r>
              <a:rPr lang="ru-RU" sz="1700" dirty="0"/>
              <a:t> перевозки опасных грузов, за исключением случаев, предусмотренных </a:t>
            </a:r>
            <a:r>
              <a:rPr lang="ru-RU" sz="1700" dirty="0">
                <a:hlinkClick r:id="rId3"/>
              </a:rPr>
              <a:t>частью 1</a:t>
            </a:r>
            <a:r>
              <a:rPr lang="ru-RU" sz="1700" dirty="0"/>
              <a:t> настоящей статьи, -</a:t>
            </a:r>
          </a:p>
          <a:p>
            <a:r>
              <a:rPr lang="ru-RU" sz="1700" dirty="0"/>
              <a:t>влечет наложение административного штрафа на водителя в размере от одной тысячи до одной тысячи пятисот рублей; на должностных лиц, ответственных за </a:t>
            </a:r>
            <a:r>
              <a:rPr lang="ru-RU" sz="1700" dirty="0" smtClean="0"/>
              <a:t>перевозку,</a:t>
            </a:r>
          </a:p>
          <a:p>
            <a:r>
              <a:rPr lang="ru-RU" sz="1700" dirty="0" smtClean="0"/>
              <a:t> </a:t>
            </a:r>
            <a:r>
              <a:rPr lang="ru-RU" sz="1700" dirty="0"/>
              <a:t>- от пяти тысяч до десяти тысяч рублей; на юридических лиц - от ста </a:t>
            </a:r>
            <a:r>
              <a:rPr lang="ru-RU" sz="1700" dirty="0" smtClean="0"/>
              <a:t>пяти</a:t>
            </a:r>
          </a:p>
          <a:p>
            <a:r>
              <a:rPr lang="ru-RU" sz="1700" dirty="0" smtClean="0"/>
              <a:t>десяти </a:t>
            </a:r>
            <a:r>
              <a:rPr lang="ru-RU" sz="1700" dirty="0"/>
              <a:t>тысяч до двухсот пятидесяти тысяч рублей.</a:t>
            </a:r>
          </a:p>
          <a:p>
            <a:endParaRPr lang="ru-RU" sz="1700" dirty="0"/>
          </a:p>
          <a:p>
            <a:endParaRPr lang="ru-RU" sz="1700"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Статья 12.21.2. Нарушение правил перевозки опасных грузов</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10976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692696"/>
            <a:ext cx="9040848" cy="6109365"/>
          </a:xfrm>
          <a:prstGeom prst="rect">
            <a:avLst/>
          </a:prstGeom>
        </p:spPr>
        <p:txBody>
          <a:bodyPr wrap="square">
            <a:spAutoFit/>
          </a:bodyPr>
          <a:lstStyle/>
          <a:p>
            <a:r>
              <a:rPr lang="ru-RU" sz="1700" dirty="0"/>
              <a:t>1. Нарушение </a:t>
            </a:r>
            <a:r>
              <a:rPr lang="ru-RU" sz="1700" dirty="0">
                <a:hlinkClick r:id="rId2"/>
              </a:rPr>
              <a:t>правил</a:t>
            </a:r>
            <a:r>
              <a:rPr lang="ru-RU" sz="1700" dirty="0"/>
              <a:t> перевозки людей, за исключением случаев, предусмотренных </a:t>
            </a:r>
            <a:r>
              <a:rPr lang="ru-RU" sz="1700" dirty="0">
                <a:hlinkClick r:id="rId3"/>
              </a:rPr>
              <a:t>частями 2 - 6</a:t>
            </a:r>
            <a:r>
              <a:rPr lang="ru-RU" sz="1700" dirty="0"/>
              <a:t> настоящей статьи, -</a:t>
            </a:r>
          </a:p>
          <a:p>
            <a:r>
              <a:rPr lang="ru-RU" sz="1700" dirty="0"/>
              <a:t>влечет наложение административного штрафа в размере пятисот рублей</a:t>
            </a:r>
            <a:r>
              <a:rPr lang="ru-RU" sz="1700" dirty="0" smtClean="0"/>
              <a:t>.</a:t>
            </a:r>
          </a:p>
          <a:p>
            <a:r>
              <a:rPr lang="ru-RU" sz="1700" dirty="0"/>
              <a:t>2. Перевозка людей вне кабины автомобиля (за исключением случаев, разрешенных </a:t>
            </a:r>
            <a:r>
              <a:rPr lang="ru-RU" sz="1700" dirty="0">
                <a:hlinkClick r:id="rId4"/>
              </a:rPr>
              <a:t>Правилами дорожного движения</a:t>
            </a:r>
            <a:r>
              <a:rPr lang="ru-RU" sz="1700" dirty="0"/>
              <a:t>), трактора, других самоходных машин, на грузовом прицепе, в прицепе-даче, в кузове грузового мотоцикла или вне предусмотренных конструкцией мотоцикла мест для сидения -</a:t>
            </a:r>
          </a:p>
          <a:p>
            <a:r>
              <a:rPr lang="ru-RU" sz="1700" dirty="0"/>
              <a:t>влечет наложение административного штрафа в размере одной тысячи рублей.</a:t>
            </a:r>
          </a:p>
          <a:p>
            <a:r>
              <a:rPr lang="ru-RU" sz="1700" dirty="0"/>
              <a:t>3. Нарушение требований к перевозке детей, установленных </a:t>
            </a:r>
            <a:r>
              <a:rPr lang="ru-RU" sz="1700" dirty="0">
                <a:hlinkClick r:id="rId5"/>
              </a:rPr>
              <a:t>Правилами</a:t>
            </a:r>
            <a:r>
              <a:rPr lang="ru-RU" sz="1700" dirty="0"/>
              <a:t> дорожного движения, -</a:t>
            </a:r>
          </a:p>
          <a:p>
            <a:r>
              <a:rPr lang="ru-RU" sz="1700" dirty="0"/>
              <a:t>влечет наложение административного штрафа на водителя в размере трех тысяч рублей; на должностных лиц - двадцати пяти тысяч рублей; на юридических лиц - ста тысяч рублей.</a:t>
            </a:r>
          </a:p>
          <a:p>
            <a:r>
              <a:rPr lang="ru-RU" sz="1700" dirty="0"/>
              <a:t>4. Организованная перевозка группы детей автобусами, не соответствующими требованиям </a:t>
            </a:r>
            <a:r>
              <a:rPr lang="ru-RU" sz="1700" dirty="0">
                <a:hlinkClick r:id="rId6"/>
              </a:rPr>
              <a:t>Правил</a:t>
            </a:r>
            <a:r>
              <a:rPr lang="ru-RU" sz="1700" dirty="0"/>
              <a:t> организованной перевозки группы детей автобусами, либо водителем, не соответствующим требованиям указанных </a:t>
            </a:r>
            <a:r>
              <a:rPr lang="ru-RU" sz="1700" dirty="0">
                <a:hlinkClick r:id="rId7"/>
              </a:rPr>
              <a:t>Правил</a:t>
            </a:r>
            <a:r>
              <a:rPr lang="ru-RU" sz="1700" dirty="0"/>
              <a:t>, либо без договора фрахтования, если наличие такого документа предусмотрено указанными Правилами, либо без программы маршрута, либо без списка детей, либо без списка назначенных сопровождающих, предусмотренных указанными </a:t>
            </a:r>
            <a:r>
              <a:rPr lang="ru-RU" sz="1700" dirty="0">
                <a:hlinkClick r:id="rId8"/>
              </a:rPr>
              <a:t>Правилами</a:t>
            </a:r>
            <a:r>
              <a:rPr lang="ru-RU" sz="1700" dirty="0"/>
              <a:t>, -</a:t>
            </a:r>
          </a:p>
          <a:p>
            <a:r>
              <a:rPr lang="ru-RU" sz="1700" dirty="0"/>
              <a:t>влечет наложение административного штрафа на водителя в размере трех тысяч рублей; на должностных лиц - двадцати пяти тысяч рублей; на юридических лиц </a:t>
            </a:r>
            <a:r>
              <a:rPr lang="ru-RU" sz="1700" dirty="0" smtClean="0"/>
              <a:t>– </a:t>
            </a:r>
          </a:p>
          <a:p>
            <a:r>
              <a:rPr lang="ru-RU" sz="1700" dirty="0" smtClean="0"/>
              <a:t>ста </a:t>
            </a:r>
            <a:r>
              <a:rPr lang="ru-RU" sz="1700" dirty="0"/>
              <a:t>тысяч рублей.</a:t>
            </a:r>
          </a:p>
          <a:p>
            <a:endParaRPr lang="ru-RU" sz="1700" dirty="0"/>
          </a:p>
          <a:p>
            <a:endParaRPr lang="ru-RU" sz="1700"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Статья 12.23. Нарушение правил перевозки людей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2366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692696"/>
            <a:ext cx="9040848" cy="4524315"/>
          </a:xfrm>
          <a:prstGeom prst="rect">
            <a:avLst/>
          </a:prstGeom>
        </p:spPr>
        <p:txBody>
          <a:bodyPr wrap="square">
            <a:spAutoFit/>
          </a:bodyPr>
          <a:lstStyle/>
          <a:p>
            <a:r>
              <a:rPr lang="ru-RU" dirty="0"/>
              <a:t>5. Нарушение требований к перевозке детей в ночное время, установленных </a:t>
            </a:r>
            <a:r>
              <a:rPr lang="ru-RU" dirty="0">
                <a:hlinkClick r:id="rId2"/>
              </a:rPr>
              <a:t>Правилами</a:t>
            </a:r>
            <a:r>
              <a:rPr lang="ru-RU" dirty="0"/>
              <a:t> организованной перевозки группы детей автобусами, -</a:t>
            </a:r>
          </a:p>
          <a:p>
            <a:r>
              <a:rPr lang="ru-RU" dirty="0"/>
              <a:t>влечет наложение административного штрафа на водителя в размере пяти тысяч рублей или лишение права управления транспортными средствами на срок от четырех до шести месяцев; на должностных лиц - пятидесяти тысяч рублей; на юридических лиц - двухсот тысяч рублей.</a:t>
            </a:r>
          </a:p>
          <a:p>
            <a:r>
              <a:rPr lang="ru-RU" dirty="0"/>
              <a:t>6. Нарушение требований к перевозке детей, установленных </a:t>
            </a:r>
            <a:r>
              <a:rPr lang="ru-RU" dirty="0">
                <a:hlinkClick r:id="rId3"/>
              </a:rPr>
              <a:t>Правилами</a:t>
            </a:r>
            <a:r>
              <a:rPr lang="ru-RU" dirty="0"/>
              <a:t> организованной перевозки группы детей автобусами, за исключением случаев, предусмотренных </a:t>
            </a:r>
            <a:r>
              <a:rPr lang="ru-RU" dirty="0">
                <a:hlinkClick r:id="rId4"/>
              </a:rPr>
              <a:t>частями 4</a:t>
            </a:r>
            <a:r>
              <a:rPr lang="ru-RU" dirty="0"/>
              <a:t> и </a:t>
            </a:r>
            <a:r>
              <a:rPr lang="ru-RU" dirty="0">
                <a:hlinkClick r:id="rId5"/>
              </a:rPr>
              <a:t>5</a:t>
            </a:r>
            <a:r>
              <a:rPr lang="ru-RU" dirty="0"/>
              <a:t> настоящей статьи, -</a:t>
            </a:r>
          </a:p>
          <a:p>
            <a:r>
              <a:rPr lang="ru-RU" dirty="0"/>
              <a:t>влечет наложение административного штрафа на должностных лиц в размере двадцати пяти тысяч рублей; на юридических лиц - ста тысяч рублей.</a:t>
            </a:r>
          </a:p>
          <a:p>
            <a:r>
              <a:rPr lang="ru-RU" b="1" dirty="0"/>
              <a:t>Примечание</a:t>
            </a:r>
            <a:r>
              <a:rPr lang="ru-RU" dirty="0"/>
              <a:t>. За административные правонарушения, предусмотренные настоящей статьей, лица, осуществляющие предпринимательскую деятельность без образования юридического лица, несут административную ответственность как юридические лица.</a:t>
            </a:r>
          </a:p>
          <a:p>
            <a:endParaRPr lang="ru-RU"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Статья 12.23. Нарушение правил перевозки людей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85568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948225"/>
            <a:ext cx="9040848" cy="4524315"/>
          </a:xfrm>
          <a:prstGeom prst="rect">
            <a:avLst/>
          </a:prstGeom>
        </p:spPr>
        <p:txBody>
          <a:bodyPr wrap="square">
            <a:spAutoFit/>
          </a:bodyPr>
          <a:lstStyle/>
          <a:p>
            <a:pPr fontAlgn="base"/>
            <a:r>
              <a:rPr lang="ru-RU" dirty="0"/>
              <a:t>1.Невыполнение водителем транспортного средства законного требования уполномоченного должностного лица о прохождении медицинского освидетельствования на состояние опьянения, если такие действия (бездействие) не содержат уголовно наказуемого деяния, - </a:t>
            </a:r>
            <a:endParaRPr lang="ru-RU" dirty="0" smtClean="0"/>
          </a:p>
          <a:p>
            <a:pPr fontAlgn="base"/>
            <a:r>
              <a:rPr lang="ru-RU" dirty="0" smtClean="0"/>
              <a:t>влечет </a:t>
            </a:r>
            <a:r>
              <a:rPr lang="ru-RU" dirty="0"/>
              <a:t>наложение административного штрафа в размере сорока пяти тысяч рублей с лишением права управления транспортными средствами на срок от полутора до двух лет</a:t>
            </a:r>
            <a:r>
              <a:rPr lang="ru-RU" dirty="0" smtClean="0"/>
              <a:t>.</a:t>
            </a:r>
          </a:p>
          <a:p>
            <a:pPr fontAlgn="base"/>
            <a:r>
              <a:rPr lang="ru-RU" dirty="0" smtClean="0"/>
              <a:t>2.Невыполнение </a:t>
            </a:r>
            <a:r>
              <a:rPr lang="ru-RU" dirty="0"/>
              <a:t>водителем транспортного средства, не имеющим права управления транспортными средствами либо лишенным права управления транспортными средствами, законного требования уполномоченного должностного лица о прохождении медицинского освидетельствования на состояние опьянения, если такие действия (бездействие) не содержат уголовно наказуемого деяния, - </a:t>
            </a:r>
            <a:endParaRPr lang="ru-RU" dirty="0" smtClean="0"/>
          </a:p>
          <a:p>
            <a:pPr fontAlgn="base"/>
            <a:r>
              <a:rPr lang="ru-RU" dirty="0" smtClean="0"/>
              <a:t>влечет </a:t>
            </a:r>
            <a:r>
              <a:rPr lang="ru-RU" dirty="0"/>
              <a:t>административный арест на срок от десяти до пятнадцати суток или наложение административного штрафа на лиц, в отношении которых в соответствии с настоящим Кодексом не может применяться административный арест, в размере сорока пяти тысяч рублей.</a:t>
            </a:r>
          </a:p>
          <a:p>
            <a:endParaRPr lang="ru-RU" dirty="0"/>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a:t>Статья 12.26. Невыполнение водителем транспортного средства требования о прохождении медицинского освидетельствования на состояние опьянения</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40839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4524315"/>
          </a:xfrm>
          <a:prstGeom prst="rect">
            <a:avLst/>
          </a:prstGeom>
        </p:spPr>
        <p:txBody>
          <a:bodyPr wrap="square">
            <a:spAutoFit/>
          </a:bodyPr>
          <a:lstStyle/>
          <a:p>
            <a:r>
              <a:rPr lang="ru-RU" dirty="0"/>
              <a:t>1. Выпуск на линию </a:t>
            </a:r>
            <a:r>
              <a:rPr lang="ru-RU" dirty="0">
                <a:hlinkClick r:id="rId2"/>
              </a:rPr>
              <a:t>транспортного средства</a:t>
            </a:r>
            <a:r>
              <a:rPr lang="ru-RU" dirty="0"/>
              <a:t>, не зарегистрированного в установленном </a:t>
            </a:r>
            <a:r>
              <a:rPr lang="ru-RU" dirty="0">
                <a:hlinkClick r:id="rId3"/>
              </a:rPr>
              <a:t>порядке</a:t>
            </a:r>
            <a:r>
              <a:rPr lang="ru-RU" dirty="0"/>
              <a:t> или не прошедшего </a:t>
            </a:r>
            <a:r>
              <a:rPr lang="ru-RU" dirty="0">
                <a:hlinkClick r:id="rId4"/>
              </a:rPr>
              <a:t>технического осмотра</a:t>
            </a:r>
            <a:r>
              <a:rPr lang="ru-RU" dirty="0"/>
              <a:t>, -</a:t>
            </a:r>
          </a:p>
          <a:p>
            <a:r>
              <a:rPr lang="ru-RU" dirty="0"/>
              <a:t>влечет наложение административного штрафа на должностных лиц, ответственных за техническое состояние и эксплуатацию транспортных средств, в размере пятисот рублей; на юридических лиц - пятидесяти тысяч рублей.</a:t>
            </a:r>
          </a:p>
          <a:p>
            <a:r>
              <a:rPr lang="ru-RU" dirty="0"/>
              <a:t>2. Выпуск на линию транспортного средства, имеющего </a:t>
            </a:r>
            <a:r>
              <a:rPr lang="ru-RU" dirty="0">
                <a:hlinkClick r:id="rId5"/>
              </a:rPr>
              <a:t>неисправности</a:t>
            </a:r>
            <a:r>
              <a:rPr lang="ru-RU" dirty="0"/>
              <a:t>, с которыми запрещена эксплуатация, за исключением случаев, предусмотренных </a:t>
            </a:r>
            <a:r>
              <a:rPr lang="ru-RU" dirty="0">
                <a:hlinkClick r:id="rId6"/>
              </a:rPr>
              <a:t>частью 2 статьи 11.23</a:t>
            </a:r>
            <a:r>
              <a:rPr lang="ru-RU" dirty="0"/>
              <a:t> настоящего Кодекса, или выпуск на линию транспортного средства, переоборудованного без соответствующего разрешения, -</a:t>
            </a:r>
          </a:p>
          <a:p>
            <a:r>
              <a:rPr lang="ru-RU" dirty="0"/>
              <a:t>влечет наложение административного штрафа на должностных лиц, ответственных за техническое состояние и эксплуатацию транспортных средств, в размере от пяти тысяч до восьми тысяч рублей.</a:t>
            </a:r>
          </a:p>
          <a:p>
            <a:endParaRPr lang="ru-RU" dirty="0" smtClean="0"/>
          </a:p>
          <a:p>
            <a:endParaRPr lang="ru-RU" dirty="0"/>
          </a:p>
          <a:p>
            <a:endParaRPr lang="ru-RU" dirty="0"/>
          </a:p>
        </p:txBody>
      </p:sp>
      <p:sp>
        <p:nvSpPr>
          <p:cNvPr id="2" name="Прямоугольник 1"/>
          <p:cNvSpPr/>
          <p:nvPr/>
        </p:nvSpPr>
        <p:spPr>
          <a:xfrm>
            <a:off x="395536" y="24895"/>
            <a:ext cx="7992888" cy="2308324"/>
          </a:xfrm>
          <a:prstGeom prst="rect">
            <a:avLst/>
          </a:prstGeom>
        </p:spPr>
        <p:txBody>
          <a:bodyPr wrap="square">
            <a:spAutoFit/>
          </a:bodyPr>
          <a:lstStyle/>
          <a:p>
            <a:pPr algn="ctr"/>
            <a:r>
              <a:rPr lang="ru-RU" b="1" dirty="0"/>
              <a:t>Статья 12.31. Выпуск на линию транспортного средства, не зарегистрированного в установленном порядке, не прошедшего технического осмотра, с заведомо подложными государственными регистрационными знаками, имеющего неисправности, с которыми запрещена эксплуатация, с установленными без соответствующего разрешения устройствами для подачи специальных световых или звуковых сигналов либо с незаконно нанесенными специальными </a:t>
            </a:r>
            <a:r>
              <a:rPr lang="ru-RU" b="1" dirty="0" err="1"/>
              <a:t>цветографическими</a:t>
            </a:r>
            <a:r>
              <a:rPr lang="ru-RU" b="1" dirty="0"/>
              <a:t> схемами автомобилей оперативных служб</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51970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4247317"/>
          </a:xfrm>
          <a:prstGeom prst="rect">
            <a:avLst/>
          </a:prstGeom>
        </p:spPr>
        <p:txBody>
          <a:bodyPr wrap="square">
            <a:spAutoFit/>
          </a:bodyPr>
          <a:lstStyle/>
          <a:p>
            <a:r>
              <a:rPr lang="ru-RU" dirty="0"/>
              <a:t>3. Выпуск на линию транспортного средства с заведомо подложными государственными регистрационными знаками либо с установленными на передней его части световыми приборами с огнями красного цвета или </a:t>
            </a:r>
            <a:r>
              <a:rPr lang="ru-RU" dirty="0" err="1"/>
              <a:t>световозвращающими</a:t>
            </a:r>
            <a:r>
              <a:rPr lang="ru-RU" dirty="0"/>
              <a:t> приспособлениями красного цвета, а равно световыми приборами, цвет огней и режим работы которых не соответствуют требованиям </a:t>
            </a:r>
            <a:r>
              <a:rPr lang="ru-RU" dirty="0">
                <a:hlinkClick r:id="rId2"/>
              </a:rPr>
              <a:t>Основных положений</a:t>
            </a:r>
            <a:r>
              <a:rPr lang="ru-RU" dirty="0"/>
              <a:t> по допуску транспортных средств к эксплуатации и обязанностей должностных лиц по обеспечению безопасности дорожного движения, -</a:t>
            </a:r>
          </a:p>
          <a:p>
            <a:r>
              <a:rPr lang="ru-RU" dirty="0"/>
              <a:t>влечет наложение административного штрафа на должностных лиц, ответственных за техническое состояние и эксплуатацию транспортных средств, в размере от пятнадцати тысяч до двадцати тысяч рублей; на юридических лиц - пятидесяти тысяч рублей.</a:t>
            </a:r>
          </a:p>
          <a:p>
            <a:endParaRPr lang="ru-RU" dirty="0" smtClean="0"/>
          </a:p>
          <a:p>
            <a:endParaRPr lang="ru-RU" dirty="0"/>
          </a:p>
          <a:p>
            <a:endParaRPr lang="ru-RU" dirty="0"/>
          </a:p>
        </p:txBody>
      </p:sp>
      <p:sp>
        <p:nvSpPr>
          <p:cNvPr id="2" name="Прямоугольник 1"/>
          <p:cNvSpPr/>
          <p:nvPr/>
        </p:nvSpPr>
        <p:spPr>
          <a:xfrm>
            <a:off x="395536" y="24895"/>
            <a:ext cx="7992888" cy="2308324"/>
          </a:xfrm>
          <a:prstGeom prst="rect">
            <a:avLst/>
          </a:prstGeom>
        </p:spPr>
        <p:txBody>
          <a:bodyPr wrap="square">
            <a:spAutoFit/>
          </a:bodyPr>
          <a:lstStyle/>
          <a:p>
            <a:pPr algn="ctr"/>
            <a:r>
              <a:rPr lang="ru-RU" b="1" dirty="0"/>
              <a:t>Статья 12.31. Выпуск на линию транспортного средства, не зарегистрированного в установленном порядке, не прошедшего технического осмотра, с заведомо подложными государственными регистрационными знаками, имеющего неисправности, с которыми запрещена эксплуатация, с установленными без соответствующего разрешения устройствами для подачи специальных световых или звуковых сигналов либо с незаконно нанесенными специальными </a:t>
            </a:r>
            <a:r>
              <a:rPr lang="ru-RU" b="1" dirty="0" err="1"/>
              <a:t>цветографическими</a:t>
            </a:r>
            <a:r>
              <a:rPr lang="ru-RU" b="1" dirty="0"/>
              <a:t> схемами автомобилей оперативных служб</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75031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4247317"/>
          </a:xfrm>
          <a:prstGeom prst="rect">
            <a:avLst/>
          </a:prstGeom>
        </p:spPr>
        <p:txBody>
          <a:bodyPr wrap="square">
            <a:spAutoFit/>
          </a:bodyPr>
          <a:lstStyle/>
          <a:p>
            <a:r>
              <a:rPr lang="ru-RU" dirty="0"/>
              <a:t>4. Выпуск на линию транспортного средства с установленными на нем без соответствующего </a:t>
            </a:r>
            <a:r>
              <a:rPr lang="ru-RU" dirty="0">
                <a:hlinkClick r:id="rId2"/>
              </a:rPr>
              <a:t>разрешения</a:t>
            </a:r>
            <a:r>
              <a:rPr lang="ru-RU" dirty="0"/>
              <a:t> устройствами для подачи специальных световых или звуковых сигналов (за исключением охранной сигнализации), а равно с незаконно нанесенными на его наружные поверхности специальными </a:t>
            </a:r>
            <a:r>
              <a:rPr lang="ru-RU" dirty="0" err="1"/>
              <a:t>цветографическими</a:t>
            </a:r>
            <a:r>
              <a:rPr lang="ru-RU" dirty="0"/>
              <a:t> схемами автомобилей оперативных служб -</a:t>
            </a:r>
          </a:p>
          <a:p>
            <a:r>
              <a:rPr lang="ru-RU" dirty="0"/>
              <a:t>влечет наложение административного штрафа на должностных лиц, ответственных за техническое состояние и эксплуатацию транспортных средств, в размере двадцати тысяч рублей; на юридических лиц - пятидесяти тысяч рублей.</a:t>
            </a:r>
          </a:p>
          <a:p>
            <a:endParaRPr lang="ru-RU" dirty="0" smtClean="0"/>
          </a:p>
          <a:p>
            <a:r>
              <a:rPr lang="ru-RU" b="1" dirty="0"/>
              <a:t>Примечание.</a:t>
            </a:r>
            <a:r>
              <a:rPr lang="ru-RU" dirty="0"/>
              <a:t> За административные правонарушения, предусмотренные настоящей статьей, лица, осуществляющие предпринимательскую деятельность без образования юридического лица, несут административную ответственность как </a:t>
            </a:r>
            <a:endParaRPr lang="ru-RU" dirty="0" smtClean="0"/>
          </a:p>
          <a:p>
            <a:r>
              <a:rPr lang="ru-RU" dirty="0" smtClean="0"/>
              <a:t>юридические </a:t>
            </a:r>
            <a:r>
              <a:rPr lang="ru-RU" dirty="0"/>
              <a:t>лица.</a:t>
            </a:r>
            <a:endParaRPr lang="ru-RU" dirty="0" smtClean="0"/>
          </a:p>
          <a:p>
            <a:endParaRPr lang="ru-RU" dirty="0"/>
          </a:p>
          <a:p>
            <a:endParaRPr lang="ru-RU" dirty="0"/>
          </a:p>
        </p:txBody>
      </p:sp>
      <p:sp>
        <p:nvSpPr>
          <p:cNvPr id="2" name="Прямоугольник 1"/>
          <p:cNvSpPr/>
          <p:nvPr/>
        </p:nvSpPr>
        <p:spPr>
          <a:xfrm>
            <a:off x="395536" y="24895"/>
            <a:ext cx="7992888" cy="2308324"/>
          </a:xfrm>
          <a:prstGeom prst="rect">
            <a:avLst/>
          </a:prstGeom>
        </p:spPr>
        <p:txBody>
          <a:bodyPr wrap="square">
            <a:spAutoFit/>
          </a:bodyPr>
          <a:lstStyle/>
          <a:p>
            <a:pPr algn="ctr"/>
            <a:r>
              <a:rPr lang="ru-RU" b="1" dirty="0"/>
              <a:t>Статья 12.31. Выпуск на линию транспортного средства, не зарегистрированного в установленном порядке, не прошедшего технического осмотра, с заведомо подложными государственными регистрационными знаками, имеющего неисправности, с которыми запрещена эксплуатация, с установленными без соответствующего разрешения устройствами для подачи специальных световых или звуковых сигналов либо с незаконно нанесенными специальными </a:t>
            </a:r>
            <a:r>
              <a:rPr lang="ru-RU" b="1" dirty="0" err="1"/>
              <a:t>цветографическими</a:t>
            </a:r>
            <a:r>
              <a:rPr lang="ru-RU" b="1" dirty="0"/>
              <a:t> схемами автомобилей оперативных служб</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57223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052736"/>
            <a:ext cx="9040848" cy="5909310"/>
          </a:xfrm>
          <a:prstGeom prst="rect">
            <a:avLst/>
          </a:prstGeom>
        </p:spPr>
        <p:txBody>
          <a:bodyPr wrap="square">
            <a:spAutoFit/>
          </a:bodyPr>
          <a:lstStyle/>
          <a:p>
            <a:r>
              <a:rPr lang="ru-RU" dirty="0"/>
              <a:t>1. Осуществление перевозок пассажиров и багажа, грузов автомобильным транспортом и городским наземным электрическим транспортом с нарушением профессиональных и </a:t>
            </a:r>
            <a:r>
              <a:rPr lang="ru-RU" dirty="0">
                <a:hlinkClick r:id="rId2"/>
              </a:rPr>
              <a:t>квалификационных требований</a:t>
            </a:r>
            <a:r>
              <a:rPr lang="ru-RU" dirty="0"/>
              <a:t>, предъявляемых к работникам, -</a:t>
            </a:r>
          </a:p>
          <a:p>
            <a:r>
              <a:rPr lang="ru-RU" dirty="0"/>
              <a:t>влечет наложение административного штрафа на должностных лиц в размере двадцати тысяч рублей; на юридических лиц - ста тысяч рублей.</a:t>
            </a:r>
          </a:p>
          <a:p>
            <a:r>
              <a:rPr lang="ru-RU" dirty="0"/>
              <a:t>2. Осуществление перевозок пассажиров и багажа, грузов автомобильным транспортом и городским наземным электрическим транспортом с нарушением требований о проведении </a:t>
            </a:r>
            <a:r>
              <a:rPr lang="ru-RU" dirty="0" err="1"/>
              <a:t>предрейсовых</a:t>
            </a:r>
            <a:r>
              <a:rPr lang="ru-RU" dirty="0"/>
              <a:t> и </a:t>
            </a:r>
            <a:r>
              <a:rPr lang="ru-RU" dirty="0" err="1"/>
              <a:t>послерейсовых</a:t>
            </a:r>
            <a:r>
              <a:rPr lang="ru-RU" dirty="0"/>
              <a:t> медицинских осмотров водителей транспортных средств -</a:t>
            </a:r>
          </a:p>
          <a:p>
            <a:r>
              <a:rPr lang="ru-RU" dirty="0"/>
              <a:t>влечет наложение административного штрафа на граждан в размере трех тысяч рублей; на должностных лиц - пяти тысяч рублей; на юридических лиц - тридцати тысяч рублей.</a:t>
            </a:r>
          </a:p>
          <a:p>
            <a:r>
              <a:rPr lang="ru-RU" dirty="0"/>
              <a:t>3. Осуществление перевозок пассажиров и багажа, грузов автомобильным транспортом и городским наземным электрическим транспортом с нарушением требований о проведении </a:t>
            </a:r>
            <a:r>
              <a:rPr lang="ru-RU" dirty="0" err="1"/>
              <a:t>предрейсового</a:t>
            </a:r>
            <a:r>
              <a:rPr lang="ru-RU" dirty="0"/>
              <a:t> контроля технического состояния транспортных средств -</a:t>
            </a:r>
          </a:p>
          <a:p>
            <a:r>
              <a:rPr lang="ru-RU" dirty="0"/>
              <a:t>влечет наложение административного штрафа на граждан в размере трех тысяч рублей; на должностных лиц - пяти тысяч рублей; на юридических лиц - тридцати тысяч рублей.</a:t>
            </a:r>
          </a:p>
          <a:p>
            <a:endParaRPr lang="ru-RU" dirty="0"/>
          </a:p>
        </p:txBody>
      </p:sp>
      <p:sp>
        <p:nvSpPr>
          <p:cNvPr id="2" name="Прямоугольник 1"/>
          <p:cNvSpPr/>
          <p:nvPr/>
        </p:nvSpPr>
        <p:spPr>
          <a:xfrm>
            <a:off x="395536" y="24895"/>
            <a:ext cx="7128792" cy="1200329"/>
          </a:xfrm>
          <a:prstGeom prst="rect">
            <a:avLst/>
          </a:prstGeom>
        </p:spPr>
        <p:txBody>
          <a:bodyPr wrap="square">
            <a:spAutoFit/>
          </a:bodyPr>
          <a:lstStyle/>
          <a:p>
            <a:pPr algn="ctr"/>
            <a:r>
              <a:rPr lang="ru-RU" b="1" dirty="0"/>
              <a:t>Статья 12.31.1. Нарушение требований обеспечения безопасности перевозок пассажиров и багажа, грузов автомобильным транспортом и городским наземным электрическим транспортом</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51663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225224"/>
            <a:ext cx="9040848" cy="5355312"/>
          </a:xfrm>
          <a:prstGeom prst="rect">
            <a:avLst/>
          </a:prstGeom>
        </p:spPr>
        <p:txBody>
          <a:bodyPr wrap="square">
            <a:spAutoFit/>
          </a:bodyPr>
          <a:lstStyle/>
          <a:p>
            <a:r>
              <a:rPr lang="ru-RU" dirty="0"/>
              <a:t>4. Осуществление перевозок пассажиров и грузов автомобильным транспортом и городским наземным электрическим транспортом с нарушением требований обеспечения безопасности перевозок пассажиров и грузов в особых условиях, предусмотренных </a:t>
            </a:r>
            <a:r>
              <a:rPr lang="ru-RU" dirty="0">
                <a:hlinkClick r:id="rId2"/>
              </a:rPr>
              <a:t>Правилами</a:t>
            </a:r>
            <a:r>
              <a:rPr lang="ru-RU" dirty="0"/>
              <a:t> обеспечения безопасности перевозок пассажиров и грузов автомобильным транспортом и городским наземным электрическим транспортом, -</a:t>
            </a:r>
          </a:p>
          <a:p>
            <a:r>
              <a:rPr lang="ru-RU" dirty="0"/>
              <a:t>влечет наложение административного штрафа на водителя в размере двух тысяч пятисот рублей; на должностных лиц - двадцати тысяч рублей; на юридических лиц - ста тысяч рублей.</a:t>
            </a:r>
          </a:p>
          <a:p>
            <a:r>
              <a:rPr lang="ru-RU" dirty="0"/>
              <a:t>5. Осуществление перевозок пассажиров и грузов автомобильным транспортом и городским наземным электрическим транспортом с нарушением требования о запрете допускать водителей к работе, связанной с управлением транспортными средствами, без прохождения ими соответствующих инструктажей, предусмотренного </a:t>
            </a:r>
            <a:r>
              <a:rPr lang="ru-RU" dirty="0">
                <a:hlinkClick r:id="rId2"/>
              </a:rPr>
              <a:t>Правилами</a:t>
            </a:r>
            <a:r>
              <a:rPr lang="ru-RU" dirty="0"/>
              <a:t> обеспечения безопасности перевозок пассажиров и грузов автомобильным транспортом и городским наземным электрическим транспортом, -</a:t>
            </a:r>
          </a:p>
          <a:p>
            <a:r>
              <a:rPr lang="ru-RU" dirty="0"/>
              <a:t>влечет наложение административного штрафа на должностных лиц в размере десяти тысяч рублей; на юридических лиц - тридцати тысяч рублей.</a:t>
            </a:r>
          </a:p>
          <a:p>
            <a:endParaRPr lang="ru-RU" dirty="0"/>
          </a:p>
        </p:txBody>
      </p:sp>
      <p:sp>
        <p:nvSpPr>
          <p:cNvPr id="2" name="Прямоугольник 1"/>
          <p:cNvSpPr/>
          <p:nvPr/>
        </p:nvSpPr>
        <p:spPr>
          <a:xfrm>
            <a:off x="395536" y="24895"/>
            <a:ext cx="7128792" cy="1200329"/>
          </a:xfrm>
          <a:prstGeom prst="rect">
            <a:avLst/>
          </a:prstGeom>
        </p:spPr>
        <p:txBody>
          <a:bodyPr wrap="square">
            <a:spAutoFit/>
          </a:bodyPr>
          <a:lstStyle/>
          <a:p>
            <a:pPr algn="ctr"/>
            <a:r>
              <a:rPr lang="ru-RU" b="1" dirty="0"/>
              <a:t>Статья 12.31.1. Нарушение требований обеспечения безопасности перевозок пассажиров и багажа, грузов автомобильным транспортом и городским наземным электрическим транспортом</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39315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225224"/>
            <a:ext cx="9040848" cy="4247317"/>
          </a:xfrm>
          <a:prstGeom prst="rect">
            <a:avLst/>
          </a:prstGeom>
        </p:spPr>
        <p:txBody>
          <a:bodyPr wrap="square">
            <a:spAutoFit/>
          </a:bodyPr>
          <a:lstStyle/>
          <a:p>
            <a:r>
              <a:rPr lang="ru-RU" dirty="0"/>
              <a:t>6. Осуществление перевозок пассажиров и грузов автомобильным транспортом и городским наземным электрическим транспортом с нарушением </a:t>
            </a:r>
            <a:r>
              <a:rPr lang="ru-RU" dirty="0">
                <a:hlinkClick r:id="rId2"/>
              </a:rPr>
              <a:t>Правил</a:t>
            </a:r>
            <a:r>
              <a:rPr lang="ru-RU" dirty="0"/>
              <a:t> обеспечения безопасности перевозок пассажиров и грузов автомобильным транспортом и городским наземным электрическим транспортом, за исключением случаев, предусмотренных </a:t>
            </a:r>
            <a:r>
              <a:rPr lang="ru-RU" dirty="0">
                <a:hlinkClick r:id="rId3"/>
              </a:rPr>
              <a:t>частями 1 - 5</a:t>
            </a:r>
            <a:r>
              <a:rPr lang="ru-RU" dirty="0"/>
              <a:t> настоящей статьи, </a:t>
            </a:r>
            <a:r>
              <a:rPr lang="ru-RU" dirty="0">
                <a:hlinkClick r:id="rId4"/>
              </a:rPr>
              <a:t>статьями 11.15.1</a:t>
            </a:r>
            <a:r>
              <a:rPr lang="ru-RU" dirty="0"/>
              <a:t>, </a:t>
            </a:r>
            <a:r>
              <a:rPr lang="ru-RU" dirty="0">
                <a:hlinkClick r:id="rId5"/>
              </a:rPr>
              <a:t>11.23</a:t>
            </a:r>
            <a:r>
              <a:rPr lang="ru-RU" dirty="0"/>
              <a:t> и </a:t>
            </a:r>
            <a:r>
              <a:rPr lang="ru-RU" dirty="0">
                <a:hlinkClick r:id="rId6"/>
              </a:rPr>
              <a:t>12.21.1</a:t>
            </a:r>
            <a:r>
              <a:rPr lang="ru-RU" dirty="0"/>
              <a:t> настоящего Кодекса, -</a:t>
            </a:r>
          </a:p>
          <a:p>
            <a:r>
              <a:rPr lang="ru-RU" dirty="0"/>
              <a:t>влечет наложение административного штрафа на водителей в размере одной тысячи пятисот рублей; на должностных лиц - десяти тысяч рублей; на юридических лиц - двадцати пяти тысяч рублей.</a:t>
            </a:r>
          </a:p>
          <a:p>
            <a:r>
              <a:rPr lang="ru-RU" dirty="0"/>
              <a:t> </a:t>
            </a:r>
          </a:p>
          <a:p>
            <a:r>
              <a:rPr lang="ru-RU" b="1" dirty="0"/>
              <a:t>Примечание.</a:t>
            </a:r>
            <a:r>
              <a:rPr lang="ru-RU" dirty="0"/>
              <a:t> За административные правонарушения, предусмотренные настоящей статьей, лица, осуществляющие предпринимательскую деятельность без образования юридического лица, несут административную ответственность как юридические лица.</a:t>
            </a:r>
          </a:p>
          <a:p>
            <a:endParaRPr lang="ru-RU" dirty="0"/>
          </a:p>
        </p:txBody>
      </p:sp>
      <p:sp>
        <p:nvSpPr>
          <p:cNvPr id="2" name="Прямоугольник 1"/>
          <p:cNvSpPr/>
          <p:nvPr/>
        </p:nvSpPr>
        <p:spPr>
          <a:xfrm>
            <a:off x="395536" y="24895"/>
            <a:ext cx="7128792" cy="1200329"/>
          </a:xfrm>
          <a:prstGeom prst="rect">
            <a:avLst/>
          </a:prstGeom>
        </p:spPr>
        <p:txBody>
          <a:bodyPr wrap="square">
            <a:spAutoFit/>
          </a:bodyPr>
          <a:lstStyle/>
          <a:p>
            <a:pPr algn="ctr"/>
            <a:r>
              <a:rPr lang="ru-RU" b="1" dirty="0"/>
              <a:t>Статья 12.31.1. Нарушение требований обеспечения безопасности перевозок пассажиров и багажа, грузов автомобильным транспортом и городским наземным электрическим транспортом</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11481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124744"/>
            <a:ext cx="9040848" cy="4801314"/>
          </a:xfrm>
          <a:prstGeom prst="rect">
            <a:avLst/>
          </a:prstGeom>
        </p:spPr>
        <p:txBody>
          <a:bodyPr wrap="square">
            <a:spAutoFit/>
          </a:bodyPr>
          <a:lstStyle/>
          <a:p>
            <a:r>
              <a:rPr lang="ru-RU" dirty="0"/>
              <a:t>1. Осуществление предпринимательской деятельности без </a:t>
            </a:r>
            <a:r>
              <a:rPr lang="ru-RU" dirty="0">
                <a:hlinkClick r:id="rId2"/>
              </a:rPr>
              <a:t>государственной регистрации</a:t>
            </a:r>
            <a:r>
              <a:rPr lang="ru-RU" dirty="0"/>
              <a:t> в качестве индивидуального предпринимателя или без государственной регистрации в качестве юридического лица, за исключением случаев, предусмотренных </a:t>
            </a:r>
            <a:r>
              <a:rPr lang="ru-RU" dirty="0">
                <a:hlinkClick r:id="rId3"/>
              </a:rPr>
              <a:t>частью 2 статьи 14.17.1</a:t>
            </a:r>
            <a:r>
              <a:rPr lang="ru-RU" dirty="0"/>
              <a:t> настоящего Кодекса, -</a:t>
            </a:r>
          </a:p>
          <a:p>
            <a:r>
              <a:rPr lang="ru-RU" dirty="0"/>
              <a:t>влечет наложение административного штрафа в размере от пятисот до двух тысяч рублей.</a:t>
            </a:r>
          </a:p>
          <a:p>
            <a:r>
              <a:rPr lang="ru-RU" dirty="0"/>
              <a:t>2. Осуществление предпринимательской деятельности без специального разрешения (лицензии), если такое разрешение (такая лицензия) обязательно (обязательна), -</a:t>
            </a:r>
          </a:p>
          <a:p>
            <a:r>
              <a:rPr lang="ru-RU" dirty="0"/>
              <a:t>влечет наложение административного штрафа на граждан в размере от двух тысяч до двух тысяч пятисот рублей с конфискацией изготовленной продукции, орудий производства и сырья или без таковой; на должностных лиц - от четырех тысяч до пяти тысяч рублей с конфискацией изготовленной продукции, орудий производства и сырья или без таковой; на юридических лиц - от сорока тысяч до пятидесяти тысяч рублей с конфискацией изготовленной продукции, орудий производства и сырья или без таковой.</a:t>
            </a:r>
          </a:p>
          <a:p>
            <a:endParaRPr lang="ru-RU" dirty="0"/>
          </a:p>
        </p:txBody>
      </p:sp>
      <p:sp>
        <p:nvSpPr>
          <p:cNvPr id="2" name="Прямоугольник 1"/>
          <p:cNvSpPr/>
          <p:nvPr/>
        </p:nvSpPr>
        <p:spPr>
          <a:xfrm>
            <a:off x="395536" y="24895"/>
            <a:ext cx="7128792" cy="923330"/>
          </a:xfrm>
          <a:prstGeom prst="rect">
            <a:avLst/>
          </a:prstGeom>
        </p:spPr>
        <p:txBody>
          <a:bodyPr wrap="square">
            <a:spAutoFit/>
          </a:bodyPr>
          <a:lstStyle/>
          <a:p>
            <a:pPr algn="ctr"/>
            <a:r>
              <a:rPr lang="ru-RU" b="1" dirty="0"/>
              <a:t>Статья 14.1. Осуществление предпринимательской деятельности без государственной регистрации или без специального разрешения (лицензии)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64957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124744"/>
            <a:ext cx="9040848" cy="4524315"/>
          </a:xfrm>
          <a:prstGeom prst="rect">
            <a:avLst/>
          </a:prstGeom>
        </p:spPr>
        <p:txBody>
          <a:bodyPr wrap="square">
            <a:spAutoFit/>
          </a:bodyPr>
          <a:lstStyle/>
          <a:p>
            <a:r>
              <a:rPr lang="ru-RU" dirty="0"/>
              <a:t>3. </a:t>
            </a:r>
            <a:r>
              <a:rPr lang="ru-RU" dirty="0"/>
              <a:t>Осуществление предпринимательской деятельности с нарушением требований и условий, предусмотренных специальным разрешением (лицензией), за исключением случаев, предусмотренных </a:t>
            </a:r>
            <a:r>
              <a:rPr lang="ru-RU" dirty="0">
                <a:hlinkClick r:id="rId2"/>
              </a:rPr>
              <a:t>частью 1.1</a:t>
            </a:r>
            <a:r>
              <a:rPr lang="ru-RU" dirty="0"/>
              <a:t> статьи 14.4.2 настоящего Кодекса, - </a:t>
            </a:r>
            <a:endParaRPr lang="ru-RU" dirty="0" smtClean="0"/>
          </a:p>
          <a:p>
            <a:r>
              <a:rPr lang="ru-RU" dirty="0"/>
              <a:t>влечет предупреждение или наложение административного штрафа на граждан в размере от одной тысячи пятисот до двух тысяч рублей; на должностных лиц - от трех тысяч до четырех тысяч рублей; на юридических лиц - от тридцати тысяч до сорока тысяч рублей. </a:t>
            </a:r>
            <a:endParaRPr lang="ru-RU" dirty="0" smtClean="0"/>
          </a:p>
          <a:p>
            <a:r>
              <a:rPr lang="ru-RU" dirty="0" smtClean="0"/>
              <a:t>4</a:t>
            </a:r>
            <a:r>
              <a:rPr lang="ru-RU" dirty="0"/>
              <a:t>. </a:t>
            </a:r>
            <a:r>
              <a:rPr lang="ru-RU" dirty="0"/>
              <a:t>Осуществление предпринимательской деятельности с грубым нарушением требований и условий, предусмотренных специальным разрешением (лицензией), за исключением случаев, предусмотренных </a:t>
            </a:r>
            <a:r>
              <a:rPr lang="ru-RU" dirty="0">
                <a:hlinkClick r:id="rId2"/>
              </a:rPr>
              <a:t>частью 1.1</a:t>
            </a:r>
            <a:r>
              <a:rPr lang="ru-RU" dirty="0"/>
              <a:t> статьи 14.4.2 настоящего Кодекса, - </a:t>
            </a:r>
            <a:endParaRPr lang="ru-RU" dirty="0" smtClean="0"/>
          </a:p>
          <a:p>
            <a:r>
              <a:rPr lang="ru-RU" dirty="0"/>
              <a:t>влечет наложение административного штрафа на лиц, осуществляющих предпринимательскую деятельность без образования юридического лица, в размере от четырех тысяч до восьми тысяч рублей или административное приостановление деятельности на срок до девяноста суток; на должностных лиц - от пяти тысяч до десяти тысяч рублей; на юридических лиц - от ста тысяч до двухсот тысяч рублей или административное приостановление деятельности на срок до девяноста суток.</a:t>
            </a:r>
            <a:endParaRPr lang="ru-RU" dirty="0"/>
          </a:p>
        </p:txBody>
      </p:sp>
      <p:sp>
        <p:nvSpPr>
          <p:cNvPr id="2" name="Прямоугольник 1"/>
          <p:cNvSpPr/>
          <p:nvPr/>
        </p:nvSpPr>
        <p:spPr>
          <a:xfrm>
            <a:off x="395536" y="24895"/>
            <a:ext cx="7128792" cy="923330"/>
          </a:xfrm>
          <a:prstGeom prst="rect">
            <a:avLst/>
          </a:prstGeom>
        </p:spPr>
        <p:txBody>
          <a:bodyPr wrap="square">
            <a:spAutoFit/>
          </a:bodyPr>
          <a:lstStyle/>
          <a:p>
            <a:pPr algn="ctr"/>
            <a:r>
              <a:rPr lang="ru-RU" b="1" dirty="0"/>
              <a:t>Статья 14.1. Осуществление предпринимательской деятельности без государственной регистрации или без специального разрешения (лицензии)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29574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124744"/>
            <a:ext cx="9040848" cy="3693319"/>
          </a:xfrm>
          <a:prstGeom prst="rect">
            <a:avLst/>
          </a:prstGeom>
        </p:spPr>
        <p:txBody>
          <a:bodyPr wrap="square">
            <a:spAutoFit/>
          </a:bodyPr>
          <a:lstStyle/>
          <a:p>
            <a:pPr fontAlgn="base"/>
            <a:r>
              <a:rPr lang="ru-RU" dirty="0" smtClean="0"/>
              <a:t>1. Осуществление </a:t>
            </a:r>
            <a:r>
              <a:rPr lang="ru-RU" dirty="0"/>
              <a:t>предпринимательской деятельности в области транспорта без лицензии -</a:t>
            </a:r>
          </a:p>
          <a:p>
            <a:pPr fontAlgn="base"/>
            <a:r>
              <a:rPr lang="ru-RU" dirty="0"/>
              <a:t>влечет наложение административного штрафа на граждан и должностных лиц в размере пятидесяти тысяч рублей; на индивидуальных предпринимателей - ста тысяч рублей; на юридических лиц - четырехсот тысяч рублей.</a:t>
            </a:r>
          </a:p>
          <a:p>
            <a:pPr fontAlgn="base"/>
            <a:r>
              <a:rPr lang="ru-RU" dirty="0"/>
              <a:t>2.Повторное совершение административного правонарушения, предусмотренного частью 1 настоящей статьи, </a:t>
            </a:r>
            <a:r>
              <a:rPr lang="ru-RU" dirty="0" smtClean="0"/>
              <a:t>-</a:t>
            </a:r>
          </a:p>
          <a:p>
            <a:pPr fontAlgn="base"/>
            <a:r>
              <a:rPr lang="ru-RU" dirty="0" smtClean="0"/>
              <a:t>влечет </a:t>
            </a:r>
            <a:r>
              <a:rPr lang="ru-RU" dirty="0"/>
              <a:t>наложение административного штрафа на граждан в размере пятидесяти тысяч рублей с конфискацией транспортного средства; на должностных лиц - пятидесяти тысяч рублей; на индивидуальных предпринимателей - ста тысяч рублей с конфискацией транспортного средства; на юридических лиц - четырехсот тысяч рублей с конфискацией транспортного средства или административное приостановление деятельности на срок до девяноста суток</a:t>
            </a:r>
            <a:r>
              <a:rPr lang="ru-RU" dirty="0" smtClean="0"/>
              <a:t>.</a:t>
            </a:r>
            <a:endParaRPr lang="ru-RU" dirty="0"/>
          </a:p>
        </p:txBody>
      </p:sp>
      <p:sp>
        <p:nvSpPr>
          <p:cNvPr id="2" name="Прямоугольник 1"/>
          <p:cNvSpPr/>
          <p:nvPr/>
        </p:nvSpPr>
        <p:spPr>
          <a:xfrm>
            <a:off x="395536" y="102942"/>
            <a:ext cx="7128792" cy="646331"/>
          </a:xfrm>
          <a:prstGeom prst="rect">
            <a:avLst/>
          </a:prstGeom>
        </p:spPr>
        <p:txBody>
          <a:bodyPr wrap="square">
            <a:spAutoFit/>
          </a:bodyPr>
          <a:lstStyle/>
          <a:p>
            <a:pPr algn="ctr" fontAlgn="base"/>
            <a:r>
              <a:rPr lang="ru-RU" b="1" dirty="0"/>
              <a:t>Статья 14.1.2. Осуществление предпринимательской деятельности в области транспорта без лицензии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14099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124744"/>
            <a:ext cx="9040848" cy="3970318"/>
          </a:xfrm>
          <a:prstGeom prst="rect">
            <a:avLst/>
          </a:prstGeom>
        </p:spPr>
        <p:txBody>
          <a:bodyPr wrap="square">
            <a:spAutoFit/>
          </a:bodyPr>
          <a:lstStyle/>
          <a:p>
            <a:pPr fontAlgn="base"/>
            <a:r>
              <a:rPr lang="ru-RU" dirty="0" smtClean="0"/>
              <a:t>3.Осуществление </a:t>
            </a:r>
            <a:r>
              <a:rPr lang="ru-RU" dirty="0"/>
              <a:t>предпринимательской деятельности в области транспорта с нарушением условий, предусмотренных лицензией, за исключением случаев, предусмотренных статьями </a:t>
            </a:r>
            <a:r>
              <a:rPr lang="ru-RU" dirty="0">
                <a:hlinkClick r:id="rId2"/>
              </a:rPr>
              <a:t>11.23</a:t>
            </a:r>
            <a:r>
              <a:rPr lang="ru-RU" dirty="0"/>
              <a:t>, </a:t>
            </a:r>
            <a:r>
              <a:rPr lang="ru-RU" dirty="0">
                <a:hlinkClick r:id="rId3"/>
              </a:rPr>
              <a:t>11.31</a:t>
            </a:r>
            <a:r>
              <a:rPr lang="ru-RU" dirty="0"/>
              <a:t>, </a:t>
            </a:r>
            <a:r>
              <a:rPr lang="ru-RU" dirty="0">
                <a:hlinkClick r:id="rId4"/>
              </a:rPr>
              <a:t>11.32</a:t>
            </a:r>
            <a:r>
              <a:rPr lang="ru-RU" dirty="0"/>
              <a:t>, </a:t>
            </a:r>
            <a:r>
              <a:rPr lang="ru-RU" dirty="0">
                <a:hlinkClick r:id="rId5"/>
              </a:rPr>
              <a:t>12.31.1</a:t>
            </a:r>
            <a:r>
              <a:rPr lang="ru-RU" dirty="0"/>
              <a:t>, </a:t>
            </a:r>
            <a:r>
              <a:rPr lang="ru-RU" dirty="0">
                <a:hlinkClick r:id="rId6"/>
              </a:rPr>
              <a:t>12.32.1</a:t>
            </a:r>
            <a:r>
              <a:rPr lang="ru-RU" dirty="0"/>
              <a:t> и </a:t>
            </a:r>
            <a:r>
              <a:rPr lang="ru-RU" dirty="0">
                <a:hlinkClick r:id="rId7"/>
              </a:rPr>
              <a:t>19.7.9</a:t>
            </a:r>
            <a:r>
              <a:rPr lang="ru-RU" dirty="0"/>
              <a:t> настоящего Кодекса, - </a:t>
            </a:r>
            <a:endParaRPr lang="ru-RU" dirty="0" smtClean="0"/>
          </a:p>
          <a:p>
            <a:pPr fontAlgn="base"/>
            <a:r>
              <a:rPr lang="ru-RU" dirty="0" smtClean="0"/>
              <a:t>влечет </a:t>
            </a:r>
            <a:r>
              <a:rPr lang="ru-RU" dirty="0"/>
              <a:t>предупреждение или наложение административного штрафа на должностных лиц в размере двадцати тысяч рублей; на юридических лиц - ста тысяч рублей. (в ред. Федерального закона </a:t>
            </a:r>
            <a:r>
              <a:rPr lang="ru-RU" dirty="0">
                <a:hlinkClick r:id="rId8"/>
              </a:rPr>
              <a:t>от 25.12.2023 N 669-ФЗ</a:t>
            </a:r>
            <a:r>
              <a:rPr lang="ru-RU" dirty="0"/>
              <a:t>)</a:t>
            </a:r>
          </a:p>
          <a:p>
            <a:pPr fontAlgn="base"/>
            <a:r>
              <a:rPr lang="ru-RU" dirty="0"/>
              <a:t>4.Осуществление предпринимательской деятельности в области транспорта с грубым нарушением условий, предусмотренных лицензией, за исключением случаев, предусмотренных статьями </a:t>
            </a:r>
            <a:r>
              <a:rPr lang="ru-RU" dirty="0">
                <a:hlinkClick r:id="rId2"/>
              </a:rPr>
              <a:t>11.23</a:t>
            </a:r>
            <a:r>
              <a:rPr lang="ru-RU" dirty="0"/>
              <a:t>, </a:t>
            </a:r>
            <a:r>
              <a:rPr lang="ru-RU" dirty="0">
                <a:hlinkClick r:id="rId4"/>
              </a:rPr>
              <a:t>11.32</a:t>
            </a:r>
            <a:r>
              <a:rPr lang="ru-RU" dirty="0"/>
              <a:t>, </a:t>
            </a:r>
            <a:r>
              <a:rPr lang="ru-RU" dirty="0">
                <a:hlinkClick r:id="rId5"/>
              </a:rPr>
              <a:t>12.31.1</a:t>
            </a:r>
            <a:r>
              <a:rPr lang="ru-RU" dirty="0"/>
              <a:t>, </a:t>
            </a:r>
            <a:r>
              <a:rPr lang="ru-RU" dirty="0">
                <a:hlinkClick r:id="rId6"/>
              </a:rPr>
              <a:t>12.32.1</a:t>
            </a:r>
            <a:r>
              <a:rPr lang="ru-RU" dirty="0"/>
              <a:t> и </a:t>
            </a:r>
            <a:r>
              <a:rPr lang="ru-RU" dirty="0">
                <a:hlinkClick r:id="rId7"/>
              </a:rPr>
              <a:t>19.7.9</a:t>
            </a:r>
            <a:r>
              <a:rPr lang="ru-RU" dirty="0"/>
              <a:t> настоящего Кодекса, </a:t>
            </a:r>
            <a:r>
              <a:rPr lang="ru-RU" dirty="0" smtClean="0"/>
              <a:t>-влечет </a:t>
            </a:r>
            <a:r>
              <a:rPr lang="ru-RU" dirty="0"/>
              <a:t>наложение административного штрафа на должностных лиц в размере семидесяти пяти тысяч рублей; на юридических лиц - двухсот тысяч рублей или административное приостановление деятельности на срок до девяноста суток. </a:t>
            </a:r>
            <a:endParaRPr lang="ru-RU" dirty="0" smtClean="0"/>
          </a:p>
          <a:p>
            <a:pPr fontAlgn="base"/>
            <a:endParaRPr lang="ru-RU" dirty="0"/>
          </a:p>
        </p:txBody>
      </p:sp>
      <p:sp>
        <p:nvSpPr>
          <p:cNvPr id="2" name="Прямоугольник 1"/>
          <p:cNvSpPr/>
          <p:nvPr/>
        </p:nvSpPr>
        <p:spPr>
          <a:xfrm>
            <a:off x="395536" y="102942"/>
            <a:ext cx="7128792" cy="646331"/>
          </a:xfrm>
          <a:prstGeom prst="rect">
            <a:avLst/>
          </a:prstGeom>
        </p:spPr>
        <p:txBody>
          <a:bodyPr wrap="square">
            <a:spAutoFit/>
          </a:bodyPr>
          <a:lstStyle/>
          <a:p>
            <a:pPr algn="ctr" fontAlgn="base"/>
            <a:r>
              <a:rPr lang="ru-RU" b="1" dirty="0"/>
              <a:t>Статья 14.1.2. Осуществление предпринимательской деятельности в области транспорта без лицензии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12382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5108" y="771081"/>
            <a:ext cx="9040848" cy="5078313"/>
          </a:xfrm>
          <a:prstGeom prst="rect">
            <a:avLst/>
          </a:prstGeom>
        </p:spPr>
        <p:txBody>
          <a:bodyPr wrap="square">
            <a:spAutoFit/>
          </a:bodyPr>
          <a:lstStyle/>
          <a:p>
            <a:pPr fontAlgn="base"/>
            <a:endParaRPr lang="ru-RU" dirty="0"/>
          </a:p>
          <a:p>
            <a:pPr fontAlgn="base"/>
            <a:r>
              <a:rPr lang="ru-RU" dirty="0" smtClean="0"/>
              <a:t>5.Осуществление </a:t>
            </a:r>
            <a:r>
              <a:rPr lang="ru-RU" dirty="0"/>
              <a:t>не предусмотренной законодательством Российской Федерации предпринимательской деятельности по перевозке пассажиров и багажа, грузов автомобильным транспортом или городским наземным электрическим транспортом либо распространение информации об осуществлении не предусмотренной законодательством Российской Федерации предпринимательской деятельности по перевозке пассажиров и багажа, грузов автомобильным транспортом или городским наземным электрическим транспортом - </a:t>
            </a:r>
            <a:endParaRPr lang="ru-RU" dirty="0" smtClean="0"/>
          </a:p>
          <a:p>
            <a:pPr fontAlgn="base"/>
            <a:r>
              <a:rPr lang="ru-RU" dirty="0" smtClean="0"/>
              <a:t>влечет </a:t>
            </a:r>
            <a:r>
              <a:rPr lang="ru-RU" dirty="0"/>
              <a:t>наложение административного штрафа на граждан и должностных лиц в размере пятидесяти тысяч рублей; на юридических лиц - четырехсот тысяч рублей</a:t>
            </a:r>
            <a:r>
              <a:rPr lang="ru-RU" dirty="0" smtClean="0"/>
              <a:t>.</a:t>
            </a:r>
          </a:p>
          <a:p>
            <a:pPr fontAlgn="base"/>
            <a:endParaRPr lang="ru-RU" dirty="0"/>
          </a:p>
          <a:p>
            <a:pPr fontAlgn="base"/>
            <a:r>
              <a:rPr lang="ru-RU" dirty="0"/>
              <a:t>Примечания:</a:t>
            </a:r>
          </a:p>
          <a:p>
            <a:pPr fontAlgn="base"/>
            <a:r>
              <a:rPr lang="ru-RU" dirty="0"/>
              <a:t>1.За административные правонарушения, предусмотренные настоящей статьей, лица, осуществляющие предпринимательскую деятельность без образования юридического лица, несут административную ответственность как юридические лица.</a:t>
            </a:r>
          </a:p>
          <a:p>
            <a:pPr fontAlgn="base"/>
            <a:r>
              <a:rPr lang="ru-RU"/>
              <a:t>2.Понятие грубого нарушения устанавливается Правительством Российской Федерации в отношении конкретного лицензируемого вида деятельности.</a:t>
            </a:r>
          </a:p>
          <a:p>
            <a:pPr fontAlgn="base"/>
            <a:endParaRPr lang="ru-RU" dirty="0"/>
          </a:p>
        </p:txBody>
      </p:sp>
      <p:sp>
        <p:nvSpPr>
          <p:cNvPr id="2" name="Прямоугольник 1"/>
          <p:cNvSpPr/>
          <p:nvPr/>
        </p:nvSpPr>
        <p:spPr>
          <a:xfrm>
            <a:off x="395536" y="102942"/>
            <a:ext cx="7128792" cy="646331"/>
          </a:xfrm>
          <a:prstGeom prst="rect">
            <a:avLst/>
          </a:prstGeom>
        </p:spPr>
        <p:txBody>
          <a:bodyPr wrap="square">
            <a:spAutoFit/>
          </a:bodyPr>
          <a:lstStyle/>
          <a:p>
            <a:pPr algn="ctr" fontAlgn="base"/>
            <a:r>
              <a:rPr lang="ru-RU" b="1" dirty="0"/>
              <a:t>Статья 14.1.2. Осуществление предпринимательской деятельности в области транспорта без лицензии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6341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2204864"/>
            <a:ext cx="8640960" cy="4801314"/>
          </a:xfrm>
          <a:prstGeom prst="rect">
            <a:avLst/>
          </a:prstGeom>
        </p:spPr>
        <p:txBody>
          <a:bodyPr wrap="square">
            <a:spAutoFit/>
          </a:bodyPr>
          <a:lstStyle/>
          <a:p>
            <a:r>
              <a:rPr lang="ru-RU" dirty="0"/>
              <a:t>1. Невыполнение в установленный срок законного предписания (постановления, представления, решения) органа (должностного лица), осуществляющего государственный надзор (контроль), муниципальный контроль, об устранении нарушений законодательства -</a:t>
            </a:r>
          </a:p>
          <a:p>
            <a:r>
              <a:rPr lang="ru-RU" dirty="0"/>
              <a:t>влечет наложение административного штрафа на граждан в размере от трехсот до пятисот рублей; на должностных лиц - от одной тысячи до двух тысяч рублей или дисквалификацию на срок до трех лет; на юридических лиц - от десяти тысяч до двадцати тысяч рублей</a:t>
            </a:r>
            <a:r>
              <a:rPr lang="ru-RU" dirty="0" smtClean="0"/>
              <a:t>.</a:t>
            </a:r>
            <a:r>
              <a:rPr lang="ru-RU" dirty="0"/>
              <a:t> </a:t>
            </a:r>
            <a:endParaRPr lang="ru-RU" dirty="0" smtClean="0"/>
          </a:p>
          <a:p>
            <a:r>
              <a:rPr lang="ru-RU" dirty="0" smtClean="0"/>
              <a:t>2</a:t>
            </a:r>
            <a:r>
              <a:rPr lang="ru-RU" dirty="0"/>
              <a:t>. Невыполнение в установленный срок законного предписания, решения органа, уполномоченного в области экспортного контроля, его территориального органа -</a:t>
            </a:r>
          </a:p>
          <a:p>
            <a:r>
              <a:rPr lang="ru-RU" dirty="0"/>
              <a:t>влечет наложение административного штрафа на должностных лиц в размере от пяти тысяч до десяти тысяч рублей или дисквалификацию на срок до трех лет; на юридических лиц - от двухсот тысяч до пятисот тысяч рублей.</a:t>
            </a:r>
          </a:p>
          <a:p>
            <a:endParaRPr lang="ru-RU" dirty="0"/>
          </a:p>
          <a:p>
            <a:endParaRPr lang="ru-RU" dirty="0"/>
          </a:p>
          <a:p>
            <a:endParaRPr lang="ru-RU" dirty="0"/>
          </a:p>
        </p:txBody>
      </p:sp>
      <p:sp>
        <p:nvSpPr>
          <p:cNvPr id="2" name="Прямоугольник 1"/>
          <p:cNvSpPr/>
          <p:nvPr/>
        </p:nvSpPr>
        <p:spPr>
          <a:xfrm>
            <a:off x="395536" y="24895"/>
            <a:ext cx="7128792" cy="2308324"/>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00732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6253" y="2303138"/>
            <a:ext cx="8640960" cy="4524315"/>
          </a:xfrm>
          <a:prstGeom prst="rect">
            <a:avLst/>
          </a:prstGeom>
        </p:spPr>
        <p:txBody>
          <a:bodyPr wrap="square">
            <a:spAutoFit/>
          </a:bodyPr>
          <a:lstStyle/>
          <a:p>
            <a:r>
              <a:rPr lang="ru-RU" dirty="0"/>
              <a:t>2.1. Невыполнение в установленный срок законного решения, предписания федерального антимонопольного органа, его территориального органа о прекращении ограничивающих конкуренцию соглашений и (или) согласованных действий и совершении действий, направленных на обеспечение конкуренции, или выданного при осуществлении контроля за использованием государственной или муниципальной преференции законного решения, предписания федерального антимонопольного органа, его территориального органа о совершении предусмотренных </a:t>
            </a:r>
            <a:r>
              <a:rPr lang="ru-RU" dirty="0">
                <a:hlinkClick r:id="rId2"/>
              </a:rPr>
              <a:t>антимонопольным законодательством</a:t>
            </a:r>
            <a:r>
              <a:rPr lang="ru-RU" dirty="0"/>
              <a:t> Российской Федерации действий -</a:t>
            </a:r>
          </a:p>
          <a:p>
            <a:r>
              <a:rPr lang="ru-RU" dirty="0"/>
              <a:t>влечет наложение административного штрафа на должностных лиц в размере от восемнадцати тысяч до двадцати тысяч рублей либо дисквалификацию на срок до трех лет; на юридических лиц - от трехсот тысяч до пятисот тысяч рублей.</a:t>
            </a:r>
          </a:p>
          <a:p>
            <a:endParaRPr lang="ru-RU" dirty="0"/>
          </a:p>
          <a:p>
            <a:endParaRPr lang="ru-RU" dirty="0"/>
          </a:p>
          <a:p>
            <a:endParaRPr lang="ru-RU" dirty="0"/>
          </a:p>
        </p:txBody>
      </p:sp>
      <p:sp>
        <p:nvSpPr>
          <p:cNvPr id="2" name="Прямоугольник 1"/>
          <p:cNvSpPr/>
          <p:nvPr/>
        </p:nvSpPr>
        <p:spPr>
          <a:xfrm>
            <a:off x="395536" y="24895"/>
            <a:ext cx="7128792" cy="2308324"/>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7906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779221"/>
            <a:ext cx="8856984" cy="5509200"/>
          </a:xfrm>
          <a:prstGeom prst="rect">
            <a:avLst/>
          </a:prstGeom>
        </p:spPr>
        <p:txBody>
          <a:bodyPr wrap="square">
            <a:spAutoFit/>
          </a:bodyPr>
          <a:lstStyle/>
          <a:p>
            <a:r>
              <a:rPr lang="ru-RU" sz="1600" dirty="0"/>
              <a:t>2.2. Невыполнение в установленный срок законного решения, предписания федерального антимонопольного органа, его территориального органа о прекращении злоупотребления хозяйствующим субъектом доминирующим положением на товарном рынке и совершении предусмотренных </a:t>
            </a:r>
            <a:r>
              <a:rPr lang="ru-RU" sz="1600" dirty="0">
                <a:hlinkClick r:id="rId2"/>
              </a:rPr>
              <a:t>антимонопольным законодательством</a:t>
            </a:r>
            <a:r>
              <a:rPr lang="ru-RU" sz="1600" dirty="0"/>
              <a:t> Российской Федерации действий, направленных на обеспечение конкуренции, -</a:t>
            </a:r>
          </a:p>
          <a:p>
            <a:r>
              <a:rPr lang="ru-RU" sz="1600" dirty="0"/>
              <a:t>влечет наложение административного штрафа на должностных лиц в размере от шестнадцати тысяч до двадцати тысяч рублей либо дисквалификацию на срок до трех лет; на юридических лиц - от трехсот тысяч до пятисот тысяч рублей.</a:t>
            </a:r>
          </a:p>
          <a:p>
            <a:r>
              <a:rPr lang="ru-RU" sz="1600" dirty="0"/>
              <a:t>2.3. Невыполнение в установленный срок законного решения, предписания федерального антимонопольного органа, его территориального органа о прекращении нарушения правил недискриминационного доступа к товарам (работам, услугам) или выданного при осуществлении государственного контроля за экономической концентрацией законного решения, предписания федерального антимонопольного органа, его территориального органа о совершении предусмотренных </a:t>
            </a:r>
            <a:r>
              <a:rPr lang="ru-RU" sz="1600" dirty="0">
                <a:hlinkClick r:id="rId2"/>
              </a:rPr>
              <a:t>антимонопольным законодательством</a:t>
            </a:r>
            <a:r>
              <a:rPr lang="ru-RU" sz="1600" dirty="0"/>
              <a:t> Российской Федерации действий, направленных на обеспечение конкуренции, -</a:t>
            </a:r>
          </a:p>
          <a:p>
            <a:r>
              <a:rPr lang="ru-RU" sz="1600" dirty="0"/>
              <a:t>влечет наложение административного штрафа на должностных лиц в </a:t>
            </a:r>
            <a:endParaRPr lang="ru-RU" sz="1600" dirty="0" smtClean="0"/>
          </a:p>
          <a:p>
            <a:r>
              <a:rPr lang="ru-RU" sz="1600" dirty="0" smtClean="0"/>
              <a:t>размере </a:t>
            </a:r>
            <a:r>
              <a:rPr lang="ru-RU" sz="1600" dirty="0"/>
              <a:t>от двенадцати тысяч до двадцати тысяч рублей либо </a:t>
            </a:r>
            <a:endParaRPr lang="ru-RU" sz="1600" dirty="0" smtClean="0"/>
          </a:p>
          <a:p>
            <a:r>
              <a:rPr lang="ru-RU" sz="1600" dirty="0" smtClean="0"/>
              <a:t>дисквалификацию </a:t>
            </a:r>
            <a:r>
              <a:rPr lang="ru-RU" sz="1600" dirty="0"/>
              <a:t>на срок до трех лет; на юридических лиц - от трехсот </a:t>
            </a:r>
            <a:endParaRPr lang="ru-RU" sz="1600" dirty="0" smtClean="0"/>
          </a:p>
          <a:p>
            <a:r>
              <a:rPr lang="ru-RU" sz="1600" dirty="0" smtClean="0"/>
              <a:t>тысяч </a:t>
            </a:r>
            <a:r>
              <a:rPr lang="ru-RU" sz="1600" dirty="0"/>
              <a:t>до пятисот тысяч рублей.</a:t>
            </a:r>
          </a:p>
          <a:p>
            <a:endParaRPr lang="ru-RU" sz="1600" dirty="0"/>
          </a:p>
          <a:p>
            <a:endParaRPr lang="ru-RU" sz="1600" dirty="0"/>
          </a:p>
          <a:p>
            <a:endParaRPr lang="ru-RU" sz="1600" dirty="0"/>
          </a:p>
        </p:txBody>
      </p:sp>
      <p:sp>
        <p:nvSpPr>
          <p:cNvPr id="2" name="Прямоугольник 1"/>
          <p:cNvSpPr/>
          <p:nvPr/>
        </p:nvSpPr>
        <p:spPr>
          <a:xfrm>
            <a:off x="395536" y="24895"/>
            <a:ext cx="7488832" cy="1754326"/>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04929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251051"/>
            <a:ext cx="8856984" cy="4524315"/>
          </a:xfrm>
          <a:prstGeom prst="rect">
            <a:avLst/>
          </a:prstGeom>
        </p:spPr>
        <p:txBody>
          <a:bodyPr wrap="square">
            <a:spAutoFit/>
          </a:bodyPr>
          <a:lstStyle/>
          <a:p>
            <a:r>
              <a:rPr lang="ru-RU" sz="1600" dirty="0"/>
              <a:t>2.4. Невыполнение в установленный срок законного решения, предписания федерального антимонопольного органа, его территориального органа о прекращении нарушения </a:t>
            </a:r>
            <a:r>
              <a:rPr lang="ru-RU" sz="1600" dirty="0">
                <a:hlinkClick r:id="rId2"/>
              </a:rPr>
              <a:t>законодательства</a:t>
            </a:r>
            <a:r>
              <a:rPr lang="ru-RU" sz="1600" dirty="0"/>
              <a:t> Российской Федерации о рекламе или законного решения, предписания федерального антимонопольного органа, его территориального органа об отмене либо изменении противоречащего законодательству Российской Федерации о рекламе акта федерального органа исполнительной власти, акта органа исполнительной власти субъекта Российской Федерации или акта органа местного самоуправления -</a:t>
            </a:r>
          </a:p>
          <a:p>
            <a:r>
              <a:rPr lang="ru-RU" sz="1600" dirty="0"/>
              <a:t>влечет наложение административного штрафа на должностных лиц в размере от двенадцати тысяч до двадцати тысяч рублей; на юридических лиц - от трехсот тысяч до пятисот тысяч рублей.</a:t>
            </a:r>
          </a:p>
          <a:p>
            <a:r>
              <a:rPr lang="ru-RU" sz="1600" dirty="0" smtClean="0"/>
              <a:t>2.5</a:t>
            </a:r>
            <a:r>
              <a:rPr lang="ru-RU" sz="1600" dirty="0"/>
              <a:t>. Невыполнение в установленный срок законного решения, предписания федерального антимонопольного органа, его территориального органа о прекращении недобросовестной конкуренции -</a:t>
            </a:r>
          </a:p>
          <a:p>
            <a:r>
              <a:rPr lang="ru-RU" sz="1600" dirty="0"/>
              <a:t>влечет наложение административного штрафа на должностных лиц в размере от десяти тысяч до двадцати тысяч рублей; на юридических лиц - от ста тысяч до трехсот тысяч рублей.</a:t>
            </a:r>
          </a:p>
          <a:p>
            <a:endParaRPr lang="ru-RU" sz="1600" dirty="0"/>
          </a:p>
          <a:p>
            <a:endParaRPr lang="ru-RU" sz="1600" dirty="0"/>
          </a:p>
        </p:txBody>
      </p:sp>
      <p:sp>
        <p:nvSpPr>
          <p:cNvPr id="2" name="Прямоугольник 1"/>
          <p:cNvSpPr/>
          <p:nvPr/>
        </p:nvSpPr>
        <p:spPr>
          <a:xfrm>
            <a:off x="395536" y="24895"/>
            <a:ext cx="7128792" cy="2308324"/>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896480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4031873"/>
          </a:xfrm>
          <a:prstGeom prst="rect">
            <a:avLst/>
          </a:prstGeom>
        </p:spPr>
        <p:txBody>
          <a:bodyPr wrap="square">
            <a:spAutoFit/>
          </a:bodyPr>
          <a:lstStyle/>
          <a:p>
            <a:r>
              <a:rPr lang="ru-RU" sz="1600" dirty="0"/>
              <a:t>2.6. Невыполнение в установленный срок законного решения, предписания федерального антимонопольного органа, его территориального органа о прекращении нарушения </a:t>
            </a:r>
            <a:r>
              <a:rPr lang="ru-RU" sz="1600" dirty="0">
                <a:hlinkClick r:id="rId2"/>
              </a:rPr>
              <a:t>антимонопольного законодательства</a:t>
            </a:r>
            <a:r>
              <a:rPr lang="ru-RU" sz="1600" dirty="0"/>
              <a:t> Российской Федерации, </a:t>
            </a:r>
            <a:r>
              <a:rPr lang="ru-RU" sz="1600" dirty="0">
                <a:hlinkClick r:id="rId3"/>
              </a:rPr>
              <a:t>законодательства</a:t>
            </a:r>
            <a:r>
              <a:rPr lang="ru-RU" sz="1600" dirty="0"/>
              <a:t> Российской Федерации о естественных монополиях, законного решения, предписания федерального антимонопольного органа, его территориального органа о прекращении либо недопущении ограничивающих конкуренцию действий или законного решения, предписания федерального антимонопольного органа, его территориального органа о совершении предусмотренных законодательством Российской Федерации действий, за исключением случаев, предусмотренных </a:t>
            </a:r>
            <a:r>
              <a:rPr lang="ru-RU" sz="1600" dirty="0">
                <a:hlinkClick r:id="rId4"/>
              </a:rPr>
              <a:t>частями 2.1-2.5</a:t>
            </a:r>
            <a:r>
              <a:rPr lang="ru-RU" sz="1600" dirty="0"/>
              <a:t> настоящей статьи, -</a:t>
            </a:r>
          </a:p>
          <a:p>
            <a:r>
              <a:rPr lang="ru-RU" sz="1600" dirty="0"/>
              <a:t>влечет наложение административного штрафа на должностных лиц в размере от восьми тысяч до двенадцати тысяч рублей либо дисквалификацию на срок до трех лет; на юридических лиц - от ста тысяч до пятисот тысяч рублей</a:t>
            </a:r>
            <a:r>
              <a:rPr lang="ru-RU" sz="1600" dirty="0" smtClean="0"/>
              <a:t>.</a:t>
            </a:r>
          </a:p>
          <a:p>
            <a:endParaRPr lang="ru-RU" sz="1600" dirty="0" smtClean="0"/>
          </a:p>
          <a:p>
            <a:endParaRPr lang="ru-RU" sz="1600" dirty="0"/>
          </a:p>
          <a:p>
            <a:endParaRPr lang="ru-RU" sz="1600" dirty="0"/>
          </a:p>
        </p:txBody>
      </p:sp>
      <p:sp>
        <p:nvSpPr>
          <p:cNvPr id="2" name="Прямоугольник 1"/>
          <p:cNvSpPr/>
          <p:nvPr/>
        </p:nvSpPr>
        <p:spPr>
          <a:xfrm>
            <a:off x="395536" y="24895"/>
            <a:ext cx="7128792" cy="2308324"/>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34050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3785652"/>
          </a:xfrm>
          <a:prstGeom prst="rect">
            <a:avLst/>
          </a:prstGeom>
        </p:spPr>
        <p:txBody>
          <a:bodyPr wrap="square">
            <a:spAutoFit/>
          </a:bodyPr>
          <a:lstStyle/>
          <a:p>
            <a:r>
              <a:rPr lang="ru-RU" sz="1600" dirty="0"/>
              <a:t>2.7. Невыполнение в установленный срок предписания федерального антимонопольного органа, его территориального органа об отмене либо изменении противоречащего </a:t>
            </a:r>
            <a:r>
              <a:rPr lang="ru-RU" sz="1600" dirty="0">
                <a:hlinkClick r:id="rId2"/>
              </a:rPr>
              <a:t>законодательству</a:t>
            </a:r>
            <a:r>
              <a:rPr lang="ru-RU" sz="1600" dirty="0"/>
              <a:t> об основах государственного регулирования торговой деятельности в Российской Федерации акта и (или) о прекращении действий (бездействия) органа исполнительной власти субъекта Российской Федерации, органа местного самоуправления, иного осуществляющего функции указанных органов органа или организации, которые приводят или могут привести к установлению на товарном рынке правил осуществления торговой деятельности, нарушающих требования, установленные законодательством об основах государственного регулирования торговой деятельности в Российской Федерации, -</a:t>
            </a:r>
          </a:p>
          <a:p>
            <a:r>
              <a:rPr lang="ru-RU" sz="1600" dirty="0"/>
              <a:t>влечет наложение административного штрафа на должностных лиц в размере пятидесяти тысяч рублей либо дисквалификацию на срок от одного года до трех лет.</a:t>
            </a:r>
          </a:p>
          <a:p>
            <a:endParaRPr lang="ru-RU" sz="1600" dirty="0" smtClean="0"/>
          </a:p>
          <a:p>
            <a:endParaRPr lang="ru-RU" sz="1600" dirty="0"/>
          </a:p>
          <a:p>
            <a:endParaRPr lang="ru-RU" sz="1600" dirty="0"/>
          </a:p>
        </p:txBody>
      </p:sp>
      <p:sp>
        <p:nvSpPr>
          <p:cNvPr id="2" name="Прямоугольник 1"/>
          <p:cNvSpPr/>
          <p:nvPr/>
        </p:nvSpPr>
        <p:spPr>
          <a:xfrm>
            <a:off x="395536" y="24895"/>
            <a:ext cx="7128792" cy="2308324"/>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669850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33219"/>
            <a:ext cx="8856984" cy="3785652"/>
          </a:xfrm>
          <a:prstGeom prst="rect">
            <a:avLst/>
          </a:prstGeom>
        </p:spPr>
        <p:txBody>
          <a:bodyPr wrap="square">
            <a:spAutoFit/>
          </a:bodyPr>
          <a:lstStyle/>
          <a:p>
            <a:r>
              <a:rPr lang="ru-RU" sz="1600" dirty="0"/>
              <a:t>2.8.Невыполнение в установленный срок законного решения, предписания федерального антимонопольного органа, его территориального органа лицом, ранее подвергнутым административному наказанию за административное правонарушение, предусмотренное настоящей частью или частями 2.1 - 2.7 настоящей статьи, за невыполнение таких решения, предписания, в случае, если федеральным антимонопольным органом, его территориальным органом были установлены новые сроки исполнения таких решения, предписания, </a:t>
            </a:r>
            <a:r>
              <a:rPr lang="ru-RU" sz="1600" dirty="0" smtClean="0"/>
              <a:t>-</a:t>
            </a:r>
          </a:p>
          <a:p>
            <a:r>
              <a:rPr lang="ru-RU" sz="1600" dirty="0"/>
              <a:t>влечет дисквалификацию должностных лиц на срок от одного года до трех лет; наложение административного штрафа на юридических лиц в двукратном размере суммы ранее наложенного административного штрафа за совершение административного правонарушения, предусмотренного настоящей частью или частями 2.1 - 2.7 настоящей статьи, но не более одной пятидесятой совокупного размера суммы выручки правонарушителя от реализации всех товаров (работ, услуг) за календарный год, предшествующий году, в котором было выявлено административное правонарушение, и не менее ста тысяч рублей. </a:t>
            </a:r>
            <a:endParaRPr lang="ru-RU" sz="1600" dirty="0" smtClean="0"/>
          </a:p>
          <a:p>
            <a:endParaRPr lang="ru-RU" sz="1600" dirty="0"/>
          </a:p>
          <a:p>
            <a:endParaRPr lang="ru-RU" sz="1600" dirty="0"/>
          </a:p>
        </p:txBody>
      </p:sp>
      <p:sp>
        <p:nvSpPr>
          <p:cNvPr id="2" name="Прямоугольник 1"/>
          <p:cNvSpPr/>
          <p:nvPr/>
        </p:nvSpPr>
        <p:spPr>
          <a:xfrm>
            <a:off x="395536" y="24895"/>
            <a:ext cx="7128792" cy="2308324"/>
          </a:xfrm>
          <a:prstGeom prst="rect">
            <a:avLst/>
          </a:prstGeom>
        </p:spPr>
        <p:txBody>
          <a:bodyPr wrap="square">
            <a:spAutoFit/>
          </a:bodyPr>
          <a:lstStyle/>
          <a:p>
            <a:pPr algn="ctr"/>
            <a:r>
              <a:rPr lang="ru-RU" b="1" dirty="0"/>
              <a:t>Статья 19.5.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79658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124744"/>
            <a:ext cx="9040848" cy="3416320"/>
          </a:xfrm>
          <a:prstGeom prst="rect">
            <a:avLst/>
          </a:prstGeom>
        </p:spPr>
        <p:txBody>
          <a:bodyPr wrap="square">
            <a:spAutoFit/>
          </a:bodyPr>
          <a:lstStyle/>
          <a:p>
            <a:r>
              <a:rPr lang="ru-RU" dirty="0"/>
              <a:t>1. Протокол об административном правонарушении составляется немедленно после выявления совершения административного правонарушения.</a:t>
            </a:r>
          </a:p>
          <a:p>
            <a:r>
              <a:rPr lang="ru-RU" dirty="0"/>
              <a:t>2. В случае, если требуется дополнительное выяснение обстоятельств дела либо данных о физическом лице или сведений о юридическом лице, в отношении которых возбуждается дело об административном правонарушении, протокол об административном правонарушении составляется в течение двух суток с момента выявления административного правонарушения.</a:t>
            </a:r>
          </a:p>
          <a:p>
            <a:r>
              <a:rPr lang="ru-RU" dirty="0"/>
              <a:t>3. В случае проведения административного расследования протокол об административном правонарушении составляется по окончании расследования в сроки, предусмотренные </a:t>
            </a:r>
            <a:r>
              <a:rPr lang="ru-RU" dirty="0">
                <a:hlinkClick r:id="rId2"/>
              </a:rPr>
              <a:t>статьей 28.7</a:t>
            </a:r>
            <a:r>
              <a:rPr lang="ru-RU" dirty="0"/>
              <a:t> настоящего Кодекса.</a:t>
            </a:r>
          </a:p>
          <a:p>
            <a:endParaRPr lang="ru-RU" dirty="0"/>
          </a:p>
          <a:p>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28.5. Сроки составления протокола об административном правонарушении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22201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1124744"/>
            <a:ext cx="9040848" cy="4524315"/>
          </a:xfrm>
          <a:prstGeom prst="rect">
            <a:avLst/>
          </a:prstGeom>
        </p:spPr>
        <p:txBody>
          <a:bodyPr wrap="square">
            <a:spAutoFit/>
          </a:bodyPr>
          <a:lstStyle/>
          <a:p>
            <a:r>
              <a:rPr lang="ru-RU" dirty="0" smtClean="0"/>
              <a:t>1. </a:t>
            </a:r>
            <a:r>
              <a:rPr lang="ru-RU" dirty="0" smtClean="0"/>
              <a:t>В </a:t>
            </a:r>
            <a:r>
              <a:rPr lang="ru-RU" dirty="0"/>
              <a:t>случае, если непосредственно на месте совершения физическим лицом административного правонарушения уполномоченным на то должностным лицом назначается административное наказание в виде предупреждения или административного штрафа, протокол об административном правонарушении не составляется, а выносится постановление по делу об административном правонарушении в порядке, предусмотренном </a:t>
            </a:r>
            <a:r>
              <a:rPr lang="ru-RU" dirty="0">
                <a:hlinkClick r:id="rId2"/>
              </a:rPr>
              <a:t>статьей 29.10</a:t>
            </a:r>
            <a:r>
              <a:rPr lang="ru-RU" dirty="0"/>
              <a:t> настоящего Кодекса. Копия постановления по делу об административном правонарушении вручается под расписку лицу, в отношении которого оно вынесено, а также потерпевшему по его просьбе. В случае отказа от получения копии постановления она высылается лицу, в отношении которого вынесено постановление, по почте заказным почтовым отправлением в течение трех дней со дня вынесения указанного постановления. </a:t>
            </a:r>
            <a:endParaRPr lang="ru-RU" dirty="0" smtClean="0"/>
          </a:p>
          <a:p>
            <a:pPr fontAlgn="base"/>
            <a:r>
              <a:rPr lang="ru-RU" dirty="0" smtClean="0"/>
              <a:t>2. В </a:t>
            </a:r>
            <a:r>
              <a:rPr lang="ru-RU" dirty="0"/>
              <a:t>случае, если лицо, в отношении которого возбуждено дело об административном правонарушении, оспаривает наличие события административного правонарушения и (или) назначенное ему административное наказание, составляется протокол об административном правонарушении, который приобщается к вынесенному в соответствии с частью 1 настоящей статьи постановлению. </a:t>
            </a:r>
            <a:endParaRPr lang="ru-RU" dirty="0" smtClean="0"/>
          </a:p>
        </p:txBody>
      </p:sp>
      <p:sp>
        <p:nvSpPr>
          <p:cNvPr id="2" name="Прямоугольник 1"/>
          <p:cNvSpPr/>
          <p:nvPr/>
        </p:nvSpPr>
        <p:spPr>
          <a:xfrm>
            <a:off x="395536" y="24895"/>
            <a:ext cx="7128792" cy="646331"/>
          </a:xfrm>
          <a:prstGeom prst="rect">
            <a:avLst/>
          </a:prstGeom>
        </p:spPr>
        <p:txBody>
          <a:bodyPr wrap="square">
            <a:spAutoFit/>
          </a:bodyPr>
          <a:lstStyle/>
          <a:p>
            <a:pPr algn="ctr" fontAlgn="base"/>
            <a:r>
              <a:rPr lang="ru-RU" b="1" dirty="0"/>
              <a:t>Статья 28.6. Назначение административного наказания без составления протокола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119450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674180"/>
            <a:ext cx="9040848" cy="5632311"/>
          </a:xfrm>
          <a:prstGeom prst="rect">
            <a:avLst/>
          </a:prstGeom>
        </p:spPr>
        <p:txBody>
          <a:bodyPr wrap="square">
            <a:spAutoFit/>
          </a:bodyPr>
          <a:lstStyle/>
          <a:p>
            <a:pPr fontAlgn="base"/>
            <a:r>
              <a:rPr lang="ru-RU" dirty="0" smtClean="0"/>
              <a:t>3.В </a:t>
            </a:r>
            <a:r>
              <a:rPr lang="ru-RU" dirty="0"/>
              <a:t>случае выявления административного правонарушения, предусмотренного частями </a:t>
            </a:r>
            <a:r>
              <a:rPr lang="ru-RU" dirty="0">
                <a:hlinkClick r:id="rId2"/>
              </a:rPr>
              <a:t>3.1</a:t>
            </a:r>
            <a:r>
              <a:rPr lang="ru-RU" dirty="0"/>
              <a:t> - </a:t>
            </a:r>
            <a:r>
              <a:rPr lang="ru-RU" dirty="0">
                <a:hlinkClick r:id="rId3"/>
              </a:rPr>
              <a:t>3.4</a:t>
            </a:r>
            <a:r>
              <a:rPr lang="ru-RU" dirty="0"/>
              <a:t> статьи 8.2, </a:t>
            </a:r>
            <a:r>
              <a:rPr lang="ru-RU" dirty="0">
                <a:hlinkClick r:id="rId4"/>
              </a:rPr>
              <a:t>главой 12</a:t>
            </a:r>
            <a:r>
              <a:rPr lang="ru-RU" dirty="0"/>
              <a:t> настоящего Кодекса, или административного правонарушения в области благоустройства территории, административного правонарушения, выразившегося в несоблюдении порядка внесения платы за проезд транспортного средства по платным автомобильным дорогам общего пользования регионального, межмуниципального и местного значения, частным автомобильным дорогам общего пользования, платным участкам автомобильных дорог общего пользования регионального, межмуниципального и местного значения, частных автомобильных дорог общего пользования, предусмотренных законом субъекта Российской Федерации, совершенных с использованием транспортного средства либо собственником или иным владельцем земельного участка либо другого объекта недвижимости, зафиксированных с применением работающих в автоматическом режиме специальных технических средств, имеющих функции фото- и киносъемки, видеозаписи, или средств фото- и киносъемки, видеозаписи, либо в случае подтверждения в соответствии с </a:t>
            </a:r>
            <a:r>
              <a:rPr lang="ru-RU" dirty="0">
                <a:hlinkClick r:id="rId5"/>
              </a:rPr>
              <a:t>частью 2</a:t>
            </a:r>
            <a:r>
              <a:rPr lang="ru-RU" dirty="0"/>
              <a:t> статьи 2.6.1 настоящего Кодекса содержащихся в сообщении или заявлении собственника (владельца) транспортного средства данных о том, что в момент фиксации административного правонарушения транспортное средство находилось во владении или в пользовании другого лица, протокол об </a:t>
            </a:r>
            <a:endParaRPr lang="ru-RU" dirty="0" smtClean="0"/>
          </a:p>
          <a:p>
            <a:pPr fontAlgn="base"/>
            <a:r>
              <a:rPr lang="ru-RU" dirty="0" smtClean="0"/>
              <a:t>административном </a:t>
            </a:r>
            <a:r>
              <a:rPr lang="ru-RU" dirty="0"/>
              <a:t>правонарушении не составляется, а </a:t>
            </a:r>
            <a:endParaRPr lang="ru-RU" dirty="0" smtClean="0"/>
          </a:p>
          <a:p>
            <a:pPr fontAlgn="base"/>
            <a:r>
              <a:rPr lang="ru-RU" dirty="0" smtClean="0"/>
              <a:t>постановление </a:t>
            </a:r>
            <a:r>
              <a:rPr lang="ru-RU" dirty="0"/>
              <a:t>по делу об административном </a:t>
            </a:r>
            <a:r>
              <a:rPr lang="ru-RU" dirty="0" smtClean="0"/>
              <a:t>правонарушении</a:t>
            </a:r>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fontAlgn="base"/>
            <a:r>
              <a:rPr lang="ru-RU" b="1" dirty="0"/>
              <a:t>Статья 28.6. Назначение административного наказания без составления протокола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27474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476672"/>
            <a:ext cx="9040848" cy="7017306"/>
          </a:xfrm>
          <a:prstGeom prst="rect">
            <a:avLst/>
          </a:prstGeom>
        </p:spPr>
        <p:txBody>
          <a:bodyPr wrap="square">
            <a:spAutoFit/>
          </a:bodyPr>
          <a:lstStyle/>
          <a:p>
            <a:pPr fontAlgn="base"/>
            <a:r>
              <a:rPr lang="ru-RU" dirty="0" smtClean="0"/>
              <a:t>выносится </a:t>
            </a:r>
            <a:r>
              <a:rPr lang="ru-RU" dirty="0"/>
              <a:t>без участия лица, в отношении которого возбуждено дело об административном правонарушении, и оформляется в порядке, предусмотренном статьей 29.10 настоящего Кодекса. Экземпляры постановления по делу об административном правонарушении и материалов, полученных с применением работающих в автоматическом режиме специальных технических средств, имеющих функции фото- и киносъемки, видеозаписи, или средств фото- и киносъемки, видеозаписи, направляются лицу, в отношении которого возбуждено дело об административном правонарушении, по почте заказным почтовым отправлением в форме копии постановления на бумажном носителе, предусмотренной </a:t>
            </a:r>
            <a:r>
              <a:rPr lang="ru-RU" dirty="0">
                <a:hlinkClick r:id="rId2"/>
              </a:rPr>
              <a:t>частью 7</a:t>
            </a:r>
            <a:r>
              <a:rPr lang="ru-RU" dirty="0"/>
              <a:t> статьи 29.10 настоящего Кодекса, или в форме электронного документа, подписанного усиленной квалифицированной электронной подписью уполномоченного должностного лица, с использованием Единого портала государственных и муниципальных услуг в порядке, установленном Правительством Российской Федерации, в течение трех дней со дня вынесения указанного постановления. Указанные экземпляр постановления в форме электронного документа либо информация, содержащаяся в постановлении, также могут быть направлены лицу, в отношении которого возбуждено дело об административном правонарушении, при условии регистрации такого лица в единой системе идентификации и аутентификации и наличия согласия такого лица на получение указанных в настоящей части постановления либо информации с </a:t>
            </a:r>
            <a:endParaRPr lang="ru-RU" dirty="0" smtClean="0"/>
          </a:p>
          <a:p>
            <a:pPr fontAlgn="base"/>
            <a:r>
              <a:rPr lang="ru-RU" dirty="0" smtClean="0"/>
              <a:t>использованием </a:t>
            </a:r>
            <a:r>
              <a:rPr lang="ru-RU" dirty="0"/>
              <a:t>иных средств информационных технологий, </a:t>
            </a:r>
            <a:endParaRPr lang="ru-RU" dirty="0" smtClean="0"/>
          </a:p>
          <a:p>
            <a:pPr fontAlgn="base"/>
            <a:r>
              <a:rPr lang="ru-RU" dirty="0" smtClean="0"/>
              <a:t>включая </a:t>
            </a:r>
            <a:r>
              <a:rPr lang="ru-RU" dirty="0"/>
              <a:t>региональные порталы государственных и </a:t>
            </a:r>
            <a:endParaRPr lang="ru-RU" dirty="0" smtClean="0"/>
          </a:p>
          <a:p>
            <a:pPr fontAlgn="base"/>
            <a:r>
              <a:rPr lang="ru-RU" dirty="0" smtClean="0"/>
              <a:t>муниципальных </a:t>
            </a:r>
            <a:r>
              <a:rPr lang="ru-RU" dirty="0"/>
              <a:t>услуг, и (или) с использованием подвижной </a:t>
            </a:r>
            <a:endParaRPr lang="ru-RU" dirty="0" smtClean="0"/>
          </a:p>
          <a:p>
            <a:pPr fontAlgn="base"/>
            <a:r>
              <a:rPr lang="ru-RU" dirty="0" smtClean="0"/>
              <a:t>радиотелефонной </a:t>
            </a:r>
            <a:r>
              <a:rPr lang="ru-RU" dirty="0"/>
              <a:t>связи.</a:t>
            </a:r>
          </a:p>
          <a:p>
            <a:endParaRPr lang="ru-RU" dirty="0"/>
          </a:p>
          <a:p>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fontAlgn="base"/>
            <a:r>
              <a:rPr lang="ru-RU" b="1" dirty="0"/>
              <a:t>Статья 28.6. Назначение административного наказания без составления протокола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836618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612958"/>
            <a:ext cx="9040848" cy="4801314"/>
          </a:xfrm>
          <a:prstGeom prst="rect">
            <a:avLst/>
          </a:prstGeom>
        </p:spPr>
        <p:txBody>
          <a:bodyPr wrap="square">
            <a:spAutoFit/>
          </a:bodyPr>
          <a:lstStyle/>
          <a:p>
            <a:pPr fontAlgn="base"/>
            <a:r>
              <a:rPr lang="ru-RU" dirty="0" smtClean="0"/>
              <a:t>4. При </a:t>
            </a:r>
            <a:r>
              <a:rPr lang="ru-RU" dirty="0"/>
              <a:t>проведении автоматизированной информационной системой налоговых органов проверки поступивших сообщений и заявлений физических и юридических лиц о данных, указывающих на совершение лицом действий (бездействия), содержащих признаки состава административного правонарушения, административная ответственность за которое предусмотрена частями </a:t>
            </a:r>
            <a:r>
              <a:rPr lang="ru-RU" dirty="0">
                <a:hlinkClick r:id="rId2"/>
              </a:rPr>
              <a:t>2</a:t>
            </a:r>
            <a:r>
              <a:rPr lang="ru-RU" dirty="0"/>
              <a:t>, </a:t>
            </a:r>
            <a:r>
              <a:rPr lang="ru-RU" dirty="0">
                <a:hlinkClick r:id="rId2"/>
              </a:rPr>
              <a:t>4</a:t>
            </a:r>
            <a:r>
              <a:rPr lang="ru-RU" dirty="0"/>
              <a:t> и </a:t>
            </a:r>
            <a:r>
              <a:rPr lang="ru-RU" dirty="0">
                <a:hlinkClick r:id="rId2"/>
              </a:rPr>
              <a:t>6</a:t>
            </a:r>
            <a:r>
              <a:rPr lang="ru-RU" dirty="0"/>
              <a:t> статьи 14.5 настоящего Кодекса, если указанное лицо признало наличие события вменяемого административного правонарушения и добровольно исполнило до вынесения постановления по делу об административном правонарушении обязанность, за неисполнение либо ненадлежащее исполнение которой лицо привлекается к административной ответственности, либо в случае совершения административного правонарушения, ответственность за которое предусмотрена частью </a:t>
            </a:r>
            <a:r>
              <a:rPr lang="ru-RU" dirty="0">
                <a:hlinkClick r:id="rId3"/>
              </a:rPr>
              <a:t>2</a:t>
            </a:r>
            <a:r>
              <a:rPr lang="ru-RU" dirty="0"/>
              <a:t>, </a:t>
            </a:r>
            <a:r>
              <a:rPr lang="ru-RU" dirty="0">
                <a:hlinkClick r:id="rId4"/>
              </a:rPr>
              <a:t>4</a:t>
            </a:r>
            <a:r>
              <a:rPr lang="ru-RU" dirty="0"/>
              <a:t> или </a:t>
            </a:r>
            <a:r>
              <a:rPr lang="ru-RU" dirty="0">
                <a:hlinkClick r:id="rId5"/>
              </a:rPr>
              <a:t>6</a:t>
            </a:r>
            <a:r>
              <a:rPr lang="ru-RU" dirty="0"/>
              <a:t> статьи 14.5 настоящего Кодекса, лицом, которому может быть заменено административное наказание в виде административного штрафа на предупреждение в соответствии с </a:t>
            </a:r>
            <a:r>
              <a:rPr lang="ru-RU" dirty="0">
                <a:hlinkClick r:id="rId6"/>
              </a:rPr>
              <a:t>частью 1</a:t>
            </a:r>
            <a:r>
              <a:rPr lang="ru-RU" dirty="0"/>
              <a:t> статьи 4.1.1 настоящего Кодекса, протокол об административном правонарушении не составляется, а постановление по делу об административном правонарушении выносится без участия указанного лица и оформляется в порядке, предусмотренном </a:t>
            </a:r>
            <a:r>
              <a:rPr lang="ru-RU" dirty="0">
                <a:hlinkClick r:id="rId7"/>
              </a:rPr>
              <a:t>статьей 29.10</a:t>
            </a:r>
            <a:r>
              <a:rPr lang="ru-RU" dirty="0"/>
              <a:t> настоящего Кодекса. Экземпляр постановления по делу об административном правонарушении направляется </a:t>
            </a:r>
            <a:r>
              <a:rPr lang="ru-RU" dirty="0" smtClean="0"/>
              <a:t>указанному</a:t>
            </a:r>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fontAlgn="base"/>
            <a:r>
              <a:rPr lang="ru-RU" b="1" dirty="0"/>
              <a:t>Статья 28.6. Назначение административного наказания без составления протокола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087510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612958"/>
            <a:ext cx="9040848" cy="6463308"/>
          </a:xfrm>
          <a:prstGeom prst="rect">
            <a:avLst/>
          </a:prstGeom>
        </p:spPr>
        <p:txBody>
          <a:bodyPr wrap="square">
            <a:spAutoFit/>
          </a:bodyPr>
          <a:lstStyle/>
          <a:p>
            <a:pPr fontAlgn="base"/>
            <a:r>
              <a:rPr lang="ru-RU" dirty="0" smtClean="0"/>
              <a:t>лицу </a:t>
            </a:r>
            <a:r>
              <a:rPr lang="ru-RU" dirty="0"/>
              <a:t>по почте заказным почтовым отправлением в форме копии постановления на бумажном носителе, предусмотренной </a:t>
            </a:r>
            <a:r>
              <a:rPr lang="ru-RU" dirty="0">
                <a:hlinkClick r:id="rId2"/>
              </a:rPr>
              <a:t>частью 7</a:t>
            </a:r>
            <a:r>
              <a:rPr lang="ru-RU" dirty="0"/>
              <a:t> статьи 29.10 настоящего Кодекса, или в форме электронного документа, подписанного усиленной квалифицированной электронной подписью уполномоченного должностного лица, через кабинет контрольно-кассовой техники или с использованием Единого портала государственных и муниципальных услуг с учетом Правил оказания услуг почтовой связи в течение трех дней со дня вынесения указанного постановления. Копия указанного постановления в форме электронного документа либо информация, содержащаяся в постановлении, также может быть направлена лицу, в отношении которого вынесено постановление по делу об административном правонарушении, с использованием иных средств информационных технологий, в том числе региональных порталов государственных и муниципальных услуг, и (или) с использованием подвижной радиотелефонной связи при условии регистрации такого лица в единой системе идентификации и аутентификации и наличия согласия такого лица на получение указанных в настоящей части копии постановления либо информации с использованием иных средств информационных технологий. </a:t>
            </a:r>
            <a:r>
              <a:rPr lang="ru-RU" dirty="0" smtClean="0"/>
              <a:t>радиотелефонной </a:t>
            </a:r>
            <a:r>
              <a:rPr lang="ru-RU" dirty="0"/>
              <a:t>связи</a:t>
            </a:r>
            <a:r>
              <a:rPr lang="ru-RU" dirty="0" smtClean="0"/>
              <a:t>.</a:t>
            </a:r>
          </a:p>
          <a:p>
            <a:pPr fontAlgn="base"/>
            <a:r>
              <a:rPr lang="ru-RU" dirty="0" smtClean="0"/>
              <a:t>5. В </a:t>
            </a:r>
            <a:r>
              <a:rPr lang="ru-RU" dirty="0"/>
              <a:t>случае, если лицо, указанное в части 4 настоящей статьи, не признало наличие события вменяемого административного правонарушения, составляется </a:t>
            </a:r>
            <a:endParaRPr lang="ru-RU" dirty="0" smtClean="0"/>
          </a:p>
          <a:p>
            <a:pPr fontAlgn="base"/>
            <a:r>
              <a:rPr lang="ru-RU" dirty="0" smtClean="0"/>
              <a:t>протокол </a:t>
            </a:r>
            <a:r>
              <a:rPr lang="ru-RU" dirty="0"/>
              <a:t>об административном правонарушении и дело об </a:t>
            </a:r>
            <a:endParaRPr lang="ru-RU" dirty="0" smtClean="0"/>
          </a:p>
          <a:p>
            <a:pPr fontAlgn="base"/>
            <a:r>
              <a:rPr lang="ru-RU" dirty="0" smtClean="0"/>
              <a:t>административном </a:t>
            </a:r>
            <a:r>
              <a:rPr lang="ru-RU" dirty="0"/>
              <a:t>правонарушении рассматривается в порядке, предусмотренном </a:t>
            </a:r>
            <a:r>
              <a:rPr lang="ru-RU" dirty="0">
                <a:hlinkClick r:id="rId3"/>
              </a:rPr>
              <a:t>статьей 29.7</a:t>
            </a:r>
            <a:r>
              <a:rPr lang="ru-RU" dirty="0"/>
              <a:t> настоящего Кодекса.</a:t>
            </a:r>
          </a:p>
          <a:p>
            <a:endParaRPr lang="ru-RU" dirty="0"/>
          </a:p>
          <a:p>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fontAlgn="base"/>
            <a:r>
              <a:rPr lang="ru-RU" b="1" dirty="0"/>
              <a:t>Статья 28.6. Назначение административного наказания без составления протокола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195474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472" y="476672"/>
            <a:ext cx="9040848" cy="5262979"/>
          </a:xfrm>
          <a:prstGeom prst="rect">
            <a:avLst/>
          </a:prstGeom>
        </p:spPr>
        <p:txBody>
          <a:bodyPr wrap="square">
            <a:spAutoFit/>
          </a:bodyPr>
          <a:lstStyle/>
          <a:p>
            <a:r>
              <a:rPr lang="ru-RU" sz="1600" dirty="0"/>
              <a:t>1. </a:t>
            </a:r>
            <a:r>
              <a:rPr lang="ru-RU" sz="1600" dirty="0"/>
              <a:t>В случаях, если после выявления административного правонарушения в области антимонопольного, патентного законодательства, законодательства Российской Федерации в области связи (в части административных правонарушений, предусмотренных </a:t>
            </a:r>
            <a:r>
              <a:rPr lang="ru-RU" sz="1600" dirty="0">
                <a:hlinkClick r:id="rId2"/>
              </a:rPr>
              <a:t>статьей 13.2.1</a:t>
            </a:r>
            <a:r>
              <a:rPr lang="ru-RU" sz="1600" dirty="0"/>
              <a:t> настоящего Кодекса), законодательства в области персональных данных (в части административных правонарушений, предусмотренных частями </a:t>
            </a:r>
            <a:r>
              <a:rPr lang="ru-RU" sz="1600" dirty="0">
                <a:hlinkClick r:id="rId3"/>
              </a:rPr>
              <a:t>1</a:t>
            </a:r>
            <a:r>
              <a:rPr lang="ru-RU" sz="1600" dirty="0"/>
              <a:t> - </a:t>
            </a:r>
            <a:r>
              <a:rPr lang="ru-RU" sz="1600" dirty="0">
                <a:hlinkClick r:id="rId4"/>
              </a:rPr>
              <a:t>2.1</a:t>
            </a:r>
            <a:r>
              <a:rPr lang="ru-RU" sz="1600" dirty="0"/>
              <a:t>, </a:t>
            </a:r>
            <a:r>
              <a:rPr lang="ru-RU" sz="1600" dirty="0">
                <a:hlinkClick r:id="rId5"/>
              </a:rPr>
              <a:t>12</a:t>
            </a:r>
            <a:r>
              <a:rPr lang="ru-RU" sz="1600" dirty="0"/>
              <a:t> - </a:t>
            </a:r>
            <a:r>
              <a:rPr lang="ru-RU" sz="1600" dirty="0">
                <a:hlinkClick r:id="rId6"/>
              </a:rPr>
              <a:t>18</a:t>
            </a:r>
            <a:r>
              <a:rPr lang="ru-RU" sz="1600" dirty="0"/>
              <a:t> статьи 13.11 настоящего Кодекса), законодательства в области обеспечения безопасности критической информационной инфраструктуры Российской Федерации (в части административных правонарушений, предусмотренных статьями </a:t>
            </a:r>
            <a:r>
              <a:rPr lang="ru-RU" sz="1600" dirty="0">
                <a:hlinkClick r:id="rId7"/>
              </a:rPr>
              <a:t>13.12.1</a:t>
            </a:r>
            <a:r>
              <a:rPr lang="ru-RU" sz="1600" dirty="0"/>
              <a:t> и </a:t>
            </a:r>
            <a:r>
              <a:rPr lang="ru-RU" sz="1600" dirty="0">
                <a:hlinkClick r:id="rId8"/>
              </a:rPr>
              <a:t>19.7.15</a:t>
            </a:r>
            <a:r>
              <a:rPr lang="ru-RU" sz="1600" dirty="0"/>
              <a:t> настоящего Кодекса), законодательства о средствах массовой информации (в части административных правонарушений, предусмотренных </a:t>
            </a:r>
            <a:r>
              <a:rPr lang="ru-RU" sz="1600" dirty="0">
                <a:hlinkClick r:id="rId9"/>
              </a:rPr>
              <a:t>статьей 13.15</a:t>
            </a:r>
            <a:r>
              <a:rPr lang="ru-RU" sz="1600" dirty="0"/>
              <a:t> настоящего Кодекса), законодательства о естественных монополиях, законодательства о рекламе, законодательства об акционерных обществах, о рынке ценных бумаг и об инвестиционных фондах, страхового законодательства, законодательства о защите прав и законных интересов физических лиц при осуществлении деятельности по возврату просроченной задолженности, законодательства о выборах и референдумах, законодательства о противодействии легализации (отмыванию) доходов, полученных преступным путем, и финансированию терроризма, законодательства в области инвестиционной деятельности (в части административных правонарушений, предусмотренных </a:t>
            </a:r>
            <a:r>
              <a:rPr lang="ru-RU" sz="1600" dirty="0">
                <a:hlinkClick r:id="rId10"/>
              </a:rPr>
              <a:t>статьей 14.56.1</a:t>
            </a:r>
            <a:r>
              <a:rPr lang="ru-RU" sz="1600" dirty="0"/>
              <a:t> настоящего Кодекса), законодательства Российской Федерации о противодействии терроризму (в части административного правонарушения, предусмотренного </a:t>
            </a:r>
            <a:r>
              <a:rPr lang="ru-RU" sz="1600" dirty="0">
                <a:hlinkClick r:id="rId11"/>
              </a:rPr>
              <a:t>статьей 15.27.1</a:t>
            </a:r>
            <a:r>
              <a:rPr lang="ru-RU" sz="1600" dirty="0"/>
              <a:t> настоящего Кодекса), законодательства о противодействии экстремистской деятельности (в части административных правонарушений, предусмотренных статьями </a:t>
            </a:r>
            <a:r>
              <a:rPr lang="ru-RU" sz="1600" dirty="0">
                <a:hlinkClick r:id="rId12"/>
              </a:rPr>
              <a:t>20.3.1</a:t>
            </a:r>
            <a:r>
              <a:rPr lang="ru-RU" sz="1600" dirty="0"/>
              <a:t>, </a:t>
            </a:r>
            <a:r>
              <a:rPr lang="ru-RU" sz="1600" dirty="0">
                <a:hlinkClick r:id="rId13"/>
              </a:rPr>
              <a:t>20.3.2</a:t>
            </a:r>
            <a:r>
              <a:rPr lang="ru-RU" sz="1600" dirty="0"/>
              <a:t> настоящего Кодекса), </a:t>
            </a:r>
            <a:endParaRPr lang="ru-RU" sz="1600"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Статья 28.7. Административное расследование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098070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472" y="476672"/>
            <a:ext cx="9040848" cy="5016758"/>
          </a:xfrm>
          <a:prstGeom prst="rect">
            <a:avLst/>
          </a:prstGeom>
        </p:spPr>
        <p:txBody>
          <a:bodyPr wrap="square">
            <a:spAutoFit/>
          </a:bodyPr>
          <a:lstStyle/>
          <a:p>
            <a:r>
              <a:rPr lang="ru-RU" sz="1600" dirty="0" smtClean="0"/>
              <a:t>законодательства </a:t>
            </a:r>
            <a:r>
              <a:rPr lang="ru-RU" sz="1600" dirty="0"/>
              <a:t>о противодействии коррупции, трудового законодательства, законодательства о противодействии неправомерному использованию инсайдерской информации и манипулированию рынком, законодательства о наркотических средствах, психотропных веществах и об их </a:t>
            </a:r>
            <a:r>
              <a:rPr lang="ru-RU" sz="1600" dirty="0" err="1"/>
              <a:t>прекурсорах</a:t>
            </a:r>
            <a:r>
              <a:rPr lang="ru-RU" sz="1600" dirty="0"/>
              <a:t>, законодательства о физической культуре и спорте в части, касающейся предотвращения допинга в спорте и борьбы с ним, нарушения требований к положениям (регламентам) об официальных спортивных соревнованиях, законодательства о государственном регулировании деятельности по организации и проведению азартных игр в части, касающейся нарушения требований к организаторам азартных игр в букмекерских конторах и тотализаторах при заключении пари на официальные спортивные соревнования и проведении иных азартных игр, миграционного законодательства, валютного законодательства Российской Федерации и актов органов валютного регулирования, законодательства о защите прав потребителей, о техническом регулировании, об аккредитации в национальной системе аккредитации, об организации и о проведении азартных игр, об охране здоровья граждан, об авторском праве и смежных правах, о товарных знаках, знаках обслуживания и наименованиях мест происхождения товаров, в области бюджетного законодательства Российской Федерации и нормативных правовых актов, регулирующих бюджетные правоотношения, законодательства в области налогов и сборов, санитарно-эпидемиологического благополучия населения, ветеринарии, карантина растений, общественной нравственности, таможенного дела, экспортного контроля, государственного регулирования цен (тарифов) на товары (услуги), об основах регулирования тарифов организаций коммунального комплекса, в области охраны окружающей среды и природопользования, производства и оборота этилового спирта, </a:t>
            </a:r>
            <a:endParaRPr lang="ru-RU" sz="1600"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Статья 28.7. Административное расследование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588744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394227"/>
            <a:ext cx="9040848" cy="6247864"/>
          </a:xfrm>
          <a:prstGeom prst="rect">
            <a:avLst/>
          </a:prstGeom>
        </p:spPr>
        <p:txBody>
          <a:bodyPr wrap="square">
            <a:spAutoFit/>
          </a:bodyPr>
          <a:lstStyle/>
          <a:p>
            <a:r>
              <a:rPr lang="ru-RU" sz="1600" dirty="0" smtClean="0"/>
              <a:t>алкогольной </a:t>
            </a:r>
            <a:r>
              <a:rPr lang="ru-RU" sz="1600" dirty="0"/>
              <a:t>и спиртосодержащей продукции, производства и оборота табачных изделий, табачной продукции, </a:t>
            </a:r>
            <a:r>
              <a:rPr lang="ru-RU" sz="1600" dirty="0" err="1"/>
              <a:t>никотинсодержащей</a:t>
            </a:r>
            <a:r>
              <a:rPr lang="ru-RU" sz="1600" dirty="0"/>
              <a:t> продукции и сырья для производства такой продукции, об основах государственного регулирования торговой деятельности (в части административных правонарушений, предусмотренных </a:t>
            </a:r>
            <a:r>
              <a:rPr lang="ru-RU" sz="1600" dirty="0">
                <a:hlinkClick r:id="rId2"/>
              </a:rPr>
              <a:t>статьей 15.12</a:t>
            </a:r>
            <a:r>
              <a:rPr lang="ru-RU" sz="1600" dirty="0"/>
              <a:t> настоящего Кодекса), об обращении лекарственных средств, в области пожарной безопасности, промышленной безопасности, о безопасности гидротехнических сооружений, в области использования атомной энергии, об электроэнергетике, о теплоснабжении, о водоснабжении и водоотведении, о газоснабжении, о градостроительной деятельности, в области дорожного движения и на транспорте, в области технического осмотра транспортных средств, несостоятельности (банкротства), законодательства Российской Федерации в сфере государственного оборонного заказа, о контрактной системе в сфере закупок товаров, работ, услуг для обеспечения государственных и муниципальных нужд, в сфере закупок товаров, работ, услуг отдельными видами юридических лиц, об охране объектов культурного наследия (памятников истории и культуры) народов Российской Федерации, о государственной регистрации юридических лиц и индивидуальных предпринимателей, о применении контрольно-кассовой техники, а также после выявления административного правонарушения против порядка управления (в части </a:t>
            </a:r>
            <a:r>
              <a:rPr lang="ru-RU" sz="1600" dirty="0" err="1"/>
              <a:t>непредоставления</a:t>
            </a:r>
            <a:r>
              <a:rPr lang="ru-RU" sz="1600" dirty="0"/>
              <a:t> или неполного предоставления демонстратором фильма, осуществляющим платный показ фильма в кинозале, информации в единую федеральную автоматизированную информационную систему сведений о показах фильмов в кинозалах либо предоставления заведомо недостоверной информации), в области охраны собственности (в части административных правонарушений, предусмотренных статьями </a:t>
            </a:r>
            <a:r>
              <a:rPr lang="ru-RU" sz="1600" dirty="0">
                <a:hlinkClick r:id="rId3"/>
              </a:rPr>
              <a:t>7.3</a:t>
            </a:r>
            <a:r>
              <a:rPr lang="ru-RU" sz="1600" dirty="0"/>
              <a:t>, </a:t>
            </a:r>
            <a:r>
              <a:rPr lang="ru-RU" sz="1600" dirty="0">
                <a:hlinkClick r:id="rId4"/>
              </a:rPr>
              <a:t>7.5</a:t>
            </a:r>
            <a:r>
              <a:rPr lang="ru-RU" sz="1600" dirty="0"/>
              <a:t> настоящего Кодекса) осуществляются экспертиза или иные процессуальные действия, требующие </a:t>
            </a:r>
            <a:endParaRPr lang="ru-RU" sz="1600" dirty="0" smtClean="0"/>
          </a:p>
          <a:p>
            <a:r>
              <a:rPr lang="ru-RU" sz="1600" dirty="0" smtClean="0"/>
              <a:t>значительных </a:t>
            </a:r>
            <a:r>
              <a:rPr lang="ru-RU" sz="1600" dirty="0"/>
              <a:t>временных затрат, а также в случаях совершения </a:t>
            </a:r>
            <a:endParaRPr lang="ru-RU" sz="1600" dirty="0" smtClean="0"/>
          </a:p>
          <a:p>
            <a:r>
              <a:rPr lang="ru-RU" sz="1600" dirty="0" smtClean="0"/>
              <a:t>административных </a:t>
            </a:r>
            <a:r>
              <a:rPr lang="ru-RU" sz="1600" dirty="0"/>
              <a:t>правонарушений, предусмотренных статьями </a:t>
            </a:r>
            <a:r>
              <a:rPr lang="ru-RU" sz="1600" dirty="0">
                <a:hlinkClick r:id="rId5"/>
              </a:rPr>
              <a:t>6.1.1</a:t>
            </a:r>
            <a:r>
              <a:rPr lang="ru-RU" sz="1600" dirty="0"/>
              <a:t>, </a:t>
            </a:r>
            <a:endParaRPr lang="ru-RU" sz="1600" dirty="0" smtClean="0"/>
          </a:p>
          <a:p>
            <a:r>
              <a:rPr lang="ru-RU" sz="1600" dirty="0" smtClean="0">
                <a:hlinkClick r:id="rId6"/>
              </a:rPr>
              <a:t>7.27</a:t>
            </a:r>
            <a:r>
              <a:rPr lang="ru-RU" sz="1600" dirty="0"/>
              <a:t>, </a:t>
            </a:r>
            <a:r>
              <a:rPr lang="ru-RU" sz="1600" dirty="0">
                <a:hlinkClick r:id="rId7"/>
              </a:rPr>
              <a:t>13.41</a:t>
            </a:r>
            <a:r>
              <a:rPr lang="ru-RU" sz="1600" dirty="0"/>
              <a:t>, </a:t>
            </a:r>
            <a:r>
              <a:rPr lang="ru-RU" sz="1600" dirty="0">
                <a:hlinkClick r:id="rId8"/>
              </a:rPr>
              <a:t>20.6.1</a:t>
            </a:r>
            <a:r>
              <a:rPr lang="ru-RU" sz="1600" dirty="0"/>
              <a:t> настоящего Кодекса, проводится административное </a:t>
            </a:r>
            <a:endParaRPr lang="ru-RU" sz="1600" dirty="0" smtClean="0"/>
          </a:p>
          <a:p>
            <a:r>
              <a:rPr lang="ru-RU" sz="1600" dirty="0" smtClean="0"/>
              <a:t>расследование</a:t>
            </a:r>
            <a:r>
              <a:rPr lang="ru-RU" sz="1600" dirty="0"/>
              <a:t>. </a:t>
            </a:r>
            <a:endParaRPr lang="ru-RU" sz="1600"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Статья 28.7. Административное расследование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16302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7097" y="1556792"/>
            <a:ext cx="8487351" cy="3139321"/>
          </a:xfrm>
          <a:prstGeom prst="rect">
            <a:avLst/>
          </a:prstGeom>
        </p:spPr>
        <p:txBody>
          <a:bodyPr wrap="square">
            <a:spAutoFit/>
          </a:bodyPr>
          <a:lstStyle/>
          <a:p>
            <a:pPr marL="342900" indent="-342900">
              <a:buFont typeface="+mj-lt"/>
              <a:buAutoNum type="arabicPeriod"/>
            </a:pPr>
            <a:r>
              <a:rPr lang="ru-RU" dirty="0"/>
              <a:t>Судья, орган, должностное лицо, рассматривающие дело об административном правонарушении, при установлении причин административного правонарушения и условий, способствовавших его совершению, вносят в соответствующие организации и соответствующим должностным лицам представление о принятии мер по устранению указанных причин и условий.</a:t>
            </a:r>
          </a:p>
          <a:p>
            <a:pPr marL="342900" indent="-342900">
              <a:buFont typeface="+mj-lt"/>
              <a:buAutoNum type="arabicPeriod"/>
            </a:pPr>
            <a:r>
              <a:rPr lang="ru-RU" dirty="0"/>
              <a:t>Организации и должностные лица обязаны рассмотреть представление об устранении причин и условий, способствовавших совершению административного правонарушения, в течение месяца со дня его получения и сообщить о принятых мерах судье, в орган, должностному лицу, внесшим представление.</a:t>
            </a:r>
          </a:p>
          <a:p>
            <a:pPr marL="342900" indent="-342900">
              <a:buFont typeface="+mj-lt"/>
              <a:buAutoNum type="arabicPeriod"/>
            </a:pPr>
            <a:endParaRPr lang="ru-RU" dirty="0"/>
          </a:p>
        </p:txBody>
      </p:sp>
      <p:sp>
        <p:nvSpPr>
          <p:cNvPr id="2" name="Прямоугольник 1"/>
          <p:cNvSpPr/>
          <p:nvPr/>
        </p:nvSpPr>
        <p:spPr>
          <a:xfrm>
            <a:off x="395536" y="24895"/>
            <a:ext cx="7128792" cy="923330"/>
          </a:xfrm>
          <a:prstGeom prst="rect">
            <a:avLst/>
          </a:prstGeom>
        </p:spPr>
        <p:txBody>
          <a:bodyPr wrap="square">
            <a:spAutoFit/>
          </a:bodyPr>
          <a:lstStyle/>
          <a:p>
            <a:pPr algn="ctr"/>
            <a:r>
              <a:rPr lang="ru-RU" b="1" dirty="0"/>
              <a:t>Статья 29.13. Представление об устранении причин и условий, способствовавших совершению административного правонарушения</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7550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8380" y="1124744"/>
            <a:ext cx="9040848" cy="3139321"/>
          </a:xfrm>
          <a:prstGeom prst="rect">
            <a:avLst/>
          </a:prstGeom>
        </p:spPr>
        <p:txBody>
          <a:bodyPr wrap="square">
            <a:spAutoFit/>
          </a:bodyPr>
          <a:lstStyle/>
          <a:p>
            <a:r>
              <a:rPr lang="ru-RU" dirty="0" smtClean="0"/>
              <a:t>1. </a:t>
            </a:r>
            <a:r>
              <a:rPr lang="ru-RU" dirty="0" smtClean="0"/>
              <a:t>Жалоба </a:t>
            </a:r>
            <a:r>
              <a:rPr lang="ru-RU" dirty="0"/>
              <a:t>на постановление по делу об административном правонарушении может быть подана в течение десяти дней со дня вручения или получения копии постановления</a:t>
            </a:r>
            <a:r>
              <a:rPr lang="ru-RU" dirty="0" smtClean="0"/>
              <a:t>.</a:t>
            </a:r>
          </a:p>
          <a:p>
            <a:r>
              <a:rPr lang="ru-RU" dirty="0" smtClean="0"/>
              <a:t>2</a:t>
            </a:r>
            <a:r>
              <a:rPr lang="ru-RU" dirty="0"/>
              <a:t>. В случае пропуска срока, предусмотренного частью 1 настоящей статьи, указанный срок по ходатайству лица, подающего жалобу, может быть восстановлен судьей или должностным лицом, правомочными рассматривать жалобу.</a:t>
            </a:r>
          </a:p>
          <a:p>
            <a:r>
              <a:rPr lang="ru-RU" dirty="0"/>
              <a:t>3. Жалобы на постановления по делам об административных правонарушениях, предусмотренных </a:t>
            </a:r>
            <a:r>
              <a:rPr lang="ru-RU" dirty="0">
                <a:hlinkClick r:id="rId2"/>
              </a:rPr>
              <a:t>статьями 5.1-5.25</a:t>
            </a:r>
            <a:r>
              <a:rPr lang="ru-RU" dirty="0"/>
              <a:t>, </a:t>
            </a:r>
            <a:r>
              <a:rPr lang="ru-RU" dirty="0">
                <a:hlinkClick r:id="rId3"/>
              </a:rPr>
              <a:t>5.45-5.52</a:t>
            </a:r>
            <a:r>
              <a:rPr lang="ru-RU" dirty="0"/>
              <a:t>, </a:t>
            </a:r>
            <a:r>
              <a:rPr lang="ru-RU" dirty="0">
                <a:hlinkClick r:id="rId4"/>
              </a:rPr>
              <a:t>5.56</a:t>
            </a:r>
            <a:r>
              <a:rPr lang="ru-RU" dirty="0"/>
              <a:t>, </a:t>
            </a:r>
            <a:r>
              <a:rPr lang="ru-RU" dirty="0">
                <a:hlinkClick r:id="rId5"/>
              </a:rPr>
              <a:t>5.58</a:t>
            </a:r>
            <a:r>
              <a:rPr lang="ru-RU" dirty="0"/>
              <a:t>, </a:t>
            </a:r>
            <a:r>
              <a:rPr lang="ru-RU" dirty="0">
                <a:hlinkClick r:id="rId6"/>
              </a:rPr>
              <a:t>5.69</a:t>
            </a:r>
            <a:r>
              <a:rPr lang="ru-RU" dirty="0"/>
              <a:t> настоящего Кодекса, могут быть поданы в пятидневный срок со дня вручения или получения копий постановлений.</a:t>
            </a:r>
          </a:p>
          <a:p>
            <a:r>
              <a:rPr lang="ru-RU" dirty="0">
                <a:hlinkClick r:id="rId7"/>
              </a:rPr>
              <a:t>4.</a:t>
            </a:r>
            <a:r>
              <a:rPr lang="ru-RU" dirty="0"/>
              <a:t> Об отклонении ходатайства о восстановлении срока обжалования постановления по делу об административном правонарушении выносится определение.</a:t>
            </a:r>
          </a:p>
          <a:p>
            <a:endParaRPr lang="ru-RU" dirty="0"/>
          </a:p>
        </p:txBody>
      </p:sp>
      <p:sp>
        <p:nvSpPr>
          <p:cNvPr id="2" name="Прямоугольник 1"/>
          <p:cNvSpPr/>
          <p:nvPr/>
        </p:nvSpPr>
        <p:spPr>
          <a:xfrm>
            <a:off x="395536" y="24895"/>
            <a:ext cx="7128792" cy="646331"/>
          </a:xfrm>
          <a:prstGeom prst="rect">
            <a:avLst/>
          </a:prstGeom>
        </p:spPr>
        <p:txBody>
          <a:bodyPr wrap="square">
            <a:spAutoFit/>
          </a:bodyPr>
          <a:lstStyle/>
          <a:p>
            <a:pPr algn="ctr"/>
            <a:r>
              <a:rPr lang="ru-RU" b="1" dirty="0"/>
              <a:t>Статья 30.3. Срок обжалования постановления по делу об административном правонарушении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315885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3152" y="908720"/>
            <a:ext cx="9040848" cy="5909310"/>
          </a:xfrm>
          <a:prstGeom prst="rect">
            <a:avLst/>
          </a:prstGeom>
        </p:spPr>
        <p:txBody>
          <a:bodyPr wrap="square">
            <a:spAutoFit/>
          </a:bodyPr>
          <a:lstStyle/>
          <a:p>
            <a:r>
              <a:rPr lang="ru-RU" dirty="0" smtClean="0"/>
              <a:t>В случае повторных нарушений отдельных пунктов ПДД в отношении водителя могут быть приняты следующие меры:</a:t>
            </a:r>
          </a:p>
          <a:p>
            <a:r>
              <a:rPr lang="ru-RU" b="1" dirty="0" smtClean="0"/>
              <a:t>Увеличение размера штрафа </a:t>
            </a:r>
            <a:r>
              <a:rPr lang="ru-RU" b="1" dirty="0"/>
              <a:t>КоАП </a:t>
            </a:r>
            <a:r>
              <a:rPr lang="ru-RU" b="1" dirty="0" smtClean="0"/>
              <a:t>РФ </a:t>
            </a:r>
            <a:r>
              <a:rPr lang="ru-RU" b="1" dirty="0"/>
              <a:t>(административная ответственность</a:t>
            </a:r>
            <a:r>
              <a:rPr lang="ru-RU" b="1" dirty="0" smtClean="0"/>
              <a:t>):</a:t>
            </a:r>
            <a:endParaRPr lang="ru-RU" dirty="0" smtClean="0"/>
          </a:p>
          <a:p>
            <a:pPr marL="285750" indent="-285750">
              <a:buFont typeface="Arial" panose="020B0604020202020204" pitchFamily="34" charset="0"/>
              <a:buChar char="•"/>
            </a:pPr>
            <a:r>
              <a:rPr lang="ru-RU" dirty="0" smtClean="0"/>
              <a:t>за повторное превышение скорости на 40–60 км/ч — штраф увеличивается с 1 500–2 250 руб. до 3 000–3 750 руб.;</a:t>
            </a:r>
          </a:p>
          <a:p>
            <a:pPr marL="285750" indent="-285750">
              <a:buFont typeface="Arial" panose="020B0604020202020204" pitchFamily="34" charset="0"/>
              <a:buChar char="•"/>
            </a:pPr>
            <a:r>
              <a:rPr lang="ru-RU" dirty="0" smtClean="0"/>
              <a:t>за превышение скорости на 60–80 км/ч — с 3 000–3 750 руб. до 7 500 руб.;</a:t>
            </a:r>
          </a:p>
          <a:p>
            <a:pPr marL="285750" indent="-285750">
              <a:buFont typeface="Arial" panose="020B0604020202020204" pitchFamily="34" charset="0"/>
              <a:buChar char="•"/>
            </a:pPr>
            <a:r>
              <a:rPr lang="ru-RU" dirty="0" smtClean="0"/>
              <a:t>за несоблюдение знаков для грузового транспорта — увеличение штрафа в регионах с 5 000 до 10 000 руб., в Москве и Санкт-Петербурге — с 7 500 до 10 000 руб.;</a:t>
            </a:r>
          </a:p>
          <a:p>
            <a:pPr marL="285750" indent="-285750">
              <a:buFont typeface="Arial" panose="020B0604020202020204" pitchFamily="34" charset="0"/>
              <a:buChar char="•"/>
            </a:pPr>
            <a:r>
              <a:rPr lang="ru-RU" dirty="0" smtClean="0"/>
              <a:t>за проезд без оплаты по системе «Платон» (для грузовиков) — штраф удваивается (с 5 000 до 10 000 руб.).</a:t>
            </a:r>
          </a:p>
          <a:p>
            <a:r>
              <a:rPr lang="ru-RU" b="1" dirty="0" smtClean="0"/>
              <a:t>Лишение права управления транспортным средством:</a:t>
            </a:r>
            <a:endParaRPr lang="ru-RU" dirty="0" smtClean="0"/>
          </a:p>
          <a:p>
            <a:pPr marL="285750" indent="-285750">
              <a:buFont typeface="Arial" panose="020B0604020202020204" pitchFamily="34" charset="0"/>
              <a:buChar char="•"/>
            </a:pPr>
            <a:r>
              <a:rPr lang="ru-RU" b="1" dirty="0" smtClean="0"/>
              <a:t>проезд на запрещающий сигнал светофора</a:t>
            </a:r>
            <a:r>
              <a:rPr lang="ru-RU" dirty="0" smtClean="0"/>
              <a:t> — лишение прав на 4–6 месяцев или штраф 7 500 руб.;</a:t>
            </a:r>
          </a:p>
          <a:p>
            <a:pPr marL="285750" indent="-285750">
              <a:buFont typeface="Arial" panose="020B0604020202020204" pitchFamily="34" charset="0"/>
              <a:buChar char="•"/>
            </a:pPr>
            <a:r>
              <a:rPr lang="ru-RU" b="1" dirty="0" smtClean="0"/>
              <a:t>управление незарегистрированным ТС</a:t>
            </a:r>
            <a:r>
              <a:rPr lang="ru-RU" dirty="0" smtClean="0"/>
              <a:t> — лишение прав на 1–3 месяца или штраф 5 000 руб.;</a:t>
            </a:r>
          </a:p>
          <a:p>
            <a:pPr marL="285750" indent="-285750">
              <a:buFont typeface="Arial" panose="020B0604020202020204" pitchFamily="34" charset="0"/>
              <a:buChar char="•"/>
            </a:pPr>
            <a:r>
              <a:rPr lang="ru-RU" b="1" dirty="0" smtClean="0"/>
              <a:t>превышение скорости на 60–80 км/ч и более</a:t>
            </a:r>
            <a:r>
              <a:rPr lang="ru-RU" dirty="0" smtClean="0"/>
              <a:t> — лишение прав на 1 год (при фиксации инспектором), при фиксации камерой — штраф 7 500 руб.;</a:t>
            </a:r>
          </a:p>
          <a:p>
            <a:pPr marL="285750" indent="-285750">
              <a:buFont typeface="Arial" panose="020B0604020202020204" pitchFamily="34" charset="0"/>
              <a:buChar char="•"/>
            </a:pPr>
            <a:r>
              <a:rPr lang="ru-RU" b="1" dirty="0"/>
              <a:t>выезд на полосу или трамвайные пути встречного движения</a:t>
            </a:r>
            <a:r>
              <a:rPr lang="ru-RU" dirty="0"/>
              <a:t> — </a:t>
            </a:r>
            <a:endParaRPr lang="ru-RU" dirty="0" smtClean="0"/>
          </a:p>
          <a:p>
            <a:r>
              <a:rPr lang="ru-RU" dirty="0" smtClean="0"/>
              <a:t>лишение </a:t>
            </a:r>
            <a:r>
              <a:rPr lang="ru-RU" dirty="0"/>
              <a:t>прав на 1 год (при фиксации инспектором), при </a:t>
            </a:r>
            <a:endParaRPr lang="ru-RU" dirty="0" smtClean="0"/>
          </a:p>
          <a:p>
            <a:r>
              <a:rPr lang="ru-RU" dirty="0" smtClean="0"/>
              <a:t>фиксации </a:t>
            </a:r>
            <a:r>
              <a:rPr lang="ru-RU" dirty="0"/>
              <a:t>камерой — штраф 5 000 руб.;</a:t>
            </a:r>
          </a:p>
          <a:p>
            <a:pPr marL="285750" indent="-285750">
              <a:buFont typeface="Arial" panose="020B0604020202020204" pitchFamily="34" charset="0"/>
              <a:buChar char="•"/>
            </a:pPr>
            <a:endParaRPr lang="ru-RU" dirty="0" smtClean="0"/>
          </a:p>
        </p:txBody>
      </p:sp>
      <p:sp>
        <p:nvSpPr>
          <p:cNvPr id="2" name="Прямоугольник 1"/>
          <p:cNvSpPr/>
          <p:nvPr/>
        </p:nvSpPr>
        <p:spPr>
          <a:xfrm>
            <a:off x="395536" y="149951"/>
            <a:ext cx="7128792" cy="369332"/>
          </a:xfrm>
          <a:prstGeom prst="rect">
            <a:avLst/>
          </a:prstGeom>
        </p:spPr>
        <p:txBody>
          <a:bodyPr wrap="square">
            <a:spAutoFit/>
          </a:bodyPr>
          <a:lstStyle/>
          <a:p>
            <a:pPr algn="ctr"/>
            <a:r>
              <a:rPr lang="ru-RU" b="1" dirty="0" smtClean="0"/>
              <a:t>Ответственность водителя при повторных нарушениях ПДД</a:t>
            </a: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21192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5310" y="908720"/>
            <a:ext cx="9040848" cy="5632311"/>
          </a:xfrm>
          <a:prstGeom prst="rect">
            <a:avLst/>
          </a:prstGeom>
        </p:spPr>
        <p:txBody>
          <a:bodyPr wrap="square">
            <a:spAutoFit/>
          </a:bodyPr>
          <a:lstStyle/>
          <a:p>
            <a:pPr marL="285750" indent="-285750">
              <a:buFont typeface="Arial" panose="020B0604020202020204" pitchFamily="34" charset="0"/>
              <a:buChar char="•"/>
            </a:pPr>
            <a:r>
              <a:rPr lang="ru-RU" b="1" dirty="0" smtClean="0"/>
              <a:t>движение </a:t>
            </a:r>
            <a:r>
              <a:rPr lang="ru-RU" b="1" dirty="0"/>
              <a:t>во встречном направлении по дороге с односторонним движением</a:t>
            </a:r>
            <a:r>
              <a:rPr lang="ru-RU" dirty="0"/>
              <a:t> — лишение прав на 1 год (при фиксации инспектором), при фиксации камерой — штраф 5 000 руб.;</a:t>
            </a:r>
          </a:p>
          <a:p>
            <a:pPr marL="285750" indent="-285750">
              <a:buFont typeface="Arial" panose="020B0604020202020204" pitchFamily="34" charset="0"/>
              <a:buChar char="•"/>
            </a:pPr>
            <a:r>
              <a:rPr lang="ru-RU" b="1" dirty="0"/>
              <a:t>нарушение правил пересечения железнодорожного переезда</a:t>
            </a:r>
            <a:r>
              <a:rPr lang="ru-RU" dirty="0"/>
              <a:t> — лишение прав на 1 год.</a:t>
            </a:r>
          </a:p>
          <a:p>
            <a:r>
              <a:rPr lang="ru-RU" b="1" dirty="0"/>
              <a:t>Административный арест:</a:t>
            </a:r>
            <a:endParaRPr lang="ru-RU" dirty="0"/>
          </a:p>
          <a:p>
            <a:pPr marL="285750" indent="-285750">
              <a:buFont typeface="Arial" panose="020B0604020202020204" pitchFamily="34" charset="0"/>
              <a:buChar char="•"/>
            </a:pPr>
            <a:r>
              <a:rPr lang="ru-RU" dirty="0"/>
              <a:t>за управление ТС после лишения права управления — возможен арест до 15 суток (альтернатива — штраф 30 000 руб. или обязательные работы 100–200 часов; при повторном нарушении — штраф 50 000–100 000 руб. или обязательные работы 150–200 часов).</a:t>
            </a:r>
          </a:p>
          <a:p>
            <a:r>
              <a:rPr lang="ru-RU" b="1" dirty="0"/>
              <a:t>Обязательные работы:</a:t>
            </a:r>
            <a:endParaRPr lang="ru-RU" dirty="0"/>
          </a:p>
          <a:p>
            <a:r>
              <a:rPr lang="ru-RU" dirty="0"/>
              <a:t>предусмотрены в качестве альтернативы аресту или штрафу за управление ТС после лишения прав</a:t>
            </a:r>
            <a:r>
              <a:rPr lang="ru-RU" dirty="0" smtClean="0"/>
              <a:t>.</a:t>
            </a:r>
          </a:p>
          <a:p>
            <a:r>
              <a:rPr lang="ru-RU" dirty="0" smtClean="0"/>
              <a:t>Лишение </a:t>
            </a:r>
            <a:r>
              <a:rPr lang="ru-RU" dirty="0"/>
              <a:t>права управления транспортным средством на срок </a:t>
            </a:r>
            <a:r>
              <a:rPr lang="ru-RU" b="1" dirty="0"/>
              <a:t>до 3 лет </a:t>
            </a:r>
            <a:r>
              <a:rPr lang="ru-RU" dirty="0"/>
              <a:t>предусмотрено в случае, если лицо </a:t>
            </a:r>
            <a:r>
              <a:rPr lang="ru-RU" b="1" dirty="0"/>
              <a:t>совершило преступление и в отношении него применён запрет определённых действий</a:t>
            </a:r>
            <a:r>
              <a:rPr lang="ru-RU" dirty="0"/>
              <a:t>. Такой запрет может быть установлен судом в отношении обвиняемых, подозреваемых в преступлениях, а также лиц, находящихся </a:t>
            </a:r>
            <a:endParaRPr lang="ru-RU" dirty="0" smtClean="0"/>
          </a:p>
          <a:p>
            <a:r>
              <a:rPr lang="ru-RU" dirty="0" smtClean="0"/>
              <a:t>в </a:t>
            </a:r>
            <a:r>
              <a:rPr lang="ru-RU" dirty="0"/>
              <a:t>розыске. В этом случае водительское удостоверение изымается </a:t>
            </a:r>
            <a:endParaRPr lang="ru-RU" dirty="0" smtClean="0"/>
          </a:p>
          <a:p>
            <a:r>
              <a:rPr lang="ru-RU" dirty="0" smtClean="0"/>
              <a:t>дознавателем </a:t>
            </a:r>
            <a:r>
              <a:rPr lang="ru-RU" dirty="0"/>
              <a:t>или следователем, ведущим основное дело.</a:t>
            </a:r>
          </a:p>
          <a:p>
            <a:endParaRPr lang="ru-RU"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Ответственность водителя при повторных нарушениях ПДД</a:t>
            </a: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685873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4494"/>
            <a:ext cx="8558092" cy="4524315"/>
          </a:xfrm>
          <a:prstGeom prst="rect">
            <a:avLst/>
          </a:prstGeom>
        </p:spPr>
        <p:txBody>
          <a:bodyPr wrap="square">
            <a:spAutoFit/>
          </a:bodyPr>
          <a:lstStyle/>
          <a:p>
            <a:r>
              <a:rPr lang="ru-RU" b="1" dirty="0" smtClean="0"/>
              <a:t>Уголовная </a:t>
            </a:r>
            <a:r>
              <a:rPr lang="ru-RU" b="1" dirty="0"/>
              <a:t>ответственность (в случае серьёзных последствий):</a:t>
            </a:r>
            <a:endParaRPr lang="ru-RU" dirty="0"/>
          </a:p>
          <a:p>
            <a:pPr marL="285750" indent="-285750">
              <a:buFont typeface="Arial" panose="020B0604020202020204" pitchFamily="34" charset="0"/>
              <a:buChar char="•"/>
            </a:pPr>
            <a:r>
              <a:rPr lang="ru-RU" dirty="0"/>
              <a:t>если повторное нарушение ПДД привело к тяжкому вреду здоровью или смерти человека — применяется </a:t>
            </a:r>
            <a:r>
              <a:rPr lang="ru-RU" b="1" dirty="0"/>
              <a:t>ст. 264 УК РФ</a:t>
            </a:r>
            <a:r>
              <a:rPr lang="ru-RU" dirty="0"/>
              <a:t> (наказание до 7 лет лишения свободы за тяжкий вред, до 12–15 лет — за смерть одного или нескольких человек);</a:t>
            </a:r>
          </a:p>
          <a:p>
            <a:pPr marL="285750" indent="-285750">
              <a:buFont typeface="Arial" panose="020B0604020202020204" pitchFamily="34" charset="0"/>
              <a:buChar char="•"/>
            </a:pPr>
            <a:r>
              <a:rPr lang="ru-RU" dirty="0"/>
              <a:t>за повторное управление ТС в состоянии опьянения — применяется </a:t>
            </a:r>
            <a:r>
              <a:rPr lang="ru-RU" b="1" dirty="0"/>
              <a:t>ст. 264.1 УК РФ</a:t>
            </a:r>
            <a:r>
              <a:rPr lang="ru-RU" dirty="0"/>
              <a:t> (штраф 200–300 тыс. руб., обязательные/принудительные работы, лишение свободы до 2 лет, дополнительное наказание — лишение права управлять ТС до 3 лет);</a:t>
            </a:r>
          </a:p>
          <a:p>
            <a:pPr marL="285750" indent="-285750">
              <a:buFont typeface="Arial" panose="020B0604020202020204" pitchFamily="34" charset="0"/>
              <a:buChar char="•"/>
            </a:pPr>
            <a:r>
              <a:rPr lang="ru-RU" dirty="0"/>
              <a:t>при повторном совершении преступления по ст. 264.1 УК РФ — лишение свободы с отбыванием в колонии-поселении или исправительной колонии общего режима.</a:t>
            </a:r>
          </a:p>
          <a:p>
            <a:r>
              <a:rPr lang="ru-RU" b="1" dirty="0"/>
              <a:t>Конфискация транспортного средства:</a:t>
            </a:r>
            <a:endParaRPr lang="ru-RU" dirty="0"/>
          </a:p>
          <a:p>
            <a:r>
              <a:rPr lang="ru-RU" dirty="0"/>
              <a:t>как дополнительная мера ответственности при совершении преступлений, предусмотренных ст. 264.1, 264.2 или 264.3 УК РФ (транспортное средство конфискуется как орудие преступления).</a:t>
            </a:r>
          </a:p>
          <a:p>
            <a:endParaRPr lang="ru-RU" dirty="0"/>
          </a:p>
        </p:txBody>
      </p:sp>
      <p:sp>
        <p:nvSpPr>
          <p:cNvPr id="2" name="Прямоугольник 1"/>
          <p:cNvSpPr/>
          <p:nvPr/>
        </p:nvSpPr>
        <p:spPr>
          <a:xfrm>
            <a:off x="395536" y="24895"/>
            <a:ext cx="7128792" cy="369332"/>
          </a:xfrm>
          <a:prstGeom prst="rect">
            <a:avLst/>
          </a:prstGeom>
        </p:spPr>
        <p:txBody>
          <a:bodyPr wrap="square">
            <a:spAutoFit/>
          </a:bodyPr>
          <a:lstStyle/>
          <a:p>
            <a:pPr algn="ctr"/>
            <a:r>
              <a:rPr lang="ru-RU" b="1" dirty="0"/>
              <a:t>Ответственность водителя при повторных нарушениях ПДД</a:t>
            </a: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87864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974232"/>
            <a:ext cx="8558092" cy="4247317"/>
          </a:xfrm>
          <a:prstGeom prst="rect">
            <a:avLst/>
          </a:prstGeom>
        </p:spPr>
        <p:txBody>
          <a:bodyPr wrap="square">
            <a:spAutoFit/>
          </a:bodyPr>
          <a:lstStyle/>
          <a:p>
            <a:r>
              <a:rPr lang="ru-RU" dirty="0"/>
              <a:t>Срок действия договора обязательного страхования гражданской ответственности владельцев транспортных средств (ОСАГО) определяется </a:t>
            </a:r>
            <a:r>
              <a:rPr lang="ru-RU" b="1" dirty="0"/>
              <a:t>статьёй 10 Федерального закона от 25.04.2002 № 40-ФЗ «Об обязательном страховании гражданской ответственности владельцев транспортных средств»</a:t>
            </a:r>
            <a:r>
              <a:rPr lang="ru-RU" dirty="0"/>
              <a:t> и может быть следующим:</a:t>
            </a:r>
          </a:p>
          <a:p>
            <a:r>
              <a:rPr lang="ru-RU" b="1" dirty="0"/>
              <a:t>1 год, за исключением случаев для которых статьей 10 Федерального закона от 25.04.2002 № 40-ФЗ</a:t>
            </a:r>
            <a:r>
              <a:rPr lang="ru-RU" b="1" dirty="0" smtClean="0"/>
              <a:t>.</a:t>
            </a:r>
            <a:r>
              <a:rPr lang="ru-RU" dirty="0"/>
              <a:t/>
            </a:r>
            <a:br>
              <a:rPr lang="ru-RU" dirty="0"/>
            </a:br>
            <a:r>
              <a:rPr lang="ru-RU" b="1" dirty="0" smtClean="0"/>
              <a:t>Для </a:t>
            </a:r>
            <a:r>
              <a:rPr lang="ru-RU" b="1" dirty="0"/>
              <a:t>автомобилей с иностранной регистрацией — от 5 дней до срока временного пребывания в РФ.</a:t>
            </a:r>
            <a:r>
              <a:rPr lang="ru-RU" dirty="0"/>
              <a:t/>
            </a:r>
            <a:br>
              <a:rPr lang="ru-RU" dirty="0"/>
            </a:br>
            <a:r>
              <a:rPr lang="ru-RU" dirty="0"/>
              <a:t>Владельцы ТС, зарегистрированных за границей и временно используемых в России, оформляют ОСАГО на весь период пребывания, но </a:t>
            </a:r>
            <a:r>
              <a:rPr lang="ru-RU" b="1" dirty="0"/>
              <a:t>не менее 5 дней</a:t>
            </a:r>
            <a:r>
              <a:rPr lang="ru-RU" dirty="0"/>
              <a:t> (п. 2 ст. 10 ФЗ № 40-ФЗ).</a:t>
            </a:r>
          </a:p>
          <a:p>
            <a:r>
              <a:rPr lang="ru-RU" b="1" dirty="0"/>
              <a:t>До 20 дней при покупке, наследовании, дарении ТС для следования к месту регистрации.</a:t>
            </a:r>
            <a:r>
              <a:rPr lang="ru-RU" dirty="0"/>
              <a:t/>
            </a:r>
            <a:br>
              <a:rPr lang="ru-RU" dirty="0"/>
            </a:br>
            <a:r>
              <a:rPr lang="ru-RU" dirty="0"/>
              <a:t>Владелец может оформить краткосрочный полис на срок до 20 дней, если транспортирует автомобиль к месту постановки на учёт (п. 3 ст. 10 ФЗ № 40-ФЗ</a:t>
            </a:r>
            <a:r>
              <a:rPr lang="ru-RU" dirty="0" smtClean="0"/>
              <a:t>).</a:t>
            </a:r>
            <a:endParaRPr lang="ru-RU" dirty="0"/>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smtClean="0"/>
              <a:t>Федеральный закон от 25.04.2002 n 40-фз «Об обязательном страховании гражданской ответственности владельцев транспортных средств</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577727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836712"/>
            <a:ext cx="8558092" cy="4247317"/>
          </a:xfrm>
          <a:prstGeom prst="rect">
            <a:avLst/>
          </a:prstGeom>
        </p:spPr>
        <p:txBody>
          <a:bodyPr wrap="square">
            <a:spAutoFit/>
          </a:bodyPr>
          <a:lstStyle/>
          <a:p>
            <a:r>
              <a:rPr lang="ru-RU" b="1" dirty="0" smtClean="0"/>
              <a:t>Краткосрочные </a:t>
            </a:r>
            <a:r>
              <a:rPr lang="ru-RU" b="1" dirty="0"/>
              <a:t>договоры — от 1 дня до 3 месяцев.</a:t>
            </a:r>
            <a:r>
              <a:rPr lang="ru-RU" dirty="0"/>
              <a:t/>
            </a:r>
            <a:br>
              <a:rPr lang="ru-RU" dirty="0"/>
            </a:br>
            <a:r>
              <a:rPr lang="ru-RU" dirty="0"/>
              <a:t>С 2024 года разрешено заключать краткосрочные договоры ОСАГО (п. 3.1 ст. 10 ФЗ № 40-ФЗ). Особенности:</a:t>
            </a:r>
          </a:p>
          <a:p>
            <a:pPr lvl="1"/>
            <a:r>
              <a:rPr lang="ru-RU" dirty="0"/>
              <a:t>вступают в силу через </a:t>
            </a:r>
            <a:r>
              <a:rPr lang="ru-RU" b="1" dirty="0"/>
              <a:t>3 дня</a:t>
            </a:r>
            <a:r>
              <a:rPr lang="ru-RU" dirty="0"/>
              <a:t> после предоставления документов страховщику, если договором не предусмотрен более короткий срок;</a:t>
            </a:r>
          </a:p>
          <a:p>
            <a:pPr lvl="1"/>
            <a:r>
              <a:rPr lang="ru-RU" dirty="0"/>
              <a:t>не подлежат продлению — при необходимости оформляется новый договор;</a:t>
            </a:r>
          </a:p>
          <a:p>
            <a:pPr lvl="1"/>
            <a:r>
              <a:rPr lang="ru-RU" dirty="0"/>
              <a:t>подходят для эпизодического использования ТС (например, для сдачи в аренду на короткий срок).</a:t>
            </a:r>
          </a:p>
          <a:p>
            <a:r>
              <a:rPr lang="ru-RU" b="1" dirty="0"/>
              <a:t>Сезонные полисы (в рамках годового договора).</a:t>
            </a:r>
            <a:r>
              <a:rPr lang="ru-RU" dirty="0"/>
              <a:t/>
            </a:r>
            <a:br>
              <a:rPr lang="ru-RU" dirty="0"/>
            </a:br>
            <a:r>
              <a:rPr lang="ru-RU" dirty="0"/>
              <a:t>Владелец выбирает периоды действия страховки в течение года (например, 3–6 месяцев), при этом общая продолжительность непрерывного страхования — </a:t>
            </a:r>
            <a:r>
              <a:rPr lang="ru-RU" b="1" dirty="0"/>
              <a:t>не менее 3 месяцев</a:t>
            </a:r>
            <a:r>
              <a:rPr lang="ru-RU" dirty="0"/>
              <a:t>.</a:t>
            </a:r>
          </a:p>
          <a:p>
            <a:r>
              <a:rPr lang="ru-RU" b="1" dirty="0"/>
              <a:t>Транзитный полис — от 5 до 20 дней.</a:t>
            </a:r>
            <a:r>
              <a:rPr lang="ru-RU" dirty="0"/>
              <a:t/>
            </a:r>
            <a:br>
              <a:rPr lang="ru-RU" dirty="0"/>
            </a:br>
            <a:r>
              <a:rPr lang="ru-RU" dirty="0"/>
              <a:t>Используется для ТС с транзитными номерами при перегоне к месту регистрации или продажи.</a:t>
            </a:r>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a:t>Федеральный закон от 25.04.2002 n 40-фз «Об обязательном страховании гражданской ответственности владельцев транспортных средств</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89989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836712"/>
            <a:ext cx="8558092" cy="5078313"/>
          </a:xfrm>
          <a:prstGeom prst="rect">
            <a:avLst/>
          </a:prstGeom>
        </p:spPr>
        <p:txBody>
          <a:bodyPr wrap="square">
            <a:spAutoFit/>
          </a:bodyPr>
          <a:lstStyle/>
          <a:p>
            <a:pPr algn="ctr" fontAlgn="base"/>
            <a:r>
              <a:rPr lang="ru-RU" b="1" dirty="0"/>
              <a:t>Статья 4. Обязанность владельцев транспортных средств по страхованию гражданской </a:t>
            </a:r>
            <a:r>
              <a:rPr lang="ru-RU" b="1" dirty="0" smtClean="0"/>
              <a:t>ответственности</a:t>
            </a:r>
          </a:p>
          <a:p>
            <a:pPr algn="ctr" fontAlgn="base"/>
            <a:endParaRPr lang="ru-RU" b="1" dirty="0"/>
          </a:p>
          <a:p>
            <a:pPr fontAlgn="base"/>
            <a:r>
              <a:rPr lang="ru-RU" dirty="0" smtClean="0"/>
              <a:t>1. Владельцы </a:t>
            </a:r>
            <a:r>
              <a:rPr lang="ru-RU" dirty="0"/>
              <a:t>транспортных средств обязаны на условиях и в порядке, которые установлены настоящим Федеральным законом и в соответствии с ним, страховать риск своей гражданской ответственности, которая может наступить вследствие причинения вреда жизни, здоровью или имуществу других лиц при использовании транспортных средств. </a:t>
            </a:r>
            <a:endParaRPr lang="ru-RU" dirty="0" smtClean="0"/>
          </a:p>
          <a:p>
            <a:pPr fontAlgn="base"/>
            <a:r>
              <a:rPr lang="ru-RU" dirty="0" smtClean="0"/>
              <a:t>Обязанность </a:t>
            </a:r>
            <a:r>
              <a:rPr lang="ru-RU" dirty="0"/>
              <a:t>по страхованию гражданской ответственности распространяется на владельцев всех используемых на территории Российской Федерации транспортных средств, за исключением случаев, предусмотренных пунктами 3 и 4 настоящей статьи.</a:t>
            </a:r>
          </a:p>
          <a:p>
            <a:pPr fontAlgn="base"/>
            <a:r>
              <a:rPr lang="ru-RU" dirty="0"/>
              <a:t>Владелец транспортного средства, зарегистрированного в иностранном государстве и въезжающего на территорию Российской Федерации, обязан иметь договор страхования гражданской ответственности, заключенный на условиях настоящего Федерального закона или в рамках международных систем страхования. </a:t>
            </a:r>
            <a:endParaRPr lang="ru-RU" dirty="0" smtClean="0"/>
          </a:p>
          <a:p>
            <a:pPr fontAlgn="base"/>
            <a:r>
              <a:rPr lang="ru-RU" dirty="0" smtClean="0"/>
              <a:t>3.Обязанность </a:t>
            </a:r>
            <a:r>
              <a:rPr lang="ru-RU" dirty="0"/>
              <a:t>по страхованию гражданской ответственности не </a:t>
            </a:r>
            <a:endParaRPr lang="ru-RU" dirty="0" smtClean="0"/>
          </a:p>
          <a:p>
            <a:pPr fontAlgn="base"/>
            <a:r>
              <a:rPr lang="ru-RU" dirty="0" smtClean="0"/>
              <a:t>распространяется </a:t>
            </a:r>
            <a:r>
              <a:rPr lang="ru-RU" dirty="0"/>
              <a:t>на владельцев</a:t>
            </a:r>
            <a:r>
              <a:rPr lang="ru-RU" dirty="0" smtClean="0"/>
              <a:t>:</a:t>
            </a:r>
            <a:endParaRPr lang="ru-RU" dirty="0"/>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a:t>Федеральный закон от 25.04.2002 n 40-фз «Об обязательном страховании гражданской ответственности владельцев транспортных средств</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312040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836712"/>
            <a:ext cx="8558092" cy="4801314"/>
          </a:xfrm>
          <a:prstGeom prst="rect">
            <a:avLst/>
          </a:prstGeom>
        </p:spPr>
        <p:txBody>
          <a:bodyPr wrap="square">
            <a:spAutoFit/>
          </a:bodyPr>
          <a:lstStyle/>
          <a:p>
            <a:pPr algn="ctr" fontAlgn="base"/>
            <a:r>
              <a:rPr lang="ru-RU" b="1" dirty="0"/>
              <a:t>Статья 4. Обязанность владельцев транспортных средств по страхованию гражданской </a:t>
            </a:r>
            <a:r>
              <a:rPr lang="ru-RU" b="1" dirty="0" smtClean="0"/>
              <a:t>ответственности</a:t>
            </a:r>
          </a:p>
          <a:p>
            <a:pPr fontAlgn="base"/>
            <a:r>
              <a:rPr lang="ru-RU" dirty="0" smtClean="0"/>
              <a:t>а)транспортных </a:t>
            </a:r>
            <a:r>
              <a:rPr lang="ru-RU" dirty="0"/>
              <a:t>средств, максимальная конструктивная скорость которых составляет не более 20 километров в час;</a:t>
            </a:r>
          </a:p>
          <a:p>
            <a:pPr fontAlgn="base"/>
            <a:r>
              <a:rPr lang="ru-RU" dirty="0"/>
              <a:t>б)транспортных средств, которые не предназначены для движения по автомобильным дорогам общего пользования и (или) не подлежат государственной регистрации; </a:t>
            </a:r>
            <a:endParaRPr lang="ru-RU" dirty="0" smtClean="0"/>
          </a:p>
          <a:p>
            <a:pPr fontAlgn="base"/>
            <a:r>
              <a:rPr lang="ru-RU" dirty="0" smtClean="0"/>
              <a:t>в)транспортных </a:t>
            </a:r>
            <a:r>
              <a:rPr lang="ru-RU" dirty="0"/>
              <a:t>средств Вооруженных Сил Российской Федерации, других войск, воинских формирований и органов, в которых предусмотрена военная служба, за исключением автобусов, легковых автомобилей и прицепов к ним, иных транспортных средств, используемых для обеспечения хозяйственной деятельности Вооруженных Сил Российской Федерации, других войск, воинских формирований и органов</a:t>
            </a:r>
            <a:r>
              <a:rPr lang="ru-RU" dirty="0" smtClean="0"/>
              <a:t>;</a:t>
            </a:r>
          </a:p>
          <a:p>
            <a:pPr fontAlgn="base"/>
            <a:r>
              <a:rPr lang="ru-RU" dirty="0" smtClean="0"/>
              <a:t>г)транспортных </a:t>
            </a:r>
            <a:r>
              <a:rPr lang="ru-RU" dirty="0"/>
              <a:t>средств, зарегистрированных в иностранных государствах, если гражданская ответственность владельцев таких транспортных средств застрахована в рамках международных систем страхования</a:t>
            </a:r>
            <a:r>
              <a:rPr lang="ru-RU" dirty="0" smtClean="0"/>
              <a:t>;</a:t>
            </a:r>
          </a:p>
          <a:p>
            <a:pPr fontAlgn="base"/>
            <a:r>
              <a:rPr lang="ru-RU" dirty="0" smtClean="0"/>
              <a:t> д)принадлежащих </a:t>
            </a:r>
            <a:r>
              <a:rPr lang="ru-RU" dirty="0"/>
              <a:t>гражданам прицепов к легковым автомобилям</a:t>
            </a:r>
            <a:r>
              <a:rPr lang="ru-RU" dirty="0" smtClean="0"/>
              <a:t>;</a:t>
            </a:r>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a:t>Федеральный закон от 25.04.2002 n 40-фз «Об обязательном страховании гражданской ответственности владельцев транспортных средств</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629695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836712"/>
            <a:ext cx="8640960" cy="4247317"/>
          </a:xfrm>
          <a:prstGeom prst="rect">
            <a:avLst/>
          </a:prstGeom>
        </p:spPr>
        <p:txBody>
          <a:bodyPr wrap="square">
            <a:spAutoFit/>
          </a:bodyPr>
          <a:lstStyle/>
          <a:p>
            <a:pPr algn="ctr" fontAlgn="base"/>
            <a:r>
              <a:rPr lang="ru-RU" b="1" dirty="0"/>
              <a:t>Статья 4. Обязанность владельцев транспортных средств по страхованию гражданской </a:t>
            </a:r>
            <a:r>
              <a:rPr lang="ru-RU" b="1" dirty="0" smtClean="0"/>
              <a:t>ответственности</a:t>
            </a:r>
          </a:p>
          <a:p>
            <a:pPr fontAlgn="base"/>
            <a:r>
              <a:rPr lang="ru-RU" dirty="0" smtClean="0"/>
              <a:t>е)транспортных </a:t>
            </a:r>
            <a:r>
              <a:rPr lang="ru-RU" dirty="0"/>
              <a:t>средств, не имеющих колесных движителей (транспортных средств, в конструкции которых применены гусеничные, полугусеничные, санные и иные неколесные движители), и прицепов к ним. </a:t>
            </a:r>
            <a:endParaRPr lang="ru-RU" dirty="0" smtClean="0"/>
          </a:p>
          <a:p>
            <a:pPr fontAlgn="base"/>
            <a:r>
              <a:rPr lang="ru-RU" dirty="0" smtClean="0"/>
              <a:t>4.Обязанность </a:t>
            </a:r>
            <a:r>
              <a:rPr lang="ru-RU" dirty="0"/>
              <a:t>по страхованию гражданской ответственности не распространяется на владельца транспортного средства, риск ответственности которого застрахован в соответствии с настоящим Федеральным законом иным лицом (страхователем).</a:t>
            </a:r>
          </a:p>
          <a:p>
            <a:pPr fontAlgn="base"/>
            <a:r>
              <a:rPr lang="ru-RU" dirty="0"/>
              <a:t>5.Владельцы транспортных средств, застраховавшие свою гражданскую ответственность в соответствии с настоящим Федеральным законом, могут дополнительно в добровольной форме осуществлять страхование на случай недостаточности страховых сумм, установленных </a:t>
            </a:r>
            <a:r>
              <a:rPr lang="ru-RU" dirty="0">
                <a:hlinkClick r:id="rId2"/>
              </a:rPr>
              <a:t>статьей 7</a:t>
            </a:r>
            <a:r>
              <a:rPr lang="ru-RU" dirty="0"/>
              <a:t> настоящего Федерального закона, для полного возмещения вреда, причиненного жизни, здоровью или имуществу потерпевших, а также на случай наступления ответственности, не относящейся к страховому риску по обязательному </a:t>
            </a:r>
            <a:r>
              <a:rPr lang="ru-RU" dirty="0" smtClean="0"/>
              <a:t>страхованию.</a:t>
            </a:r>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a:t>Федеральный закон от 25.04.2002 n 40-фз «Об обязательном страховании гражданской ответственности владельцев транспортных средств</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665040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836712"/>
            <a:ext cx="8640960" cy="5632311"/>
          </a:xfrm>
          <a:prstGeom prst="rect">
            <a:avLst/>
          </a:prstGeom>
        </p:spPr>
        <p:txBody>
          <a:bodyPr wrap="square">
            <a:spAutoFit/>
          </a:bodyPr>
          <a:lstStyle/>
          <a:p>
            <a:pPr algn="ctr" fontAlgn="base"/>
            <a:r>
              <a:rPr lang="ru-RU" b="1" dirty="0"/>
              <a:t>Статья 4. Обязанность владельцев транспортных средств по страхованию гражданской </a:t>
            </a:r>
            <a:r>
              <a:rPr lang="ru-RU" b="1" dirty="0" smtClean="0"/>
              <a:t>ответственности</a:t>
            </a:r>
          </a:p>
          <a:p>
            <a:pPr fontAlgn="base"/>
            <a:r>
              <a:rPr lang="ru-RU" dirty="0" smtClean="0"/>
              <a:t>6.Владельцы </a:t>
            </a:r>
            <a:r>
              <a:rPr lang="ru-RU" dirty="0"/>
              <a:t>транспортных средств, риск ответственности которых не застрахован в форме обязательного и (или) добровольного страхования, возмещают вред, причиненный жизни, здоровью или имуществу потерпевших, в соответствии с гражданским законодательством. При этом вред, причиненный жизни или здоровью потерпевших, подлежит возмещению в размерах не менее чем размеры, определяемые в соответствии со </a:t>
            </a:r>
            <a:r>
              <a:rPr lang="ru-RU" dirty="0">
                <a:hlinkClick r:id="rId2"/>
              </a:rPr>
              <a:t>статьей 12</a:t>
            </a:r>
            <a:r>
              <a:rPr lang="ru-RU" dirty="0"/>
              <a:t> настоящего Федерального закона, и по правилам указанной статьи. </a:t>
            </a:r>
            <a:endParaRPr lang="ru-RU" dirty="0"/>
          </a:p>
          <a:p>
            <a:pPr fontAlgn="base"/>
            <a:r>
              <a:rPr lang="ru-RU" dirty="0" smtClean="0"/>
              <a:t>Лица</a:t>
            </a:r>
            <a:r>
              <a:rPr lang="ru-RU" dirty="0"/>
              <a:t>, нарушившие установленные настоящим Федеральным законом требования об обязательном страховании гражданской ответственности владельцев транспортных средств, несут ответственность в соответствии с законодательством Российской Федерации.</a:t>
            </a:r>
          </a:p>
          <a:p>
            <a:pPr fontAlgn="base"/>
            <a:r>
              <a:rPr lang="ru-RU" dirty="0"/>
              <a:t>7.Обязанность по страхованию гражданской ответственности владельцев прицепов к транспортным средствам, за исключением принадлежащих гражданам прицепов к легковым автомобилям, исполняется посредством заключения договора обязательного страхования, предусматривающего возможность управления транспортным средством с прицепом к нему, информация о чем </a:t>
            </a:r>
            <a:endParaRPr lang="ru-RU" dirty="0" smtClean="0"/>
          </a:p>
          <a:p>
            <a:pPr fontAlgn="base"/>
            <a:r>
              <a:rPr lang="ru-RU" dirty="0" smtClean="0"/>
              <a:t>вносится </a:t>
            </a:r>
            <a:r>
              <a:rPr lang="ru-RU" dirty="0"/>
              <a:t>в страховой полис обязательного страхования.</a:t>
            </a:r>
          </a:p>
          <a:p>
            <a:pPr algn="ctr" fontAlgn="base"/>
            <a:endParaRPr lang="ru-RU" b="1" dirty="0"/>
          </a:p>
        </p:txBody>
      </p:sp>
      <p:sp>
        <p:nvSpPr>
          <p:cNvPr id="2" name="Прямоугольник 1"/>
          <p:cNvSpPr/>
          <p:nvPr/>
        </p:nvSpPr>
        <p:spPr>
          <a:xfrm>
            <a:off x="395536" y="24895"/>
            <a:ext cx="7128792" cy="923330"/>
          </a:xfrm>
          <a:prstGeom prst="rect">
            <a:avLst/>
          </a:prstGeom>
        </p:spPr>
        <p:txBody>
          <a:bodyPr wrap="square">
            <a:spAutoFit/>
          </a:bodyPr>
          <a:lstStyle/>
          <a:p>
            <a:pPr algn="ctr" fontAlgn="base"/>
            <a:r>
              <a:rPr lang="ru-RU" b="1" dirty="0"/>
              <a:t>Федеральный закон от 25.04.2002 n 40-фз «Об обязательном страховании гражданской ответственности владельцев транспортных средств</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98978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7128792" cy="3046988"/>
          </a:xfrm>
          <a:prstGeom prst="rect">
            <a:avLst/>
          </a:prstGeom>
        </p:spPr>
        <p:txBody>
          <a:bodyPr wrap="square">
            <a:spAutoFit/>
          </a:bodyPr>
          <a:lstStyle/>
          <a:p>
            <a:pPr algn="ctr"/>
            <a:r>
              <a:rPr lang="ru-RU" sz="2400" b="1" i="1" dirty="0"/>
              <a:t>Гражданский кодекс Российской Федерации (ГК РФ)</a:t>
            </a:r>
          </a:p>
          <a:p>
            <a:pPr algn="ctr"/>
            <a:endParaRPr lang="ru-RU" sz="2400" i="1" dirty="0" smtClean="0"/>
          </a:p>
          <a:p>
            <a:pPr algn="ctr"/>
            <a:r>
              <a:rPr lang="ru-RU" sz="2400" i="1" dirty="0" smtClean="0"/>
              <a:t>30 </a:t>
            </a:r>
            <a:r>
              <a:rPr lang="ru-RU" sz="2400" i="1" dirty="0"/>
              <a:t>ноября 1994 года N </a:t>
            </a:r>
            <a:r>
              <a:rPr lang="ru-RU" sz="2400" i="1" dirty="0" smtClean="0"/>
              <a:t>51-ФЗ</a:t>
            </a:r>
          </a:p>
          <a:p>
            <a:pPr algn="ctr"/>
            <a:endParaRPr lang="ru-RU" sz="2400" b="1" dirty="0"/>
          </a:p>
          <a:p>
            <a:pPr algn="ctr"/>
            <a:r>
              <a:rPr lang="ru-RU" sz="2400" b="1" i="1" dirty="0"/>
              <a:t>Статья 1079. Ответственность за вред, причиненный деятельностью, создающей повышенную опасность для окружающих</a:t>
            </a:r>
          </a:p>
          <a:p>
            <a:pPr algn="ctr"/>
            <a:endParaRPr lang="ru-RU" sz="2400" b="1" i="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356276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548680"/>
            <a:ext cx="7536522" cy="5355312"/>
          </a:xfrm>
          <a:prstGeom prst="rect">
            <a:avLst/>
          </a:prstGeom>
        </p:spPr>
        <p:txBody>
          <a:bodyPr wrap="square">
            <a:spAutoFit/>
          </a:bodyPr>
          <a:lstStyle/>
          <a:p>
            <a:r>
              <a:rPr lang="ru-RU" dirty="0">
                <a:latin typeface="PT Serif"/>
              </a:rPr>
              <a:t>1. Юридические лица и граждане, деятельность которых связана с повышенной опасностью для окружающих (использование транспортных средств, механизмов, электрической энергии высокого напряжения, атомной энергии, взрывчатых веществ, сильнодействующих ядов и т.п.; осуществление строительной и иной, связанной с нею деятельности и др.), обязаны возместить вред, причиненный </a:t>
            </a:r>
            <a:r>
              <a:rPr lang="ru-RU" dirty="0">
                <a:latin typeface="PT Serif"/>
                <a:hlinkClick r:id="rId2"/>
              </a:rPr>
              <a:t>источником</a:t>
            </a:r>
            <a:r>
              <a:rPr lang="ru-RU" dirty="0">
                <a:latin typeface="PT Serif"/>
              </a:rPr>
              <a:t> повышенной опасности, если не докажут, что вред возник вследствие непреодолимой силы или </a:t>
            </a:r>
            <a:r>
              <a:rPr lang="ru-RU" dirty="0">
                <a:latin typeface="PT Serif"/>
                <a:hlinkClick r:id="rId3"/>
              </a:rPr>
              <a:t>умысла</a:t>
            </a:r>
            <a:r>
              <a:rPr lang="ru-RU" dirty="0">
                <a:latin typeface="PT Serif"/>
              </a:rPr>
              <a:t> потерпевшего. Владелец источника повышенной опасности может быть освобожден судом от ответственности полностью или частично также по основаниям, предусмотренным </a:t>
            </a:r>
            <a:r>
              <a:rPr lang="ru-RU" dirty="0">
                <a:latin typeface="PT Serif"/>
                <a:hlinkClick r:id="rId4"/>
              </a:rPr>
              <a:t>пунктами 2</a:t>
            </a:r>
            <a:r>
              <a:rPr lang="ru-RU" dirty="0">
                <a:latin typeface="PT Serif"/>
              </a:rPr>
              <a:t> и </a:t>
            </a:r>
            <a:r>
              <a:rPr lang="ru-RU" dirty="0">
                <a:latin typeface="PT Serif"/>
                <a:hlinkClick r:id="rId5"/>
              </a:rPr>
              <a:t>3 статьи 1083</a:t>
            </a:r>
            <a:r>
              <a:rPr lang="ru-RU" dirty="0">
                <a:latin typeface="PT Serif"/>
              </a:rPr>
              <a:t> настоящего Кодекса.</a:t>
            </a:r>
          </a:p>
          <a:p>
            <a:r>
              <a:rPr lang="ru-RU" dirty="0">
                <a:latin typeface="PT Serif"/>
              </a:rPr>
              <a:t>Обязанность возмещения вреда возлагается на юридическое лицо или гражданина, которые </a:t>
            </a:r>
            <a:r>
              <a:rPr lang="ru-RU" dirty="0">
                <a:latin typeface="PT Serif"/>
                <a:hlinkClick r:id="rId6"/>
              </a:rPr>
              <a:t>владеют</a:t>
            </a:r>
            <a:r>
              <a:rPr lang="ru-RU" dirty="0">
                <a:latin typeface="PT Serif"/>
              </a:rPr>
              <a:t> источником повышенной опасности на праве собственности, праве хозяйственного ведения или праве оперативного управления либо на ином законном основании (на праве аренды, по </a:t>
            </a:r>
            <a:r>
              <a:rPr lang="ru-RU" dirty="0">
                <a:latin typeface="PT Serif"/>
                <a:hlinkClick r:id="rId7"/>
              </a:rPr>
              <a:t>доверенности</a:t>
            </a:r>
            <a:r>
              <a:rPr lang="ru-RU" dirty="0">
                <a:latin typeface="PT Serif"/>
              </a:rPr>
              <a:t> на право управления транспортным средством, в силу распоряжения соответствующего органа о передаче ему источника повышенной опасности и т.п</a:t>
            </a:r>
            <a:r>
              <a:rPr lang="ru-RU" dirty="0" smtClean="0">
                <a:latin typeface="PT Serif"/>
              </a:rPr>
              <a:t>.).</a:t>
            </a:r>
            <a:endParaRPr lang="ru-RU" dirty="0">
              <a:latin typeface="PT Serif"/>
            </a:endParaRP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110541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61451" y="981593"/>
            <a:ext cx="9006867" cy="3970318"/>
          </a:xfrm>
          <a:prstGeom prst="rect">
            <a:avLst/>
          </a:prstGeom>
        </p:spPr>
        <p:txBody>
          <a:bodyPr wrap="square">
            <a:spAutoFit/>
          </a:bodyPr>
          <a:lstStyle/>
          <a:p>
            <a:r>
              <a:rPr lang="ru-RU" dirty="0" smtClean="0">
                <a:latin typeface="PT Serif"/>
              </a:rPr>
              <a:t>2</a:t>
            </a:r>
            <a:r>
              <a:rPr lang="ru-RU" dirty="0">
                <a:latin typeface="PT Serif"/>
              </a:rPr>
              <a:t>. Владелец источника повышенной опасности не отвечает за вред, причиненный этим источником, если докажет, что источник выбыл из его обладания в результате противоправных действий других лиц. Ответственность за вред, причиненный источником повышенной опасности, в таких случаях несут лица, противоправно завладевшие источником. При наличии вины владельца источника повышенной опасности в противоправном изъятии этого источника из его обладания ответственность может быть возложена как на владельца, так и на лицо, противоправно завладевшее источником повышенной опасности.</a:t>
            </a:r>
          </a:p>
          <a:p>
            <a:r>
              <a:rPr lang="ru-RU" dirty="0">
                <a:latin typeface="PT Serif"/>
              </a:rPr>
              <a:t>3. Владельцы источников повышенной опасности солидарно несут ответственность за вред, причиненный в результате взаимодействия этих источников (столкновения транспортных средств и т.п.) третьим лицам по основаниям, предусмотренным </a:t>
            </a:r>
            <a:r>
              <a:rPr lang="ru-RU" dirty="0">
                <a:latin typeface="PT Serif"/>
                <a:hlinkClick r:id="rId2"/>
              </a:rPr>
              <a:t>пунктом 1</a:t>
            </a:r>
            <a:r>
              <a:rPr lang="ru-RU" dirty="0">
                <a:latin typeface="PT Serif"/>
              </a:rPr>
              <a:t> настоящей статьи.</a:t>
            </a:r>
          </a:p>
          <a:p>
            <a:r>
              <a:rPr lang="ru-RU" dirty="0">
                <a:latin typeface="PT Serif"/>
              </a:rPr>
              <a:t>Вред, причиненный в результате взаимодействия источников повышенной опасности их владельцам, </a:t>
            </a:r>
            <a:r>
              <a:rPr lang="ru-RU" dirty="0">
                <a:latin typeface="PT Serif"/>
                <a:hlinkClick r:id="rId3"/>
              </a:rPr>
              <a:t>возмещается</a:t>
            </a:r>
            <a:r>
              <a:rPr lang="ru-RU" dirty="0">
                <a:latin typeface="PT Serif"/>
              </a:rPr>
              <a:t> на общих основаниях (</a:t>
            </a:r>
            <a:r>
              <a:rPr lang="ru-RU" dirty="0">
                <a:latin typeface="PT Serif"/>
                <a:hlinkClick r:id="rId4"/>
              </a:rPr>
              <a:t>статья 1064</a:t>
            </a:r>
            <a:r>
              <a:rPr lang="ru-RU" dirty="0">
                <a:latin typeface="PT Serif"/>
              </a:rPr>
              <a:t>).</a:t>
            </a:r>
            <a:endParaRPr lang="ru-RU" b="0" i="0" dirty="0">
              <a:effectLst/>
              <a:latin typeface="PT Serif"/>
            </a:endParaRP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724121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484784"/>
            <a:ext cx="7128792" cy="4154984"/>
          </a:xfrm>
          <a:prstGeom prst="rect">
            <a:avLst/>
          </a:prstGeom>
        </p:spPr>
        <p:txBody>
          <a:bodyPr wrap="square">
            <a:spAutoFit/>
          </a:bodyPr>
          <a:lstStyle/>
          <a:p>
            <a:pPr algn="ctr"/>
            <a:r>
              <a:rPr lang="ru-RU" sz="2400" b="1" dirty="0"/>
              <a:t>Ответственность за нарушение порядка выполнения международных автомобильных </a:t>
            </a:r>
            <a:r>
              <a:rPr lang="ru-RU" sz="2400" b="1" dirty="0" smtClean="0"/>
              <a:t>перевозок.</a:t>
            </a:r>
          </a:p>
          <a:p>
            <a:pPr algn="ctr"/>
            <a:endParaRPr lang="ru-RU" sz="2400" b="1" dirty="0"/>
          </a:p>
          <a:p>
            <a:pPr algn="ctr"/>
            <a:r>
              <a:rPr lang="ru-RU" sz="2400" b="1" i="1" dirty="0"/>
              <a:t>Федеральный закон от 24 июля 1998 г. N 127-ФЗ "О государственном контроле за осуществлением международных автомобильных перевозок и об ответственности за нарушение порядка их выполнения"</a:t>
            </a:r>
          </a:p>
          <a:p>
            <a:pPr algn="ctr"/>
            <a:endParaRPr lang="ru-RU" sz="2400" b="1" i="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787173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05217" y="803193"/>
            <a:ext cx="6261692" cy="470898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2000" dirty="0">
                <a:solidFill>
                  <a:schemeClr val="tx1"/>
                </a:solidFill>
              </a:rPr>
              <a:t>Настоящий Федеральный закон определяет правовые основы мер по усилению государственного контроля за соблюдением порядка осуществления международных автомобильных перевозок по территории Российской Федерации грузовыми транспортными средствами или автобусами, принадлежащими как российским, так и иностранным перевозчикам, ответственность за нарушение установленного настоящим Федеральным законом порядка, а также права и ответственность органов и их должностных лиц, уполномоченных проводить контроль за соблюдением порядка осуществления международных автомобильных перевозок.</a:t>
            </a:r>
            <a:endParaRPr lang="ru-RU" sz="2000" dirty="0" smtClean="0">
              <a:solidFill>
                <a:schemeClr val="tx1"/>
              </a:solidFill>
            </a:endParaRPr>
          </a:p>
          <a:p>
            <a:endParaRPr lang="ru-RU" sz="2000" dirty="0">
              <a:solidFill>
                <a:schemeClr val="tx1"/>
              </a:solidFill>
            </a:endParaRPr>
          </a:p>
          <a:p>
            <a:endParaRPr lang="ru-RU" sz="2000" dirty="0">
              <a:solidFill>
                <a:schemeClr val="tx1"/>
              </a:solidFill>
            </a:endParaRP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908302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1947</TotalTime>
  <Words>4572</Words>
  <Application>Microsoft Office PowerPoint</Application>
  <PresentationFormat>Экран (4:3)</PresentationFormat>
  <Paragraphs>398</Paragraphs>
  <Slides>74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74</vt:i4>
      </vt:variant>
    </vt:vector>
  </HeadingPairs>
  <TitlesOfParts>
    <vt:vector size="82" baseType="lpstr">
      <vt:lpstr>Arial</vt:lpstr>
      <vt:lpstr>Calibri</vt:lpstr>
      <vt:lpstr>Geometria</vt:lpstr>
      <vt:lpstr>Microsoft Sans Serif</vt:lpstr>
      <vt:lpstr>PT Serif</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130</cp:revision>
  <dcterms:created xsi:type="dcterms:W3CDTF">2018-07-27T07:15:36Z</dcterms:created>
  <dcterms:modified xsi:type="dcterms:W3CDTF">2026-04-01T10:23:53Z</dcterms:modified>
</cp:coreProperties>
</file>