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3" r:id="rId3"/>
  </p:sldMasterIdLst>
  <p:notesMasterIdLst>
    <p:notesMasterId r:id="rId79"/>
  </p:notesMasterIdLst>
  <p:sldIdLst>
    <p:sldId id="318" r:id="rId4"/>
    <p:sldId id="317" r:id="rId5"/>
    <p:sldId id="363" r:id="rId6"/>
    <p:sldId id="402" r:id="rId7"/>
    <p:sldId id="403" r:id="rId8"/>
    <p:sldId id="404" r:id="rId9"/>
    <p:sldId id="365" r:id="rId10"/>
    <p:sldId id="410" r:id="rId11"/>
    <p:sldId id="411" r:id="rId12"/>
    <p:sldId id="421" r:id="rId13"/>
    <p:sldId id="422" r:id="rId14"/>
    <p:sldId id="430" r:id="rId15"/>
    <p:sldId id="423" r:id="rId16"/>
    <p:sldId id="424" r:id="rId17"/>
    <p:sldId id="425" r:id="rId18"/>
    <p:sldId id="426" r:id="rId19"/>
    <p:sldId id="427" r:id="rId20"/>
    <p:sldId id="429" r:id="rId21"/>
    <p:sldId id="431" r:id="rId22"/>
    <p:sldId id="432" r:id="rId23"/>
    <p:sldId id="433" r:id="rId24"/>
    <p:sldId id="405" r:id="rId25"/>
    <p:sldId id="406" r:id="rId26"/>
    <p:sldId id="407" r:id="rId27"/>
    <p:sldId id="412" r:id="rId28"/>
    <p:sldId id="413" r:id="rId29"/>
    <p:sldId id="414" r:id="rId30"/>
    <p:sldId id="408" r:id="rId31"/>
    <p:sldId id="415" r:id="rId32"/>
    <p:sldId id="416" r:id="rId33"/>
    <p:sldId id="419" r:id="rId34"/>
    <p:sldId id="420" r:id="rId35"/>
    <p:sldId id="418" r:id="rId36"/>
    <p:sldId id="417" r:id="rId37"/>
    <p:sldId id="364" r:id="rId38"/>
    <p:sldId id="395" r:id="rId39"/>
    <p:sldId id="366" r:id="rId40"/>
    <p:sldId id="367" r:id="rId41"/>
    <p:sldId id="368" r:id="rId42"/>
    <p:sldId id="369" r:id="rId43"/>
    <p:sldId id="370" r:id="rId44"/>
    <p:sldId id="371" r:id="rId45"/>
    <p:sldId id="372" r:id="rId46"/>
    <p:sldId id="373" r:id="rId47"/>
    <p:sldId id="374" r:id="rId48"/>
    <p:sldId id="375" r:id="rId49"/>
    <p:sldId id="376" r:id="rId50"/>
    <p:sldId id="377" r:id="rId51"/>
    <p:sldId id="378" r:id="rId52"/>
    <p:sldId id="379" r:id="rId53"/>
    <p:sldId id="380" r:id="rId54"/>
    <p:sldId id="381" r:id="rId55"/>
    <p:sldId id="382" r:id="rId56"/>
    <p:sldId id="383" r:id="rId57"/>
    <p:sldId id="384" r:id="rId58"/>
    <p:sldId id="385" r:id="rId59"/>
    <p:sldId id="386" r:id="rId60"/>
    <p:sldId id="387" r:id="rId61"/>
    <p:sldId id="388" r:id="rId62"/>
    <p:sldId id="389" r:id="rId63"/>
    <p:sldId id="390" r:id="rId64"/>
    <p:sldId id="434" r:id="rId65"/>
    <p:sldId id="435" r:id="rId66"/>
    <p:sldId id="391" r:id="rId67"/>
    <p:sldId id="409" r:id="rId68"/>
    <p:sldId id="397" r:id="rId69"/>
    <p:sldId id="398" r:id="rId70"/>
    <p:sldId id="396" r:id="rId71"/>
    <p:sldId id="392" r:id="rId72"/>
    <p:sldId id="393" r:id="rId73"/>
    <p:sldId id="394" r:id="rId74"/>
    <p:sldId id="399" r:id="rId75"/>
    <p:sldId id="400" r:id="rId76"/>
    <p:sldId id="401" r:id="rId77"/>
    <p:sldId id="362" r:id="rId7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5758" autoAdjust="0"/>
  </p:normalViewPr>
  <p:slideViewPr>
    <p:cSldViewPr>
      <p:cViewPr varScale="1">
        <p:scale>
          <a:sx n="81" d="100"/>
          <a:sy n="81" d="100"/>
        </p:scale>
        <p:origin x="1459"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35B1E-3F5F-40ED-B1AA-8283963E7639}" type="datetimeFigureOut">
              <a:rPr lang="ru-RU" smtClean="0"/>
              <a:pPr/>
              <a:t>26.03.2026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3CB533-7889-4481-A3CE-36D29863B34A}" type="slidenum">
              <a:rPr lang="ru-RU" smtClean="0"/>
              <a:pPr/>
              <a:t>‹#›</a:t>
            </a:fld>
            <a:endParaRPr lang="ru-RU"/>
          </a:p>
        </p:txBody>
      </p:sp>
    </p:spTree>
    <p:extLst>
      <p:ext uri="{BB962C8B-B14F-4D97-AF65-F5344CB8AC3E}">
        <p14:creationId xmlns:p14="http://schemas.microsoft.com/office/powerpoint/2010/main" val="402110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051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76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3565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781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4880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4187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191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202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9675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7475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85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26.03.2026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2576179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64262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288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54058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68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057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6749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48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447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0547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6418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5401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26.03.2026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3417956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8.jpe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19" Type="http://schemas.openxmlformats.org/officeDocument/2006/relationships/image" Target="../media/image6.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6.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image" Target="../media/image4.png"/><Relationship Id="rId20" Type="http://schemas.openxmlformats.org/officeDocument/2006/relationships/image" Target="../media/image8.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19"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848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7798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фон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536"/>
            <a:ext cx="9144000" cy="6858000"/>
          </a:xfrm>
          <a:prstGeom prst="rect">
            <a:avLst/>
          </a:prstGeom>
          <a:blipFill>
            <a:blip r:embed="rId3" cstate="print"/>
            <a:stretch>
              <a:fillRect/>
            </a:stretch>
          </a:blipFill>
          <a:ln>
            <a:noFill/>
          </a:ln>
        </p:spPr>
      </p:pic>
      <p:sp>
        <p:nvSpPr>
          <p:cNvPr id="3076" name="TextBox 3"/>
          <p:cNvSpPr txBox="1">
            <a:spLocks noChangeArrowheads="1"/>
          </p:cNvSpPr>
          <p:nvPr/>
        </p:nvSpPr>
        <p:spPr bwMode="auto">
          <a:xfrm>
            <a:off x="928662" y="2357430"/>
            <a:ext cx="7343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a:ln>
                  <a:noFill/>
                </a:ln>
                <a:solidFill>
                  <a:schemeClr val="tx2">
                    <a:lumMod val="60000"/>
                    <a:lumOff val="40000"/>
                  </a:schemeClr>
                </a:solidFill>
                <a:effectLst/>
                <a:uLnTx/>
                <a:uFillTx/>
                <a:latin typeface="Geometria" pitchFamily="34" charset="-52"/>
                <a:ea typeface="+mn-ea"/>
                <a:cs typeface="Arial" panose="020B0604020202020204" pitchFamily="34" charset="0"/>
              </a:rPr>
              <a:t>Дополнительная профессиональная программа </a:t>
            </a:r>
            <a:r>
              <a:rPr lang="ru-RU" altLang="ru-RU" sz="2400" dirty="0">
                <a:solidFill>
                  <a:schemeClr val="tx2">
                    <a:lumMod val="60000"/>
                    <a:lumOff val="40000"/>
                  </a:schemeClr>
                </a:solidFill>
                <a:latin typeface="Geometria" pitchFamily="34" charset="-52"/>
              </a:rPr>
              <a:t>профессиональной переподготовки</a:t>
            </a:r>
            <a:endParaRPr lang="en-US" altLang="ru-RU" sz="2400" dirty="0">
              <a:solidFill>
                <a:schemeClr val="tx2">
                  <a:lumMod val="60000"/>
                  <a:lumOff val="40000"/>
                </a:schemeClr>
              </a:solidFill>
              <a:latin typeface="Geometria" pitchFamily="34" charset="-52"/>
            </a:endParaRPr>
          </a:p>
          <a:p>
            <a:pPr marL="88900" algn="ctr">
              <a:lnSpc>
                <a:spcPct val="100000"/>
              </a:lnSpc>
            </a:pPr>
            <a:r>
              <a:rPr lang="ru-RU" altLang="ru-RU" sz="2400" dirty="0">
                <a:solidFill>
                  <a:schemeClr val="tx2">
                    <a:lumMod val="60000"/>
                    <a:lumOff val="40000"/>
                  </a:schemeClr>
                </a:solidFill>
                <a:latin typeface="Geometria" pitchFamily="34" charset="-52"/>
              </a:rPr>
              <a:t> «</a:t>
            </a:r>
            <a:r>
              <a:rPr lang="ru-RU" sz="2400" dirty="0">
                <a:solidFill>
                  <a:schemeClr val="tx2">
                    <a:lumMod val="60000"/>
                    <a:lumOff val="40000"/>
                  </a:schemeClr>
                </a:solidFill>
                <a:latin typeface="Geometria" pitchFamily="34" charset="-52"/>
              </a:rPr>
              <a:t>СПЕЦИАЛИСТ, ОТВЕТСТВЕННЫЙ ЗА ОБЕСПЕЧЕНИЕ БЕЗОПАСНОСТИ ДОРОЖНОГО ДВИЖЕНИЯ</a:t>
            </a:r>
            <a:r>
              <a:rPr lang="ru-RU" altLang="ru-RU" sz="2400" dirty="0">
                <a:solidFill>
                  <a:schemeClr val="tx2">
                    <a:lumMod val="60000"/>
                    <a:lumOff val="40000"/>
                  </a:schemeClr>
                </a:solidFill>
                <a:latin typeface="Geometria" pitchFamily="34" charset="-52"/>
              </a:rPr>
              <a:t>»</a:t>
            </a:r>
          </a:p>
        </p:txBody>
      </p:sp>
      <p:grpSp>
        <p:nvGrpSpPr>
          <p:cNvPr id="8" name="Группа 7"/>
          <p:cNvGrpSpPr/>
          <p:nvPr/>
        </p:nvGrpSpPr>
        <p:grpSpPr>
          <a:xfrm>
            <a:off x="7045890" y="537321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6328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700808"/>
            <a:ext cx="6368752" cy="3937992"/>
          </a:xfrm>
        </p:spPr>
        <p:txBody>
          <a:bodyPr>
            <a:normAutofit/>
          </a:bodyPr>
          <a:lstStyle/>
          <a:p>
            <a:endParaRPr lang="ru-RU" b="1" dirty="0">
              <a:solidFill>
                <a:schemeClr val="tx2">
                  <a:lumMod val="60000"/>
                  <a:lumOff val="40000"/>
                </a:schemeClr>
              </a:solidFill>
              <a:latin typeface="Geometria"/>
            </a:endParaRPr>
          </a:p>
          <a:p>
            <a:r>
              <a:rPr lang="ru-RU" b="1" dirty="0">
                <a:solidFill>
                  <a:schemeClr val="tx2">
                    <a:lumMod val="60000"/>
                    <a:lumOff val="40000"/>
                  </a:schemeClr>
                </a:solidFill>
                <a:latin typeface="Geometria"/>
              </a:rPr>
              <a:t>МОДУЛЬ 3.</a:t>
            </a:r>
          </a:p>
          <a:p>
            <a:r>
              <a:rPr lang="ru-RU" b="1" dirty="0">
                <a:solidFill>
                  <a:schemeClr val="tx2">
                    <a:lumMod val="60000"/>
                    <a:lumOff val="40000"/>
                  </a:schemeClr>
                </a:solidFill>
                <a:latin typeface="Geometria"/>
              </a:rPr>
              <a:t>ТЕХНОЛОГИЯ </a:t>
            </a:r>
            <a:r>
              <a:rPr lang="ru-RU" b="1" dirty="0">
                <a:solidFill>
                  <a:schemeClr val="tx2">
                    <a:lumMod val="60000"/>
                    <a:lumOff val="40000"/>
                  </a:schemeClr>
                </a:solidFill>
                <a:latin typeface="Geometria"/>
              </a:rPr>
              <a:t>ТРАНСПОРТНЫХ ПРОЦЕССОВ. ФИНАНСЫ И УПРАВЛЕНИЕ. ОХРАНА ТРУДА И ТЕХНИКА БЕЗОПАСНОСТИ</a:t>
            </a:r>
          </a:p>
        </p:txBody>
      </p:sp>
      <p:grpSp>
        <p:nvGrpSpPr>
          <p:cNvPr id="4" name="Группа 3"/>
          <p:cNvGrpSpPr/>
          <p:nvPr/>
        </p:nvGrpSpPr>
        <p:grpSpPr>
          <a:xfrm>
            <a:off x="7092279" y="5506606"/>
            <a:ext cx="1584176" cy="1268760"/>
            <a:chOff x="7092279" y="5506606"/>
            <a:chExt cx="1584176" cy="1268760"/>
          </a:xfrm>
        </p:grpSpPr>
        <p:sp>
          <p:nvSpPr>
            <p:cNvPr id="2" name="Овал 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497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43608" y="1172705"/>
            <a:ext cx="6912768" cy="3937992"/>
          </a:xfrm>
        </p:spPr>
        <p:txBody>
          <a:bodyPr>
            <a:normAutofit/>
          </a:bodyPr>
          <a:lstStyle/>
          <a:p>
            <a:endParaRPr lang="ru-RU" b="1" dirty="0" smtClean="0">
              <a:solidFill>
                <a:schemeClr val="tx2">
                  <a:lumMod val="60000"/>
                  <a:lumOff val="40000"/>
                </a:schemeClr>
              </a:solidFill>
              <a:latin typeface="Geometria"/>
            </a:endParaRPr>
          </a:p>
          <a:p>
            <a:r>
              <a:rPr lang="ru-RU" b="1" smtClean="0">
                <a:solidFill>
                  <a:schemeClr val="tx2">
                    <a:lumMod val="60000"/>
                    <a:lumOff val="40000"/>
                  </a:schemeClr>
                </a:solidFill>
                <a:latin typeface="Geometria"/>
              </a:rPr>
              <a:t>Тема </a:t>
            </a:r>
            <a:r>
              <a:rPr lang="ru-RU" b="1" smtClean="0">
                <a:solidFill>
                  <a:schemeClr val="tx2">
                    <a:lumMod val="60000"/>
                    <a:lumOff val="40000"/>
                  </a:schemeClr>
                </a:solidFill>
                <a:latin typeface="Geometria"/>
              </a:rPr>
              <a:t>3.1.2</a:t>
            </a:r>
            <a:endParaRPr lang="ru-RU" b="1" dirty="0" smtClean="0">
              <a:solidFill>
                <a:schemeClr val="tx2">
                  <a:lumMod val="60000"/>
                  <a:lumOff val="40000"/>
                </a:schemeClr>
              </a:solidFill>
              <a:latin typeface="Geometria"/>
            </a:endParaRPr>
          </a:p>
          <a:p>
            <a:r>
              <a:rPr lang="ru-RU" b="1" dirty="0">
                <a:solidFill>
                  <a:schemeClr val="tx2">
                    <a:lumMod val="60000"/>
                    <a:lumOff val="40000"/>
                  </a:schemeClr>
                </a:solidFill>
                <a:latin typeface="Geometria"/>
              </a:rPr>
              <a:t>Обеспечение безопасности перевозок пассажиров, включая детей</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5795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Федеральном законе от 08.11.2007 № 259‑ФЗ «Устав автомобильного транспорта и городского наземного электрического транспорта</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45972" y="1636101"/>
            <a:ext cx="8574500" cy="4247317"/>
          </a:xfrm>
          <a:prstGeom prst="rect">
            <a:avLst/>
          </a:prstGeom>
        </p:spPr>
        <p:txBody>
          <a:bodyPr wrap="square">
            <a:spAutoFit/>
          </a:bodyPr>
          <a:lstStyle/>
          <a:p>
            <a:r>
              <a:rPr lang="ru-RU" b="1" dirty="0" smtClean="0"/>
              <a:t>Термины:</a:t>
            </a:r>
          </a:p>
          <a:p>
            <a:endParaRPr lang="ru-RU" b="1" dirty="0"/>
          </a:p>
          <a:p>
            <a:pPr fontAlgn="base"/>
            <a:r>
              <a:rPr lang="ru-RU" dirty="0"/>
              <a:t>1)багаж - вещи пассажира, принятые для перевозки в установленном порядке;</a:t>
            </a:r>
          </a:p>
          <a:p>
            <a:pPr fontAlgn="base"/>
            <a:r>
              <a:rPr lang="ru-RU" dirty="0"/>
              <a:t>2)билет - перевозочный документ, удостоверяющий заключение договора перевозки пассажира;</a:t>
            </a:r>
          </a:p>
          <a:p>
            <a:pPr fontAlgn="base"/>
            <a:r>
              <a:rPr lang="ru-RU" dirty="0" smtClean="0"/>
              <a:t>3)маршрут </a:t>
            </a:r>
            <a:r>
              <a:rPr lang="ru-RU" dirty="0"/>
              <a:t>- путь следования транспортного средства между пунктами отправления и назначения;</a:t>
            </a:r>
          </a:p>
          <a:p>
            <a:pPr fontAlgn="base"/>
            <a:r>
              <a:rPr lang="ru-RU" dirty="0" smtClean="0"/>
              <a:t>4)маршрут </a:t>
            </a:r>
            <a:r>
              <a:rPr lang="ru-RU" dirty="0"/>
              <a:t>регулярных перевозок - предназначенный для осуществления перевозок пассажиров и багажа по расписаниям путь следования транспортных средств от начального остановочного пункта через промежуточные остановочные пункты до конечного остановочного пункта, которые определены в установленном порядке;</a:t>
            </a:r>
          </a:p>
          <a:p>
            <a:pPr fontAlgn="base"/>
            <a:r>
              <a:rPr lang="ru-RU" dirty="0" smtClean="0"/>
              <a:t>5)объекты </a:t>
            </a:r>
            <a:r>
              <a:rPr lang="ru-RU" dirty="0"/>
              <a:t>транспортной инфраструктуры - сооружения, производственно-технологические комплексы, предназначенные для обслуживания пассажиров, фрахтователей, грузоотправителей, грузополучателей, перевозчиков и фрахтовщиков, а также для обеспечения работы транспортных средств</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96447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Федеральном законе от 08.11.2007 № 259‑ФЗ «Устав автомобильного транспорта и городского наземного электрического транспорта</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45818" y="1783854"/>
            <a:ext cx="8574654" cy="4524315"/>
          </a:xfrm>
          <a:prstGeom prst="rect">
            <a:avLst/>
          </a:prstGeom>
        </p:spPr>
        <p:txBody>
          <a:bodyPr wrap="square">
            <a:spAutoFit/>
          </a:bodyPr>
          <a:lstStyle/>
          <a:p>
            <a:pPr fontAlgn="base"/>
            <a:r>
              <a:rPr lang="ru-RU" dirty="0" smtClean="0"/>
              <a:t>6)остановочный </a:t>
            </a:r>
            <a:r>
              <a:rPr lang="ru-RU" dirty="0"/>
              <a:t>пункт - место остановки транспортных средств по маршруту регулярных перевозок, оборудованное для посадки, высадки пассажиров и ожидания транспортных средств;</a:t>
            </a:r>
          </a:p>
          <a:p>
            <a:pPr fontAlgn="base"/>
            <a:r>
              <a:rPr lang="ru-RU" dirty="0" smtClean="0"/>
              <a:t>7)пассажир </a:t>
            </a:r>
            <a:r>
              <a:rPr lang="ru-RU" dirty="0"/>
              <a:t>- физическое лицо, заключившее договор перевозки пассажира, или физическое лицо, в целях перевозки которого заключен договор фрахтования транспортного средства; </a:t>
            </a:r>
          </a:p>
          <a:p>
            <a:pPr fontAlgn="base"/>
            <a:r>
              <a:rPr lang="ru-RU" dirty="0" smtClean="0"/>
              <a:t>8)перевозчик </a:t>
            </a:r>
            <a:r>
              <a:rPr lang="ru-RU" dirty="0"/>
              <a:t>- юридическое лицо, индивидуальный предприниматель, принявшие на себя по договору перевозки пассажира, договору перевозки груза обязанность перевезти пассажира и доставить багаж, а также перевезти вверенный грузоотправителем груз в пункт назначения и выдать багаж, груз </a:t>
            </a:r>
            <a:r>
              <a:rPr lang="ru-RU" dirty="0" err="1"/>
              <a:t>управомоченному</a:t>
            </a:r>
            <a:r>
              <a:rPr lang="ru-RU" dirty="0"/>
              <a:t> на их получение лицу;</a:t>
            </a:r>
          </a:p>
          <a:p>
            <a:pPr fontAlgn="base"/>
            <a:r>
              <a:rPr lang="ru-RU" dirty="0"/>
              <a:t>9</a:t>
            </a:r>
            <a:r>
              <a:rPr lang="ru-RU" dirty="0" smtClean="0"/>
              <a:t>)путевой </a:t>
            </a:r>
            <a:r>
              <a:rPr lang="ru-RU" dirty="0"/>
              <a:t>лист - документ, служащий для учета и контроля работы транспортного средства, водителя;</a:t>
            </a:r>
          </a:p>
          <a:p>
            <a:pPr fontAlgn="base"/>
            <a:r>
              <a:rPr lang="ru-RU" dirty="0" smtClean="0"/>
              <a:t>10)расписание </a:t>
            </a:r>
            <a:r>
              <a:rPr lang="ru-RU" dirty="0"/>
              <a:t>- график, устанавливающий время или интервалы прибытия транспортных средств в остановочный пункт либо отправления </a:t>
            </a:r>
            <a:endParaRPr lang="ru-RU" dirty="0" smtClean="0"/>
          </a:p>
          <a:p>
            <a:pPr fontAlgn="base"/>
            <a:r>
              <a:rPr lang="ru-RU" dirty="0" smtClean="0"/>
              <a:t>транспортных </a:t>
            </a:r>
            <a:r>
              <a:rPr lang="ru-RU" dirty="0"/>
              <a:t>средств от остановочного пункта</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09926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Федеральном законе от 08.11.2007 № 259‑ФЗ «Устав автомобильного транспорта и городского наземного электрического транспорта</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45818" y="1783854"/>
            <a:ext cx="8424936" cy="4801314"/>
          </a:xfrm>
          <a:prstGeom prst="rect">
            <a:avLst/>
          </a:prstGeom>
        </p:spPr>
        <p:txBody>
          <a:bodyPr wrap="square">
            <a:spAutoFit/>
          </a:bodyPr>
          <a:lstStyle/>
          <a:p>
            <a:pPr fontAlgn="base"/>
            <a:r>
              <a:rPr lang="ru-RU" dirty="0" smtClean="0"/>
              <a:t>11)ручная </a:t>
            </a:r>
            <a:r>
              <a:rPr lang="ru-RU" dirty="0"/>
              <a:t>кладь - вещи пассажира, которые перевозятся пассажиром с собой в транспортном средстве и сохранность которых при перевозке обеспечивается пассажиром;</a:t>
            </a:r>
          </a:p>
          <a:p>
            <a:pPr fontAlgn="base"/>
            <a:r>
              <a:rPr lang="ru-RU" dirty="0" smtClean="0"/>
              <a:t>12)фрахтователь </a:t>
            </a:r>
            <a:r>
              <a:rPr lang="ru-RU" dirty="0"/>
              <a:t>- физическое или юридическое лицо, которое по договору фрахтования обязуется оплатить стоимость пользования всей либо частью вместимости одного или нескольких транспортных средств, предоставляемых на один или несколько рейсов для перевозок пассажиров и багажа, грузов;</a:t>
            </a:r>
          </a:p>
          <a:p>
            <a:pPr fontAlgn="base"/>
            <a:r>
              <a:rPr lang="ru-RU" dirty="0" smtClean="0"/>
              <a:t>13)фрахтовщик </a:t>
            </a:r>
            <a:r>
              <a:rPr lang="ru-RU" dirty="0"/>
              <a:t>- юридическое лицо, индивидуальный предприниматель, принявшие на себя по договору фрахтования обязанность предоставить фрахтователю всю либо часть вместимости одного или нескольких транспортных средств на один или несколько рейсов для перевозок пассажиров и багажа, грузов;</a:t>
            </a:r>
          </a:p>
          <a:p>
            <a:pPr fontAlgn="base"/>
            <a:r>
              <a:rPr lang="ru-RU" dirty="0" smtClean="0"/>
              <a:t>14)информационная </a:t>
            </a:r>
            <a:r>
              <a:rPr lang="ru-RU" dirty="0"/>
              <a:t>система электронных перевозочных документов - информационная система, обеспечивающая обмен электронными перевозочными документами и сведениями, содержащимися в них, между участниками информационного </a:t>
            </a:r>
            <a:r>
              <a:rPr lang="ru-RU" dirty="0" smtClean="0"/>
              <a:t>взаимодействия</a:t>
            </a:r>
            <a:r>
              <a:rPr lang="ru-RU" dirty="0"/>
              <a:t>.</a:t>
            </a:r>
            <a:endParaRPr lang="ru-RU" b="1" dirty="0" smtClean="0"/>
          </a:p>
          <a:p>
            <a:endParaRPr lang="ru-RU" b="1"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83532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Федеральном законе от 08.11.2007 № 259‑ФЗ «Устав автомобильного транспорта и городского наземного электрического транспорта</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45818" y="1783854"/>
            <a:ext cx="8424936" cy="4524315"/>
          </a:xfrm>
          <a:prstGeom prst="rect">
            <a:avLst/>
          </a:prstGeom>
        </p:spPr>
        <p:txBody>
          <a:bodyPr wrap="square">
            <a:spAutoFit/>
          </a:bodyPr>
          <a:lstStyle/>
          <a:p>
            <a:r>
              <a:rPr lang="ru-RU" b="1" dirty="0"/>
              <a:t>Виды </a:t>
            </a:r>
            <a:r>
              <a:rPr lang="ru-RU" b="1" dirty="0" smtClean="0"/>
              <a:t>сообщения:</a:t>
            </a:r>
          </a:p>
          <a:p>
            <a:endParaRPr lang="ru-RU" b="1" dirty="0"/>
          </a:p>
          <a:p>
            <a:pPr marL="285750" indent="-285750">
              <a:buFont typeface="Arial" panose="020B0604020202020204" pitchFamily="34" charset="0"/>
              <a:buChar char="•"/>
            </a:pPr>
            <a:r>
              <a:rPr lang="ru-RU" b="1" dirty="0"/>
              <a:t>Городское сообщение</a:t>
            </a:r>
            <a:r>
              <a:rPr lang="ru-RU" dirty="0"/>
              <a:t> (п. 2 ст. 4 № 259‑ФЗ): в границах одного населённого пункта</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b="1" dirty="0"/>
              <a:t>Пригородное сообщение</a:t>
            </a:r>
            <a:r>
              <a:rPr lang="ru-RU" dirty="0"/>
              <a:t> (п. 3 ст. 4 № 259‑ФЗ): между населёнными пунктами, </a:t>
            </a:r>
            <a:r>
              <a:rPr lang="ru-RU" b="1" dirty="0"/>
              <a:t>до 50 км включительно</a:t>
            </a:r>
            <a:r>
              <a:rPr lang="ru-RU" dirty="0"/>
              <a:t> между их границами</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b="1" dirty="0"/>
              <a:t>Междугородное сообщение</a:t>
            </a:r>
            <a:r>
              <a:rPr lang="ru-RU" dirty="0"/>
              <a:t> (п. 4 ст. 4 № 259‑ФЗ): между населёнными пунктами, </a:t>
            </a:r>
            <a:r>
              <a:rPr lang="ru-RU" b="1" dirty="0"/>
              <a:t>более 50 км</a:t>
            </a:r>
            <a:r>
              <a:rPr lang="ru-RU" dirty="0"/>
              <a:t> между их границами</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b="1" dirty="0"/>
              <a:t>Международное сообщение</a:t>
            </a:r>
            <a:r>
              <a:rPr lang="ru-RU" dirty="0"/>
              <a:t> (п. 5 ст. 4 № 259‑ФЗ): с пересечением государственной границы РФ.</a:t>
            </a:r>
          </a:p>
          <a:p>
            <a:endParaRPr lang="ru-RU" b="1" dirty="0" smtClean="0"/>
          </a:p>
          <a:p>
            <a:endParaRPr lang="ru-RU" b="1"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80141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Федеральном законе от 08.11.2007 № 259‑ФЗ «Устав автомобильного транспорта и городского наземного электрического транспорта</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45818" y="1783854"/>
            <a:ext cx="8424936" cy="4524315"/>
          </a:xfrm>
          <a:prstGeom prst="rect">
            <a:avLst/>
          </a:prstGeom>
        </p:spPr>
        <p:txBody>
          <a:bodyPr wrap="square">
            <a:spAutoFit/>
          </a:bodyPr>
          <a:lstStyle/>
          <a:p>
            <a:r>
              <a:rPr lang="ru-RU" dirty="0" smtClean="0"/>
              <a:t>В</a:t>
            </a:r>
            <a:r>
              <a:rPr lang="ru-RU" dirty="0"/>
              <a:t> каждом остановочном пункте по маршруту регулярных перевозок должна размещаться следующая информация:</a:t>
            </a:r>
          </a:p>
          <a:p>
            <a:r>
              <a:rPr lang="ru-RU" b="1" dirty="0"/>
              <a:t>1. Вид регулярных перевозок</a:t>
            </a:r>
            <a:r>
              <a:rPr lang="ru-RU" dirty="0"/>
              <a:t> пассажиров и багажа (например:</a:t>
            </a:r>
          </a:p>
          <a:p>
            <a:r>
              <a:rPr lang="ru-RU" dirty="0"/>
              <a:t>перевозки с посадкой и высадкой только в установленных остановочных пунктах;</a:t>
            </a:r>
          </a:p>
          <a:p>
            <a:r>
              <a:rPr lang="ru-RU" dirty="0"/>
              <a:t>перевозки с возможностью посадки/высадки в любом разрешённом ПДД месте</a:t>
            </a:r>
            <a:r>
              <a:rPr lang="ru-RU" dirty="0" smtClean="0"/>
              <a:t>).</a:t>
            </a:r>
          </a:p>
          <a:p>
            <a:endParaRPr lang="ru-RU" dirty="0"/>
          </a:p>
          <a:p>
            <a:r>
              <a:rPr lang="ru-RU" b="1" dirty="0"/>
              <a:t>2. Расписание движения</a:t>
            </a:r>
            <a:r>
              <a:rPr lang="ru-RU" dirty="0"/>
              <a:t> транспортных средств. Состав информации, включаемой в расписание, определяется </a:t>
            </a:r>
            <a:r>
              <a:rPr lang="ru-RU" b="1" dirty="0"/>
              <a:t>правилами перевозок пассажиров</a:t>
            </a:r>
            <a:r>
              <a:rPr lang="ru-RU" dirty="0"/>
              <a:t>. </a:t>
            </a:r>
            <a:endParaRPr lang="ru-RU" dirty="0" smtClean="0"/>
          </a:p>
          <a:p>
            <a:r>
              <a:rPr lang="ru-RU" dirty="0" smtClean="0"/>
              <a:t>В</a:t>
            </a:r>
            <a:r>
              <a:rPr lang="ru-RU" dirty="0"/>
              <a:t> расписании обычно указывают:</a:t>
            </a:r>
          </a:p>
          <a:p>
            <a:pPr marL="285750" indent="-285750">
              <a:buFont typeface="Arial" panose="020B0604020202020204" pitchFamily="34" charset="0"/>
              <a:buChar char="•"/>
            </a:pPr>
            <a:r>
              <a:rPr lang="ru-RU" dirty="0"/>
              <a:t>интервалы движения;</a:t>
            </a:r>
          </a:p>
          <a:p>
            <a:pPr marL="285750" indent="-285750">
              <a:buFont typeface="Arial" panose="020B0604020202020204" pitchFamily="34" charset="0"/>
              <a:buChar char="•"/>
            </a:pPr>
            <a:r>
              <a:rPr lang="ru-RU" dirty="0"/>
              <a:t>время прибытия/отправления для данного остановочного пункта;</a:t>
            </a:r>
          </a:p>
          <a:p>
            <a:pPr marL="285750" indent="-285750">
              <a:buFont typeface="Arial" panose="020B0604020202020204" pitchFamily="34" charset="0"/>
              <a:buChar char="•"/>
            </a:pPr>
            <a:r>
              <a:rPr lang="ru-RU" dirty="0"/>
              <a:t>особенности движения в часы пик, выходные и праздничные дни (при наличии</a:t>
            </a:r>
            <a:r>
              <a:rPr lang="ru-RU" dirty="0" smtClean="0"/>
              <a:t>).</a:t>
            </a:r>
          </a:p>
          <a:p>
            <a:pPr marL="285750" indent="-285750">
              <a:buFont typeface="Arial" panose="020B0604020202020204" pitchFamily="34" charset="0"/>
              <a:buChar char="•"/>
            </a:pPr>
            <a:endParaRPr lang="ru-RU" dirty="0"/>
          </a:p>
          <a:p>
            <a:r>
              <a:rPr lang="ru-RU" b="1" dirty="0"/>
              <a:t>3. Время начала и окончания движения</a:t>
            </a:r>
            <a:r>
              <a:rPr lang="ru-RU" dirty="0"/>
              <a:t> транспортных средств по </a:t>
            </a:r>
            <a:endParaRPr lang="ru-RU" dirty="0" smtClean="0"/>
          </a:p>
          <a:p>
            <a:r>
              <a:rPr lang="ru-RU" dirty="0" smtClean="0"/>
              <a:t>соответствующему</a:t>
            </a:r>
            <a:r>
              <a:rPr lang="ru-RU" dirty="0"/>
              <a:t> </a:t>
            </a:r>
            <a:r>
              <a:rPr lang="ru-RU" dirty="0" smtClean="0"/>
              <a:t>маршруту</a:t>
            </a:r>
            <a:r>
              <a:rPr lang="ru-RU" dirty="0"/>
              <a:t> — чтобы пассажиры понимали, в какие часы работает маршрут</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4367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Федеральном законе от 08.11.2007 № 259‑ФЗ «Устав автомобильного транспорта и городского наземного электрического транспорта</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45818" y="1783854"/>
            <a:ext cx="8424936" cy="3693319"/>
          </a:xfrm>
          <a:prstGeom prst="rect">
            <a:avLst/>
          </a:prstGeom>
        </p:spPr>
        <p:txBody>
          <a:bodyPr wrap="square">
            <a:spAutoFit/>
          </a:bodyPr>
          <a:lstStyle/>
          <a:p>
            <a:r>
              <a:rPr lang="ru-RU" b="1" dirty="0" smtClean="0"/>
              <a:t>4</a:t>
            </a:r>
            <a:r>
              <a:rPr lang="ru-RU" b="1" dirty="0"/>
              <a:t>. Наименование конечного остановочного пункта маршрута</a:t>
            </a:r>
            <a:r>
              <a:rPr lang="ru-RU" dirty="0"/>
              <a:t> — это помогает сориентироваться пассажирам, особенно на промежуточных остановках</a:t>
            </a:r>
            <a:r>
              <a:rPr lang="ru-RU" dirty="0" smtClean="0"/>
              <a:t>.</a:t>
            </a:r>
          </a:p>
          <a:p>
            <a:endParaRPr lang="ru-RU" dirty="0"/>
          </a:p>
          <a:p>
            <a:r>
              <a:rPr lang="ru-RU" b="1" dirty="0"/>
              <a:t>5. Информация об органе, осуществляющем контроль за регулярными перевозками пассажиров и багажа:</a:t>
            </a:r>
            <a:endParaRPr lang="ru-RU" dirty="0"/>
          </a:p>
          <a:p>
            <a:pPr marL="285750" indent="-285750">
              <a:buFont typeface="Arial" panose="020B0604020202020204" pitchFamily="34" charset="0"/>
              <a:buChar char="•"/>
            </a:pPr>
            <a:r>
              <a:rPr lang="ru-RU" dirty="0"/>
              <a:t>наименование органа;</a:t>
            </a:r>
          </a:p>
          <a:p>
            <a:pPr marL="285750" indent="-285750">
              <a:buFont typeface="Arial" panose="020B0604020202020204" pitchFamily="34" charset="0"/>
              <a:buChar char="•"/>
            </a:pPr>
            <a:r>
              <a:rPr lang="ru-RU" dirty="0"/>
              <a:t>адрес;</a:t>
            </a:r>
          </a:p>
          <a:p>
            <a:pPr marL="285750" indent="-285750">
              <a:buFont typeface="Arial" panose="020B0604020202020204" pitchFamily="34" charset="0"/>
              <a:buChar char="•"/>
            </a:pPr>
            <a:r>
              <a:rPr lang="ru-RU" dirty="0"/>
              <a:t>номера контактных телефонов (для обращений и жалоб).</a:t>
            </a:r>
          </a:p>
          <a:p>
            <a:r>
              <a:rPr lang="ru-RU" dirty="0"/>
              <a:t/>
            </a:r>
            <a:br>
              <a:rPr lang="ru-RU" dirty="0"/>
            </a:br>
            <a:endParaRPr lang="ru-RU" b="1" dirty="0" smtClean="0"/>
          </a:p>
          <a:p>
            <a:endParaRPr lang="ru-RU" b="1"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02627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Федеральном законе от 08.11.2007 № 259‑ФЗ «Устав автомобильного транспорта и городского наземного электрического транспорта</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45818" y="1783854"/>
            <a:ext cx="8424936" cy="4247317"/>
          </a:xfrm>
          <a:prstGeom prst="rect">
            <a:avLst/>
          </a:prstGeom>
        </p:spPr>
        <p:txBody>
          <a:bodyPr wrap="square">
            <a:spAutoFit/>
          </a:bodyPr>
          <a:lstStyle/>
          <a:p>
            <a:r>
              <a:rPr lang="ru-RU" dirty="0" smtClean="0"/>
              <a:t>При</a:t>
            </a:r>
            <a:r>
              <a:rPr lang="ru-RU" dirty="0"/>
              <a:t> перевозках транспортным средством, осуществляющим регулярные перевозки пассажиров и багажа, </a:t>
            </a:r>
            <a:r>
              <a:rPr lang="ru-RU" b="1" dirty="0"/>
              <a:t>перевозчик имеет право</a:t>
            </a:r>
            <a:r>
              <a:rPr lang="ru-RU" dirty="0" smtClean="0"/>
              <a:t>:</a:t>
            </a:r>
          </a:p>
          <a:p>
            <a:endParaRPr lang="ru-RU" dirty="0"/>
          </a:p>
          <a:p>
            <a:r>
              <a:rPr lang="ru-RU" b="1" dirty="0"/>
              <a:t>Устанавливать нормы перевозки багажа и провоза ручной клади</a:t>
            </a:r>
            <a:r>
              <a:rPr lang="ru-RU" dirty="0"/>
              <a:t> (в т. ч. бесплатно) — большего размера или в большем количестве, чем предусмотрено законом. Например, перевозчик может разрешить провоз двух мест ручной клади вместо одного либо увеличить допустимые габариты</a:t>
            </a:r>
            <a:r>
              <a:rPr lang="ru-RU" dirty="0" smtClean="0"/>
              <a:t>.</a:t>
            </a:r>
          </a:p>
          <a:p>
            <a:endParaRPr lang="ru-RU" dirty="0"/>
          </a:p>
          <a:p>
            <a:r>
              <a:rPr lang="ru-RU" b="1" dirty="0"/>
              <a:t>Отказать пассажиру в принятии багажа для перевозки или провозе ручной клади</a:t>
            </a:r>
            <a:r>
              <a:rPr lang="ru-RU" dirty="0"/>
              <a:t>, если:</a:t>
            </a:r>
          </a:p>
          <a:p>
            <a:pPr marL="285750" indent="-285750">
              <a:buFont typeface="Arial" panose="020B0604020202020204" pitchFamily="34" charset="0"/>
              <a:buChar char="•"/>
            </a:pPr>
            <a:r>
              <a:rPr lang="ru-RU" dirty="0"/>
              <a:t>свойства вещей (запах, форма, характер содержимого и т. д.) не отвечают требованиям правил перевозок пассажиров;</a:t>
            </a:r>
          </a:p>
          <a:p>
            <a:pPr marL="285750" indent="-285750">
              <a:buFont typeface="Arial" panose="020B0604020202020204" pitchFamily="34" charset="0"/>
              <a:buChar char="•"/>
            </a:pPr>
            <a:r>
              <a:rPr lang="ru-RU" dirty="0"/>
              <a:t>упаковка багажа или ручной клади не обеспечивает безопасную </a:t>
            </a:r>
            <a:endParaRPr lang="ru-RU" dirty="0" smtClean="0"/>
          </a:p>
          <a:p>
            <a:r>
              <a:rPr lang="ru-RU" dirty="0"/>
              <a:t> </a:t>
            </a:r>
            <a:r>
              <a:rPr lang="ru-RU" dirty="0" smtClean="0"/>
              <a:t>    перевозку</a:t>
            </a:r>
            <a:r>
              <a:rPr lang="ru-RU" dirty="0"/>
              <a:t> и сохранность вещей</a:t>
            </a:r>
            <a:r>
              <a:rPr lang="ru-RU" dirty="0" smtClean="0"/>
              <a:t>.</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880519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Федеральном законе от 08.11.2007 № 259‑ФЗ «Устав автомобильного транспорта и городского наземного электрического транспорта</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45818" y="1783854"/>
            <a:ext cx="8424936" cy="5632311"/>
          </a:xfrm>
          <a:prstGeom prst="rect">
            <a:avLst/>
          </a:prstGeom>
        </p:spPr>
        <p:txBody>
          <a:bodyPr wrap="square">
            <a:spAutoFit/>
          </a:bodyPr>
          <a:lstStyle/>
          <a:p>
            <a:r>
              <a:rPr lang="ru-RU" b="1" dirty="0" smtClean="0"/>
              <a:t>Отказать</a:t>
            </a:r>
            <a:r>
              <a:rPr lang="ru-RU" b="1" dirty="0"/>
              <a:t> в провозе ручной клади</a:t>
            </a:r>
            <a:r>
              <a:rPr lang="ru-RU" dirty="0"/>
              <a:t>, если её размещение в транспортном средстве:</a:t>
            </a:r>
          </a:p>
          <a:p>
            <a:r>
              <a:rPr lang="ru-RU" dirty="0"/>
              <a:t>препятствует входу пассажиров в транспортное средство;</a:t>
            </a:r>
          </a:p>
          <a:p>
            <a:r>
              <a:rPr lang="ru-RU" dirty="0"/>
              <a:t>затрудняет выход пассажиров из транспортного средства;</a:t>
            </a:r>
          </a:p>
          <a:p>
            <a:r>
              <a:rPr lang="ru-RU" dirty="0"/>
              <a:t>создаёт угрозу безопасности или комфорту других пассажиров.</a:t>
            </a:r>
          </a:p>
          <a:p>
            <a:r>
              <a:rPr lang="ru-RU" dirty="0"/>
              <a:t/>
            </a:r>
            <a:br>
              <a:rPr lang="ru-RU" dirty="0"/>
            </a:br>
            <a:r>
              <a:rPr lang="ru-RU" b="1" dirty="0"/>
              <a:t>Важные обязанности перевозчика, сопутствующие этим правам:</a:t>
            </a:r>
            <a:endParaRPr lang="ru-RU" dirty="0"/>
          </a:p>
          <a:p>
            <a:r>
              <a:rPr lang="ru-RU" b="1" dirty="0"/>
              <a:t>Информировать пассажира</a:t>
            </a:r>
            <a:r>
              <a:rPr lang="ru-RU" dirty="0"/>
              <a:t> о действующих нормах и условиях оплаты перевозки багажа и провоза ручной клади (ч. 3 ст. 22 ФЗ № 259-ФЗ). Информация должна быть доступна до начала поездки — например, размещена на сайте, в кассах, на остановочных пунктах или в салоне ТС.</a:t>
            </a:r>
          </a:p>
          <a:p>
            <a:r>
              <a:rPr lang="ru-RU" b="1" dirty="0"/>
              <a:t>Соблюдать порядок приёма и выдачи багажа</a:t>
            </a:r>
            <a:r>
              <a:rPr lang="ru-RU" dirty="0"/>
              <a:t>, установленный правилами перевозок пассажиров (ч. 4 ст. 22).</a:t>
            </a:r>
          </a:p>
          <a:p>
            <a:r>
              <a:rPr lang="ru-RU" b="1" dirty="0"/>
              <a:t>Обеспечивать доставку багажа</a:t>
            </a:r>
            <a:r>
              <a:rPr lang="ru-RU" dirty="0"/>
              <a:t> в пункт назначения не позднее дня прибытия пассажира (ч. 6 ст. 22).</a:t>
            </a:r>
          </a:p>
          <a:p>
            <a:r>
              <a:rPr lang="ru-RU" b="1" dirty="0"/>
              <a:t>Не взимать плату за хранение багажа</a:t>
            </a:r>
            <a:r>
              <a:rPr lang="ru-RU" dirty="0"/>
              <a:t>, если он доставлен раньше </a:t>
            </a:r>
            <a:endParaRPr lang="ru-RU" dirty="0" smtClean="0"/>
          </a:p>
          <a:p>
            <a:r>
              <a:rPr lang="ru-RU" dirty="0" smtClean="0"/>
              <a:t>пассажира</a:t>
            </a:r>
            <a:r>
              <a:rPr lang="ru-RU" dirty="0"/>
              <a:t>, — со дня доставки до дня, следующего за днём </a:t>
            </a:r>
            <a:endParaRPr lang="ru-RU" dirty="0" smtClean="0"/>
          </a:p>
          <a:p>
            <a:r>
              <a:rPr lang="ru-RU" dirty="0" smtClean="0"/>
              <a:t>прибытия </a:t>
            </a:r>
            <a:r>
              <a:rPr lang="ru-RU" dirty="0"/>
              <a:t>пассажира (ч. 8 ст. 22).</a:t>
            </a:r>
          </a:p>
          <a:p>
            <a:endParaRPr lang="ru-RU" b="1" dirty="0" smtClean="0"/>
          </a:p>
          <a:p>
            <a:endParaRPr lang="ru-RU" b="1"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35407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Федеральном законе от 08.11.2007 № 259‑ФЗ «Устав автомобильного транспорта и городского наземного электрического транспорта</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45818" y="1783854"/>
            <a:ext cx="8424936" cy="5355312"/>
          </a:xfrm>
          <a:prstGeom prst="rect">
            <a:avLst/>
          </a:prstGeom>
        </p:spPr>
        <p:txBody>
          <a:bodyPr wrap="square">
            <a:spAutoFit/>
          </a:bodyPr>
          <a:lstStyle/>
          <a:p>
            <a:r>
              <a:rPr lang="ru-RU" b="1" dirty="0" smtClean="0"/>
              <a:t>Услуги</a:t>
            </a:r>
            <a:r>
              <a:rPr lang="ru-RU" b="1" dirty="0"/>
              <a:t>, которые перевозчик обязан предоставлять инвалидам без взимания дополнительной платы</a:t>
            </a:r>
          </a:p>
          <a:p>
            <a:r>
              <a:rPr lang="ru-RU" b="1" dirty="0"/>
              <a:t>На территории объекта транспортной инфраструктуры</a:t>
            </a:r>
            <a:r>
              <a:rPr lang="ru-RU" dirty="0"/>
              <a:t> (вокзалы, остановки и т. д.):</a:t>
            </a:r>
          </a:p>
          <a:p>
            <a:pPr marL="742950" lvl="1" indent="-285750">
              <a:buFont typeface="Arial" panose="020B0604020202020204" pitchFamily="34" charset="0"/>
              <a:buChar char="•"/>
            </a:pPr>
            <a:r>
              <a:rPr lang="ru-RU" dirty="0"/>
              <a:t>помощь при передвижении по территории, в т. ч. при входе в ТС и выходе из него, до места посадки и от места высадки, при оформлении и получении багажа;</a:t>
            </a:r>
          </a:p>
          <a:p>
            <a:pPr marL="742950" lvl="1" indent="-285750">
              <a:buFont typeface="Arial" panose="020B0604020202020204" pitchFamily="34" charset="0"/>
              <a:buChar char="•"/>
            </a:pPr>
            <a:r>
              <a:rPr lang="ru-RU" dirty="0"/>
              <a:t>допуск собаки‑проводника при наличии подтверждающего документа.</a:t>
            </a:r>
          </a:p>
          <a:p>
            <a:r>
              <a:rPr lang="ru-RU" b="1" dirty="0"/>
              <a:t>В транспортном средстве</a:t>
            </a:r>
            <a:r>
              <a:rPr lang="ru-RU" dirty="0"/>
              <a:t> (включая перевозки по заказу):</a:t>
            </a:r>
          </a:p>
          <a:p>
            <a:pPr marL="742950" lvl="1" indent="-285750">
              <a:buFont typeface="Arial" panose="020B0604020202020204" pitchFamily="34" charset="0"/>
              <a:buChar char="•"/>
            </a:pPr>
            <a:r>
              <a:rPr lang="ru-RU" dirty="0"/>
              <a:t>обеспечение посадки и высадки (в т. ч. с использованием подъёмных устройств для тех, кто не может передвигаться самостоятельно);</a:t>
            </a:r>
          </a:p>
          <a:p>
            <a:pPr marL="742950" lvl="1" indent="-285750">
              <a:buFont typeface="Arial" panose="020B0604020202020204" pitchFamily="34" charset="0"/>
              <a:buChar char="•"/>
            </a:pPr>
            <a:r>
              <a:rPr lang="ru-RU" dirty="0"/>
              <a:t>провоз собаки‑проводника (при наличии документа);</a:t>
            </a:r>
          </a:p>
          <a:p>
            <a:pPr marL="742950" lvl="1" indent="-285750">
              <a:buFont typeface="Arial" panose="020B0604020202020204" pitchFamily="34" charset="0"/>
              <a:buChar char="•"/>
            </a:pPr>
            <a:r>
              <a:rPr lang="ru-RU" dirty="0"/>
              <a:t>перевозка кресла‑коляски пассажира.</a:t>
            </a:r>
          </a:p>
          <a:p>
            <a:r>
              <a:rPr lang="ru-RU" b="1" dirty="0"/>
              <a:t>При перевозке легковым такси</a:t>
            </a:r>
            <a:r>
              <a:rPr lang="ru-RU" dirty="0"/>
              <a:t>:</a:t>
            </a:r>
          </a:p>
          <a:p>
            <a:pPr marL="742950" lvl="1" indent="-285750">
              <a:buFont typeface="Arial" panose="020B0604020202020204" pitchFamily="34" charset="0"/>
              <a:buChar char="•"/>
            </a:pPr>
            <a:r>
              <a:rPr lang="ru-RU" dirty="0"/>
              <a:t>помощь при посадке и высадке;</a:t>
            </a:r>
          </a:p>
          <a:p>
            <a:pPr marL="742950" lvl="1" indent="-285750">
              <a:buFont typeface="Arial" panose="020B0604020202020204" pitchFamily="34" charset="0"/>
              <a:buChar char="•"/>
            </a:pPr>
            <a:r>
              <a:rPr lang="ru-RU" dirty="0"/>
              <a:t>провоз собаки‑проводника;</a:t>
            </a:r>
          </a:p>
          <a:p>
            <a:pPr marL="742950" lvl="1" indent="-285750">
              <a:buFont typeface="Arial" panose="020B0604020202020204" pitchFamily="34" charset="0"/>
              <a:buChar char="•"/>
            </a:pPr>
            <a:r>
              <a:rPr lang="ru-RU" dirty="0"/>
              <a:t>перевозка кресла‑коляски.</a:t>
            </a:r>
          </a:p>
          <a:p>
            <a:endParaRPr lang="ru-RU" b="1" dirty="0" smtClean="0"/>
          </a:p>
          <a:p>
            <a:endParaRPr lang="ru-RU" b="1"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582685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7996" y="65935"/>
            <a:ext cx="8828467" cy="1773386"/>
          </a:xfrm>
        </p:spPr>
        <p:txBody>
          <a:bodyPr>
            <a:noAutofit/>
          </a:bodyPr>
          <a:lstStyle/>
          <a:p>
            <a:pPr marL="0" indent="0" algn="ctr" fontAlgn="base">
              <a:buNone/>
            </a:pPr>
            <a:r>
              <a:rPr lang="ru-RU" sz="2400" dirty="0">
                <a:solidFill>
                  <a:schemeClr val="accent1"/>
                </a:solidFill>
                <a:latin typeface="+mj-lt"/>
                <a:ea typeface="+mj-ea"/>
                <a:cs typeface="+mj-cs"/>
              </a:rPr>
              <a:t>ФЗ от 13.07.2015 N 220-ФЗ «ОБ ОРГАНИЗАЦИИ РЕГУЛЯРНЫХ ПЕРЕВОЗОК ПАССАЖИРОВ И БАГАЖА АВТОМОБИЛЬНЫМ ТРАНСПОРТОМ И ГОРОДСКИМ НАЗЕМНЫМ ЭЛЕКТРИЧЕСКИМ ТРАНСПОРТОМ В РОССИЙСКОЙ ФЕДЕРАЦИИ И О ВНЕСЕНИИ ИЗМЕНЕНИЙ В ОТДЕЛЬНЫЕ ЗАКОНОДАТЕЛЬНЫЕ АКТЫ РОССИЙСКОЙ </a:t>
            </a:r>
            <a:r>
              <a:rPr lang="ru-RU" sz="2400" dirty="0" smtClean="0">
                <a:solidFill>
                  <a:schemeClr val="accent1"/>
                </a:solidFill>
                <a:latin typeface="+mj-lt"/>
                <a:ea typeface="+mj-ea"/>
                <a:cs typeface="+mj-cs"/>
              </a:rPr>
              <a:t>ФЕДЕРАЦИИ»</a:t>
            </a:r>
            <a:endParaRPr lang="ru-RU" sz="2400" dirty="0">
              <a:solidFill>
                <a:schemeClr val="accent1"/>
              </a:solidFill>
              <a:latin typeface="+mj-lt"/>
              <a:ea typeface="+mj-ea"/>
              <a:cs typeface="+mj-cs"/>
            </a:endParaRPr>
          </a:p>
          <a:p>
            <a:pPr marL="0" indent="0" fontAlgn="base">
              <a:buNone/>
            </a:pPr>
            <a:endParaRPr lang="ru-RU" sz="2400" dirty="0"/>
          </a:p>
        </p:txBody>
      </p:sp>
      <p:sp>
        <p:nvSpPr>
          <p:cNvPr id="2" name="Прямоугольник 1"/>
          <p:cNvSpPr/>
          <p:nvPr/>
        </p:nvSpPr>
        <p:spPr>
          <a:xfrm>
            <a:off x="193769" y="2420888"/>
            <a:ext cx="8424936" cy="2862322"/>
          </a:xfrm>
          <a:prstGeom prst="rect">
            <a:avLst/>
          </a:prstGeom>
        </p:spPr>
        <p:txBody>
          <a:bodyPr wrap="square">
            <a:spAutoFit/>
          </a:bodyPr>
          <a:lstStyle/>
          <a:p>
            <a:r>
              <a:rPr lang="ru-RU" b="1" dirty="0" smtClean="0"/>
              <a:t>Основные понятия:</a:t>
            </a:r>
          </a:p>
          <a:p>
            <a:endParaRPr lang="ru-RU" b="1" dirty="0"/>
          </a:p>
          <a:p>
            <a:pPr fontAlgn="base"/>
            <a:r>
              <a:rPr lang="ru-RU" dirty="0" smtClean="0"/>
              <a:t>1)международный </a:t>
            </a:r>
            <a:r>
              <a:rPr lang="ru-RU" dirty="0"/>
              <a:t>маршрут регулярных перевозок - маршрут регулярных перевозок в границах Российской Федерации и в границах одного или нескольких иностранных государств; </a:t>
            </a:r>
            <a:endParaRPr lang="ru-RU" dirty="0" smtClean="0"/>
          </a:p>
          <a:p>
            <a:pPr fontAlgn="base"/>
            <a:endParaRPr lang="ru-RU" dirty="0" smtClean="0"/>
          </a:p>
          <a:p>
            <a:pPr fontAlgn="base"/>
            <a:r>
              <a:rPr lang="ru-RU" dirty="0" smtClean="0"/>
              <a:t>2)межрегиональный</a:t>
            </a:r>
            <a:r>
              <a:rPr lang="ru-RU" dirty="0"/>
              <a:t> маршрут регулярных перевозок - маршрут регулярных перевозок в границах не менее двух субъектов Российской Федерации либо в границах одного и более субъектов Российской Федерации и федеральной территории "Сириус"; </a:t>
            </a:r>
            <a:endParaRPr lang="ru-RU" dirty="0" smtClean="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19055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7996" y="65935"/>
            <a:ext cx="8828467" cy="1773386"/>
          </a:xfrm>
        </p:spPr>
        <p:txBody>
          <a:bodyPr>
            <a:noAutofit/>
          </a:bodyPr>
          <a:lstStyle/>
          <a:p>
            <a:pPr marL="0" indent="0" algn="ctr" fontAlgn="base">
              <a:buNone/>
            </a:pPr>
            <a:r>
              <a:rPr lang="ru-RU" sz="2400" dirty="0">
                <a:solidFill>
                  <a:schemeClr val="accent1"/>
                </a:solidFill>
                <a:latin typeface="+mj-lt"/>
                <a:ea typeface="+mj-ea"/>
                <a:cs typeface="+mj-cs"/>
              </a:rPr>
              <a:t>ФЗ от 13.07.2015 N 220-ФЗ «ОБ ОРГАНИЗАЦИИ РЕГУЛЯРНЫХ ПЕРЕВОЗОК ПАССАЖИРОВ И БАГАЖА АВТОМОБИЛЬНЫМ ТРАНСПОРТОМ И ГОРОДСКИМ НАЗЕМНЫМ ЭЛЕКТРИЧЕСКИМ ТРАНСПОРТОМ В РОССИЙСКОЙ ФЕДЕРАЦИИ И О ВНЕСЕНИИ ИЗМЕНЕНИЙ В ОТДЕЛЬНЫЕ ЗАКОНОДАТЕЛЬНЫЕ АКТЫ РОССИЙСКОЙ </a:t>
            </a:r>
            <a:r>
              <a:rPr lang="ru-RU" sz="2400" dirty="0" smtClean="0">
                <a:solidFill>
                  <a:schemeClr val="accent1"/>
                </a:solidFill>
                <a:latin typeface="+mj-lt"/>
                <a:ea typeface="+mj-ea"/>
                <a:cs typeface="+mj-cs"/>
              </a:rPr>
              <a:t>ФЕДЕРАЦИИ»</a:t>
            </a:r>
            <a:endParaRPr lang="ru-RU" sz="2400" dirty="0">
              <a:solidFill>
                <a:schemeClr val="accent1"/>
              </a:solidFill>
              <a:latin typeface="+mj-lt"/>
              <a:ea typeface="+mj-ea"/>
              <a:cs typeface="+mj-cs"/>
            </a:endParaRPr>
          </a:p>
          <a:p>
            <a:pPr marL="0" indent="0" fontAlgn="base">
              <a:buNone/>
            </a:pPr>
            <a:endParaRPr lang="ru-RU" sz="2400" dirty="0"/>
          </a:p>
        </p:txBody>
      </p:sp>
      <p:sp>
        <p:nvSpPr>
          <p:cNvPr id="2" name="Прямоугольник 1"/>
          <p:cNvSpPr/>
          <p:nvPr/>
        </p:nvSpPr>
        <p:spPr>
          <a:xfrm>
            <a:off x="193769" y="2808845"/>
            <a:ext cx="8424936" cy="2308324"/>
          </a:xfrm>
          <a:prstGeom prst="rect">
            <a:avLst/>
          </a:prstGeom>
        </p:spPr>
        <p:txBody>
          <a:bodyPr wrap="square">
            <a:spAutoFit/>
          </a:bodyPr>
          <a:lstStyle/>
          <a:p>
            <a:pPr fontAlgn="base"/>
            <a:r>
              <a:rPr lang="ru-RU" dirty="0" smtClean="0"/>
              <a:t>3)смежный</a:t>
            </a:r>
            <a:r>
              <a:rPr lang="ru-RU" dirty="0"/>
              <a:t> межрегиональный маршрут регулярных перевозок - межрегиональный маршрут регулярных перевозок в границах субъекта Российской Федерации - города федерального значения Москвы, Санкт-Петербурга или Севастополя и граничащего с ним субъекта Российской Федерации либо межрегиональный маршрут регулярных перевозок в границах Краснодарского края и Республики Адыгея либо межрегиональный маршрут регулярных перевозок в границах федеральной территории "Сириус" и Краснодарского края; </a:t>
            </a:r>
            <a:endParaRPr lang="ru-RU" dirty="0" smtClean="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39048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7996" y="65935"/>
            <a:ext cx="8828467" cy="1773386"/>
          </a:xfrm>
        </p:spPr>
        <p:txBody>
          <a:bodyPr>
            <a:noAutofit/>
          </a:bodyPr>
          <a:lstStyle/>
          <a:p>
            <a:pPr marL="0" indent="0" algn="ctr" fontAlgn="base">
              <a:buNone/>
            </a:pPr>
            <a:r>
              <a:rPr lang="ru-RU" sz="2400" dirty="0">
                <a:solidFill>
                  <a:schemeClr val="accent1"/>
                </a:solidFill>
                <a:latin typeface="+mj-lt"/>
                <a:ea typeface="+mj-ea"/>
                <a:cs typeface="+mj-cs"/>
              </a:rPr>
              <a:t>ФЗ от 13.07.2015 N 220-ФЗ «ОБ ОРГАНИЗАЦИИ РЕГУЛЯРНЫХ ПЕРЕВОЗОК ПАССАЖИРОВ И БАГАЖА АВТОМОБИЛЬНЫМ ТРАНСПОРТОМ И ГОРОДСКИМ НАЗЕМНЫМ ЭЛЕКТРИЧЕСКИМ ТРАНСПОРТОМ В РОССИЙСКОЙ ФЕДЕРАЦИИ И О ВНЕСЕНИИ ИЗМЕНЕНИЙ В ОТДЕЛЬНЫЕ ЗАКОНОДАТЕЛЬНЫЕ АКТЫ РОССИЙСКОЙ </a:t>
            </a:r>
            <a:r>
              <a:rPr lang="ru-RU" sz="2400" dirty="0" smtClean="0">
                <a:solidFill>
                  <a:schemeClr val="accent1"/>
                </a:solidFill>
                <a:latin typeface="+mj-lt"/>
                <a:ea typeface="+mj-ea"/>
                <a:cs typeface="+mj-cs"/>
              </a:rPr>
              <a:t>ФЕДЕРАЦИИ»</a:t>
            </a:r>
            <a:endParaRPr lang="ru-RU" sz="2400" dirty="0">
              <a:solidFill>
                <a:schemeClr val="accent1"/>
              </a:solidFill>
              <a:latin typeface="+mj-lt"/>
              <a:ea typeface="+mj-ea"/>
              <a:cs typeface="+mj-cs"/>
            </a:endParaRPr>
          </a:p>
          <a:p>
            <a:pPr marL="0" indent="0" fontAlgn="base">
              <a:buNone/>
            </a:pPr>
            <a:endParaRPr lang="ru-RU" sz="2400" dirty="0"/>
          </a:p>
        </p:txBody>
      </p:sp>
      <p:sp>
        <p:nvSpPr>
          <p:cNvPr id="2" name="Прямоугольник 1"/>
          <p:cNvSpPr/>
          <p:nvPr/>
        </p:nvSpPr>
        <p:spPr>
          <a:xfrm>
            <a:off x="193769" y="2420888"/>
            <a:ext cx="8424936" cy="4247317"/>
          </a:xfrm>
          <a:prstGeom prst="rect">
            <a:avLst/>
          </a:prstGeom>
        </p:spPr>
        <p:txBody>
          <a:bodyPr wrap="square">
            <a:spAutoFit/>
          </a:bodyPr>
          <a:lstStyle/>
          <a:p>
            <a:pPr fontAlgn="base"/>
            <a:r>
              <a:rPr lang="ru-RU" dirty="0" smtClean="0"/>
              <a:t>4)межмуниципальный </a:t>
            </a:r>
            <a:r>
              <a:rPr lang="ru-RU" dirty="0"/>
              <a:t>маршрут регулярных перевозок - маршрут регулярных перевозок в границах не менее двух муниципальных районов одного субъекта Российской Федерации, не менее двух городских округов одного субъекта Российской Федерации, не менее двух муниципальных округов одного субъекта Российской Федерации, или не менее одного муниципального района и не менее одного городского округа одного субъекта Российской Федерации, или не менее одного муниципального района и не менее одного муниципального округа одного субъекта Российской Федерации; </a:t>
            </a:r>
            <a:endParaRPr lang="ru-RU" dirty="0" smtClean="0"/>
          </a:p>
          <a:p>
            <a:pPr fontAlgn="base"/>
            <a:endParaRPr lang="ru-RU" dirty="0"/>
          </a:p>
          <a:p>
            <a:pPr fontAlgn="base"/>
            <a:r>
              <a:rPr lang="ru-RU" dirty="0" smtClean="0"/>
              <a:t>5)муниципальный </a:t>
            </a:r>
            <a:r>
              <a:rPr lang="ru-RU" dirty="0"/>
              <a:t>маршрут регулярных перевозок - маршрут регулярных перевозок в границах федеральной территории "Сириус", поселения, городского округа, муниципального округа, субъекта Российской Федерации </a:t>
            </a:r>
            <a:r>
              <a:rPr lang="ru-RU" dirty="0" smtClean="0"/>
              <a:t>– </a:t>
            </a:r>
          </a:p>
          <a:p>
            <a:pPr fontAlgn="base"/>
            <a:r>
              <a:rPr lang="ru-RU" dirty="0" smtClean="0"/>
              <a:t>города </a:t>
            </a:r>
            <a:r>
              <a:rPr lang="ru-RU" dirty="0"/>
              <a:t>федерального значения Москвы, Санкт-Петербурга или </a:t>
            </a:r>
            <a:endParaRPr lang="ru-RU" dirty="0" smtClean="0"/>
          </a:p>
          <a:p>
            <a:pPr fontAlgn="base"/>
            <a:r>
              <a:rPr lang="ru-RU" dirty="0" smtClean="0"/>
              <a:t>Севастополя </a:t>
            </a:r>
            <a:r>
              <a:rPr lang="ru-RU" dirty="0"/>
              <a:t>либо двух и более поселений одного </a:t>
            </a:r>
            <a:endParaRPr lang="ru-RU" dirty="0" smtClean="0"/>
          </a:p>
          <a:p>
            <a:pPr fontAlgn="base"/>
            <a:r>
              <a:rPr lang="ru-RU" dirty="0" smtClean="0"/>
              <a:t>муниципального </a:t>
            </a:r>
            <a:r>
              <a:rPr lang="ru-RU" dirty="0"/>
              <a:t>района; </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527484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7996" y="65935"/>
            <a:ext cx="8828467" cy="1773386"/>
          </a:xfrm>
        </p:spPr>
        <p:txBody>
          <a:bodyPr>
            <a:noAutofit/>
          </a:bodyPr>
          <a:lstStyle/>
          <a:p>
            <a:pPr marL="0" indent="0" algn="ctr" fontAlgn="base">
              <a:buNone/>
            </a:pPr>
            <a:r>
              <a:rPr lang="ru-RU" sz="2400" dirty="0">
                <a:solidFill>
                  <a:schemeClr val="accent1"/>
                </a:solidFill>
                <a:latin typeface="+mj-lt"/>
                <a:ea typeface="+mj-ea"/>
                <a:cs typeface="+mj-cs"/>
              </a:rPr>
              <a:t>ФЗ от 13.07.2015 N 220-ФЗ «ОБ ОРГАНИЗАЦИИ РЕГУЛЯРНЫХ ПЕРЕВОЗОК ПАССАЖИРОВ И БАГАЖА АВТОМОБИЛЬНЫМ ТРАНСПОРТОМ И ГОРОДСКИМ НАЗЕМНЫМ ЭЛЕКТРИЧЕСКИМ ТРАНСПОРТОМ В РОССИЙСКОЙ ФЕДЕРАЦИИ И О ВНЕСЕНИИ ИЗМЕНЕНИЙ В ОТДЕЛЬНЫЕ ЗАКОНОДАТЕЛЬНЫЕ АКТЫ РОССИЙСКОЙ </a:t>
            </a:r>
            <a:r>
              <a:rPr lang="ru-RU" sz="2400" dirty="0" smtClean="0">
                <a:solidFill>
                  <a:schemeClr val="accent1"/>
                </a:solidFill>
                <a:latin typeface="+mj-lt"/>
                <a:ea typeface="+mj-ea"/>
                <a:cs typeface="+mj-cs"/>
              </a:rPr>
              <a:t>ФЕДЕРАЦИИ»</a:t>
            </a:r>
            <a:endParaRPr lang="ru-RU" sz="2400" dirty="0">
              <a:solidFill>
                <a:schemeClr val="accent1"/>
              </a:solidFill>
              <a:latin typeface="+mj-lt"/>
              <a:ea typeface="+mj-ea"/>
              <a:cs typeface="+mj-cs"/>
            </a:endParaRPr>
          </a:p>
          <a:p>
            <a:pPr marL="0" indent="0" fontAlgn="base">
              <a:buNone/>
            </a:pPr>
            <a:endParaRPr lang="ru-RU" sz="2400" dirty="0"/>
          </a:p>
        </p:txBody>
      </p:sp>
      <p:sp>
        <p:nvSpPr>
          <p:cNvPr id="2" name="Прямоугольник 1"/>
          <p:cNvSpPr/>
          <p:nvPr/>
        </p:nvSpPr>
        <p:spPr>
          <a:xfrm>
            <a:off x="193769" y="2420888"/>
            <a:ext cx="8424936" cy="4247317"/>
          </a:xfrm>
          <a:prstGeom prst="rect">
            <a:avLst/>
          </a:prstGeom>
        </p:spPr>
        <p:txBody>
          <a:bodyPr wrap="square">
            <a:spAutoFit/>
          </a:bodyPr>
          <a:lstStyle/>
          <a:p>
            <a:r>
              <a:rPr lang="ru-RU" b="1" dirty="0"/>
              <a:t>Класс транспортных </a:t>
            </a:r>
            <a:r>
              <a:rPr lang="ru-RU" b="1" dirty="0" smtClean="0"/>
              <a:t>средств - </a:t>
            </a:r>
            <a:r>
              <a:rPr lang="ru-RU" dirty="0"/>
              <a:t>группа транспортных средств, характеризующихся определёнными габаритами в части длины</a:t>
            </a:r>
            <a:r>
              <a:rPr lang="ru-RU" dirty="0" smtClean="0"/>
              <a:t>:</a:t>
            </a:r>
          </a:p>
          <a:p>
            <a:endParaRPr lang="ru-RU" dirty="0"/>
          </a:p>
          <a:p>
            <a:r>
              <a:rPr lang="ru-RU" b="1" dirty="0"/>
              <a:t>особо малый класс</a:t>
            </a:r>
            <a:r>
              <a:rPr lang="ru-RU" dirty="0"/>
              <a:t> — длина до 5 метров включительно</a:t>
            </a:r>
            <a:r>
              <a:rPr lang="ru-RU" dirty="0" smtClean="0"/>
              <a:t>;</a:t>
            </a:r>
          </a:p>
          <a:p>
            <a:endParaRPr lang="ru-RU" dirty="0"/>
          </a:p>
          <a:p>
            <a:r>
              <a:rPr lang="ru-RU" b="1" dirty="0"/>
              <a:t>малый класс</a:t>
            </a:r>
            <a:r>
              <a:rPr lang="ru-RU" dirty="0"/>
              <a:t> — длина от более чем 5 метров до 7,5 метра включительно</a:t>
            </a:r>
            <a:r>
              <a:rPr lang="ru-RU" dirty="0" smtClean="0"/>
              <a:t>;</a:t>
            </a:r>
          </a:p>
          <a:p>
            <a:endParaRPr lang="ru-RU" dirty="0"/>
          </a:p>
          <a:p>
            <a:r>
              <a:rPr lang="ru-RU" b="1" dirty="0"/>
              <a:t>средний класс</a:t>
            </a:r>
            <a:r>
              <a:rPr lang="ru-RU" dirty="0"/>
              <a:t> — длина от более чем 7,5 метра до 10 метров включительно</a:t>
            </a:r>
            <a:r>
              <a:rPr lang="ru-RU" dirty="0" smtClean="0"/>
              <a:t>;</a:t>
            </a:r>
          </a:p>
          <a:p>
            <a:endParaRPr lang="ru-RU" dirty="0"/>
          </a:p>
          <a:p>
            <a:r>
              <a:rPr lang="ru-RU" b="1" dirty="0"/>
              <a:t>большой класс</a:t>
            </a:r>
            <a:r>
              <a:rPr lang="ru-RU" dirty="0"/>
              <a:t> — длина от более чем 10 метров до 16 метров включительно</a:t>
            </a:r>
            <a:r>
              <a:rPr lang="ru-RU" dirty="0" smtClean="0"/>
              <a:t>;</a:t>
            </a:r>
          </a:p>
          <a:p>
            <a:endParaRPr lang="ru-RU" dirty="0"/>
          </a:p>
          <a:p>
            <a:r>
              <a:rPr lang="ru-RU" b="1" dirty="0"/>
              <a:t>особо большой класс</a:t>
            </a:r>
            <a:r>
              <a:rPr lang="ru-RU" dirty="0"/>
              <a:t> — длина более чем 16 метров.</a:t>
            </a:r>
          </a:p>
          <a:p>
            <a:r>
              <a:rPr lang="ru-RU" dirty="0"/>
              <a:t/>
            </a:r>
            <a:br>
              <a:rPr lang="ru-RU" dirty="0"/>
            </a:b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60106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7996" y="65935"/>
            <a:ext cx="8828467" cy="1773386"/>
          </a:xfrm>
        </p:spPr>
        <p:txBody>
          <a:bodyPr>
            <a:noAutofit/>
          </a:bodyPr>
          <a:lstStyle/>
          <a:p>
            <a:pPr marL="0" indent="0" algn="ctr" fontAlgn="base">
              <a:buNone/>
            </a:pPr>
            <a:r>
              <a:rPr lang="ru-RU" sz="2400" dirty="0">
                <a:solidFill>
                  <a:schemeClr val="accent1"/>
                </a:solidFill>
                <a:latin typeface="+mj-lt"/>
                <a:ea typeface="+mj-ea"/>
                <a:cs typeface="+mj-cs"/>
              </a:rPr>
              <a:t>ФЗ от 13.07.2015 N 220-ФЗ «ОБ ОРГАНИЗАЦИИ РЕГУЛЯРНЫХ ПЕРЕВОЗОК ПАССАЖИРОВ И БАГАЖА АВТОМОБИЛЬНЫМ ТРАНСПОРТОМ И ГОРОДСКИМ НАЗЕМНЫМ ЭЛЕКТРИЧЕСКИМ ТРАНСПОРТОМ В РОССИЙСКОЙ ФЕДЕРАЦИИ И О ВНЕСЕНИИ ИЗМЕНЕНИЙ В ОТДЕЛЬНЫЕ ЗАКОНОДАТЕЛЬНЫЕ АКТЫ РОССИЙСКОЙ </a:t>
            </a:r>
            <a:r>
              <a:rPr lang="ru-RU" sz="2400" dirty="0" smtClean="0">
                <a:solidFill>
                  <a:schemeClr val="accent1"/>
                </a:solidFill>
                <a:latin typeface="+mj-lt"/>
                <a:ea typeface="+mj-ea"/>
                <a:cs typeface="+mj-cs"/>
              </a:rPr>
              <a:t>ФЕДЕРАЦИИ»</a:t>
            </a:r>
            <a:endParaRPr lang="ru-RU" sz="2400" dirty="0">
              <a:solidFill>
                <a:schemeClr val="accent1"/>
              </a:solidFill>
              <a:latin typeface="+mj-lt"/>
              <a:ea typeface="+mj-ea"/>
              <a:cs typeface="+mj-cs"/>
            </a:endParaRPr>
          </a:p>
          <a:p>
            <a:pPr marL="0" indent="0" fontAlgn="base">
              <a:buNone/>
            </a:pPr>
            <a:endParaRPr lang="ru-RU" sz="2400" dirty="0"/>
          </a:p>
        </p:txBody>
      </p:sp>
      <p:sp>
        <p:nvSpPr>
          <p:cNvPr id="2" name="Прямоугольник 1"/>
          <p:cNvSpPr/>
          <p:nvPr/>
        </p:nvSpPr>
        <p:spPr>
          <a:xfrm>
            <a:off x="193769" y="2420888"/>
            <a:ext cx="8424936" cy="3970318"/>
          </a:xfrm>
          <a:prstGeom prst="rect">
            <a:avLst/>
          </a:prstGeom>
        </p:spPr>
        <p:txBody>
          <a:bodyPr wrap="square">
            <a:spAutoFit/>
          </a:bodyPr>
          <a:lstStyle/>
          <a:p>
            <a:r>
              <a:rPr lang="ru-RU" dirty="0" smtClean="0"/>
              <a:t>Полномочия</a:t>
            </a:r>
            <a:r>
              <a:rPr lang="ru-RU" dirty="0"/>
              <a:t> по ведению реестров межмуниципальных маршрутов регулярных перевозок осуществляются </a:t>
            </a:r>
            <a:r>
              <a:rPr lang="ru-RU" b="1" dirty="0"/>
              <a:t>уполномоченным исполнительным органом субъекта Российской Федерации</a:t>
            </a:r>
            <a:r>
              <a:rPr lang="ru-RU" dirty="0"/>
              <a:t>, установившим данные маршруты.</a:t>
            </a:r>
            <a:br>
              <a:rPr lang="ru-RU" dirty="0"/>
            </a:br>
            <a:endParaRPr lang="ru-RU" dirty="0" smtClean="0"/>
          </a:p>
          <a:p>
            <a:r>
              <a:rPr lang="ru-RU" b="1" dirty="0"/>
              <a:t>Какие сведения включаются в реестр</a:t>
            </a:r>
            <a:r>
              <a:rPr lang="ru-RU" dirty="0"/>
              <a:t> (ст. 26 ФЗ № 220‑ФЗ):</a:t>
            </a:r>
          </a:p>
          <a:p>
            <a:pPr marL="285750" indent="-285750">
              <a:buFont typeface="Arial" panose="020B0604020202020204" pitchFamily="34" charset="0"/>
              <a:buChar char="•"/>
            </a:pPr>
            <a:r>
              <a:rPr lang="ru-RU" dirty="0"/>
              <a:t>регистрационный номер маршрута в реестре;</a:t>
            </a:r>
          </a:p>
          <a:p>
            <a:pPr marL="285750" indent="-285750">
              <a:buFont typeface="Arial" panose="020B0604020202020204" pitchFamily="34" charset="0"/>
              <a:buChar char="•"/>
            </a:pPr>
            <a:r>
              <a:rPr lang="ru-RU" dirty="0"/>
              <a:t>порядковый номер маршрута;</a:t>
            </a:r>
          </a:p>
          <a:p>
            <a:pPr marL="285750" indent="-285750">
              <a:buFont typeface="Arial" panose="020B0604020202020204" pitchFamily="34" charset="0"/>
              <a:buChar char="•"/>
            </a:pPr>
            <a:r>
              <a:rPr lang="ru-RU" dirty="0"/>
              <a:t>наименования остановочных пунктов (начального, промежуточных и конечного);</a:t>
            </a:r>
          </a:p>
          <a:p>
            <a:pPr marL="285750" indent="-285750">
              <a:buFont typeface="Arial" panose="020B0604020202020204" pitchFamily="34" charset="0"/>
              <a:buChar char="•"/>
            </a:pPr>
            <a:r>
              <a:rPr lang="ru-RU" dirty="0"/>
              <a:t>схема маршрута на карте;</a:t>
            </a:r>
          </a:p>
          <a:p>
            <a:pPr marL="285750" indent="-285750">
              <a:buFont typeface="Arial" panose="020B0604020202020204" pitchFamily="34" charset="0"/>
              <a:buChar char="•"/>
            </a:pPr>
            <a:r>
              <a:rPr lang="ru-RU" dirty="0"/>
              <a:t>виды и классы транспортных средств, используемых для перевозок;</a:t>
            </a:r>
          </a:p>
          <a:p>
            <a:pPr marL="285750" indent="-285750">
              <a:buFont typeface="Arial" panose="020B0604020202020204" pitchFamily="34" charset="0"/>
              <a:buChar char="•"/>
            </a:pPr>
            <a:r>
              <a:rPr lang="ru-RU" dirty="0"/>
              <a:t>максимальное количество транспортных средств каждого класса;</a:t>
            </a:r>
          </a:p>
          <a:p>
            <a:pPr marL="285750" indent="-285750">
              <a:buFont typeface="Arial" panose="020B0604020202020204" pitchFamily="34" charset="0"/>
              <a:buChar char="•"/>
            </a:pPr>
            <a:r>
              <a:rPr lang="ru-RU" dirty="0"/>
              <a:t>расписание движения (или указание на размещение </a:t>
            </a:r>
            <a:endParaRPr lang="ru-RU" dirty="0" smtClean="0"/>
          </a:p>
          <a:p>
            <a:r>
              <a:rPr lang="ru-RU" dirty="0"/>
              <a:t> </a:t>
            </a:r>
            <a:r>
              <a:rPr lang="ru-RU" dirty="0" smtClean="0"/>
              <a:t>     расписания</a:t>
            </a:r>
            <a:r>
              <a:rPr lang="ru-RU" dirty="0"/>
              <a:t> в информационной системе</a:t>
            </a:r>
            <a:r>
              <a:rPr lang="ru-RU" dirty="0" smtClean="0"/>
              <a:t>);</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79163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7996" y="65935"/>
            <a:ext cx="8828467" cy="1773386"/>
          </a:xfrm>
        </p:spPr>
        <p:txBody>
          <a:bodyPr>
            <a:noAutofit/>
          </a:bodyPr>
          <a:lstStyle/>
          <a:p>
            <a:pPr marL="0" indent="0" algn="ctr" fontAlgn="base">
              <a:buNone/>
            </a:pPr>
            <a:r>
              <a:rPr lang="ru-RU" sz="2400" dirty="0">
                <a:solidFill>
                  <a:schemeClr val="accent1"/>
                </a:solidFill>
                <a:latin typeface="+mj-lt"/>
                <a:ea typeface="+mj-ea"/>
                <a:cs typeface="+mj-cs"/>
              </a:rPr>
              <a:t>ФЗ от 13.07.2015 N 220-ФЗ «ОБ ОРГАНИЗАЦИИ РЕГУЛЯРНЫХ ПЕРЕВОЗОК ПАССАЖИРОВ И БАГАЖА АВТОМОБИЛЬНЫМ ТРАНСПОРТОМ И ГОРОДСКИМ НАЗЕМНЫМ ЭЛЕКТРИЧЕСКИМ ТРАНСПОРТОМ В РОССИЙСКОЙ ФЕДЕРАЦИИ И О ВНЕСЕНИИ ИЗМЕНЕНИЙ В ОТДЕЛЬНЫЕ ЗАКОНОДАТЕЛЬНЫЕ АКТЫ РОССИЙСКОЙ </a:t>
            </a:r>
            <a:r>
              <a:rPr lang="ru-RU" sz="2400" dirty="0" smtClean="0">
                <a:solidFill>
                  <a:schemeClr val="accent1"/>
                </a:solidFill>
                <a:latin typeface="+mj-lt"/>
                <a:ea typeface="+mj-ea"/>
                <a:cs typeface="+mj-cs"/>
              </a:rPr>
              <a:t>ФЕДЕРАЦИИ»</a:t>
            </a:r>
            <a:endParaRPr lang="ru-RU" sz="2400" dirty="0">
              <a:solidFill>
                <a:schemeClr val="accent1"/>
              </a:solidFill>
              <a:latin typeface="+mj-lt"/>
              <a:ea typeface="+mj-ea"/>
              <a:cs typeface="+mj-cs"/>
            </a:endParaRPr>
          </a:p>
          <a:p>
            <a:pPr marL="0" indent="0" fontAlgn="base">
              <a:buNone/>
            </a:pPr>
            <a:endParaRPr lang="ru-RU" sz="2400" dirty="0"/>
          </a:p>
        </p:txBody>
      </p:sp>
      <p:sp>
        <p:nvSpPr>
          <p:cNvPr id="2" name="Прямоугольник 1"/>
          <p:cNvSpPr/>
          <p:nvPr/>
        </p:nvSpPr>
        <p:spPr>
          <a:xfrm>
            <a:off x="193769" y="2420888"/>
            <a:ext cx="8424936" cy="3139321"/>
          </a:xfrm>
          <a:prstGeom prst="rect">
            <a:avLst/>
          </a:prstGeom>
        </p:spPr>
        <p:txBody>
          <a:bodyPr wrap="square">
            <a:spAutoFit/>
          </a:bodyPr>
          <a:lstStyle/>
          <a:p>
            <a:pPr marL="285750" indent="-285750">
              <a:buFont typeface="Arial" panose="020B0604020202020204" pitchFamily="34" charset="0"/>
              <a:buChar char="•"/>
            </a:pPr>
            <a:r>
              <a:rPr lang="ru-RU" dirty="0" smtClean="0"/>
              <a:t>сведения о перевозчиках (наименования, адреса, контакты);</a:t>
            </a:r>
          </a:p>
          <a:p>
            <a:pPr marL="285750" indent="-285750">
              <a:buFont typeface="Arial" panose="020B0604020202020204" pitchFamily="34" charset="0"/>
              <a:buChar char="•"/>
            </a:pPr>
            <a:endParaRPr lang="ru-RU" dirty="0" smtClean="0"/>
          </a:p>
          <a:p>
            <a:pPr marL="285750" indent="-285750">
              <a:buFont typeface="Arial" panose="020B0604020202020204" pitchFamily="34" charset="0"/>
              <a:buChar char="•"/>
            </a:pPr>
            <a:r>
              <a:rPr lang="ru-RU" dirty="0" smtClean="0"/>
              <a:t>данные о свидетельствах об осуществлении перевозок и картах маршрута;</a:t>
            </a:r>
          </a:p>
          <a:p>
            <a:pPr marL="285750" indent="-285750">
              <a:buFont typeface="Arial" panose="020B0604020202020204" pitchFamily="34" charset="0"/>
              <a:buChar char="•"/>
            </a:pPr>
            <a:endParaRPr lang="ru-RU" dirty="0" smtClean="0"/>
          </a:p>
          <a:p>
            <a:pPr marL="285750" indent="-285750">
              <a:buFont typeface="Arial" panose="020B0604020202020204" pitchFamily="34" charset="0"/>
              <a:buChar char="•"/>
            </a:pPr>
            <a:r>
              <a:rPr lang="ru-RU" dirty="0" smtClean="0"/>
              <a:t>тарифы на перевозку и условия их применения;</a:t>
            </a:r>
          </a:p>
          <a:p>
            <a:pPr marL="285750" indent="-285750">
              <a:buFont typeface="Arial" panose="020B0604020202020204" pitchFamily="34" charset="0"/>
              <a:buChar char="•"/>
            </a:pPr>
            <a:endParaRPr lang="ru-RU" dirty="0" smtClean="0"/>
          </a:p>
          <a:p>
            <a:pPr marL="285750" indent="-285750">
              <a:buFont typeface="Arial" panose="020B0604020202020204" pitchFamily="34" charset="0"/>
              <a:buChar char="•"/>
            </a:pPr>
            <a:r>
              <a:rPr lang="ru-RU" dirty="0" smtClean="0"/>
              <a:t>экологические характеристики транспортных средств (если установлены требования);</a:t>
            </a:r>
          </a:p>
          <a:p>
            <a:pPr marL="285750" indent="-285750">
              <a:buFont typeface="Arial" panose="020B0604020202020204" pitchFamily="34" charset="0"/>
              <a:buChar char="•"/>
            </a:pPr>
            <a:endParaRPr lang="ru-RU" dirty="0" smtClean="0"/>
          </a:p>
          <a:p>
            <a:pPr marL="285750" indent="-285750">
              <a:buFont typeface="Arial" panose="020B0604020202020204" pitchFamily="34" charset="0"/>
              <a:buChar char="•"/>
            </a:pPr>
            <a:r>
              <a:rPr lang="ru-RU" dirty="0" smtClean="0"/>
              <a:t>иные сведения, предусмотренные законом.</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28223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7996" y="65935"/>
            <a:ext cx="8828467" cy="1773386"/>
          </a:xfrm>
        </p:spPr>
        <p:txBody>
          <a:bodyPr>
            <a:noAutofit/>
          </a:bodyPr>
          <a:lstStyle/>
          <a:p>
            <a:pPr marL="0" indent="0" algn="ctr" fontAlgn="base">
              <a:buNone/>
            </a:pPr>
            <a:r>
              <a:rPr lang="ru-RU" sz="2400" dirty="0">
                <a:solidFill>
                  <a:schemeClr val="accent1"/>
                </a:solidFill>
                <a:latin typeface="+mj-lt"/>
                <a:ea typeface="+mj-ea"/>
                <a:cs typeface="+mj-cs"/>
              </a:rPr>
              <a:t>ФЗ от 13.07.2015 N 220-ФЗ «ОБ ОРГАНИЗАЦИИ РЕГУЛЯРНЫХ ПЕРЕВОЗОК ПАССАЖИРОВ И БАГАЖА АВТОМОБИЛЬНЫМ ТРАНСПОРТОМ И ГОРОДСКИМ НАЗЕМНЫМ ЭЛЕКТРИЧЕСКИМ ТРАНСПОРТОМ В РОССИЙСКОЙ ФЕДЕРАЦИИ И О ВНЕСЕНИИ ИЗМЕНЕНИЙ В ОТДЕЛЬНЫЕ ЗАКОНОДАТЕЛЬНЫЕ АКТЫ РОССИЙСКОЙ </a:t>
            </a:r>
            <a:r>
              <a:rPr lang="ru-RU" sz="2400" dirty="0" smtClean="0">
                <a:solidFill>
                  <a:schemeClr val="accent1"/>
                </a:solidFill>
                <a:latin typeface="+mj-lt"/>
                <a:ea typeface="+mj-ea"/>
                <a:cs typeface="+mj-cs"/>
              </a:rPr>
              <a:t>ФЕДЕРАЦИИ»</a:t>
            </a:r>
            <a:endParaRPr lang="ru-RU" sz="2400" dirty="0">
              <a:solidFill>
                <a:schemeClr val="accent1"/>
              </a:solidFill>
              <a:latin typeface="+mj-lt"/>
              <a:ea typeface="+mj-ea"/>
              <a:cs typeface="+mj-cs"/>
            </a:endParaRPr>
          </a:p>
          <a:p>
            <a:pPr marL="0" indent="0" fontAlgn="base">
              <a:buNone/>
            </a:pPr>
            <a:endParaRPr lang="ru-RU" sz="2400" dirty="0"/>
          </a:p>
        </p:txBody>
      </p:sp>
      <p:sp>
        <p:nvSpPr>
          <p:cNvPr id="2" name="Прямоугольник 1"/>
          <p:cNvSpPr/>
          <p:nvPr/>
        </p:nvSpPr>
        <p:spPr>
          <a:xfrm>
            <a:off x="193769" y="2420888"/>
            <a:ext cx="8424936" cy="4247317"/>
          </a:xfrm>
          <a:prstGeom prst="rect">
            <a:avLst/>
          </a:prstGeom>
        </p:spPr>
        <p:txBody>
          <a:bodyPr wrap="square">
            <a:spAutoFit/>
          </a:bodyPr>
          <a:lstStyle/>
          <a:p>
            <a:r>
              <a:rPr lang="ru-RU" b="1" dirty="0"/>
              <a:t>Регулярные перевозки по нерегулируемым тарифам</a:t>
            </a:r>
            <a:r>
              <a:rPr lang="ru-RU" dirty="0"/>
              <a:t> — это регулярные перевозки пассажиров и багажа автомобильным транспортом и городским наземным электрическим транспортом, при которых </a:t>
            </a:r>
            <a:r>
              <a:rPr lang="ru-RU" b="1" dirty="0"/>
              <a:t>тарифы на проезд устанавливаются непосредственно перевозчиком</a:t>
            </a:r>
            <a:r>
              <a:rPr lang="ru-RU" dirty="0"/>
              <a:t>, а не органами государственной власти или местного самоуправления</a:t>
            </a:r>
            <a:r>
              <a:rPr lang="ru-RU" dirty="0" smtClean="0"/>
              <a:t>.</a:t>
            </a:r>
          </a:p>
          <a:p>
            <a:endParaRPr lang="ru-RU" dirty="0"/>
          </a:p>
          <a:p>
            <a:r>
              <a:rPr lang="ru-RU" b="1" dirty="0"/>
              <a:t>Ключевые признаки</a:t>
            </a:r>
          </a:p>
          <a:p>
            <a:r>
              <a:rPr lang="ru-RU" b="1" dirty="0"/>
              <a:t>Самостоятельное установление тарифов перевозчиком</a:t>
            </a:r>
            <a:r>
              <a:rPr lang="ru-RU" dirty="0"/>
              <a:t>:</a:t>
            </a:r>
          </a:p>
          <a:p>
            <a:pPr marL="742950" lvl="1" indent="-285750">
              <a:buFont typeface="Arial" panose="020B0604020202020204" pitchFamily="34" charset="0"/>
              <a:buChar char="•"/>
            </a:pPr>
            <a:r>
              <a:rPr lang="ru-RU" dirty="0"/>
              <a:t>перевозчик самостоятельно определяет стоимость проезда на маршруте;</a:t>
            </a:r>
          </a:p>
          <a:p>
            <a:pPr marL="742950" lvl="1" indent="-285750">
              <a:buFont typeface="Arial" panose="020B0604020202020204" pitchFamily="34" charset="0"/>
              <a:buChar char="•"/>
            </a:pPr>
            <a:r>
              <a:rPr lang="ru-RU" dirty="0"/>
              <a:t>тарифы не подлежат утверждению органами власти.</a:t>
            </a:r>
          </a:p>
          <a:p>
            <a:r>
              <a:rPr lang="ru-RU" b="1" dirty="0"/>
              <a:t>Регулярность перевозок</a:t>
            </a:r>
            <a:r>
              <a:rPr lang="ru-RU" dirty="0"/>
              <a:t>:</a:t>
            </a:r>
          </a:p>
          <a:p>
            <a:pPr marL="742950" lvl="1" indent="-285750">
              <a:buFont typeface="Arial" panose="020B0604020202020204" pitchFamily="34" charset="0"/>
              <a:buChar char="•"/>
            </a:pPr>
            <a:r>
              <a:rPr lang="ru-RU" dirty="0"/>
              <a:t>движение осуществляется по заранее установленному </a:t>
            </a:r>
            <a:endParaRPr lang="ru-RU" dirty="0" smtClean="0"/>
          </a:p>
          <a:p>
            <a:pPr lvl="1"/>
            <a:r>
              <a:rPr lang="ru-RU" dirty="0" smtClean="0"/>
              <a:t>расписанию</a:t>
            </a:r>
            <a:r>
              <a:rPr lang="ru-RU" dirty="0"/>
              <a:t>;</a:t>
            </a:r>
          </a:p>
          <a:p>
            <a:pPr marL="742950" lvl="1" indent="-285750">
              <a:buFont typeface="Arial" panose="020B0604020202020204" pitchFamily="34" charset="0"/>
              <a:buChar char="•"/>
            </a:pPr>
            <a:r>
              <a:rPr lang="ru-RU" dirty="0"/>
              <a:t>маршруты фиксированы и утверждены (имеют номера, </a:t>
            </a:r>
            <a:endParaRPr lang="ru-RU" dirty="0" smtClean="0"/>
          </a:p>
          <a:p>
            <a:pPr lvl="1"/>
            <a:r>
              <a:rPr lang="ru-RU" dirty="0" smtClean="0"/>
              <a:t>остановочные</a:t>
            </a:r>
            <a:r>
              <a:rPr lang="ru-RU" dirty="0"/>
              <a:t> пункты, схемы движения</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066769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7996" y="65935"/>
            <a:ext cx="8828467" cy="1773386"/>
          </a:xfrm>
        </p:spPr>
        <p:txBody>
          <a:bodyPr>
            <a:noAutofit/>
          </a:bodyPr>
          <a:lstStyle/>
          <a:p>
            <a:pPr marL="0" indent="0" algn="ctr" fontAlgn="base">
              <a:buNone/>
            </a:pPr>
            <a:r>
              <a:rPr lang="ru-RU" sz="2400" dirty="0">
                <a:solidFill>
                  <a:schemeClr val="accent1"/>
                </a:solidFill>
                <a:latin typeface="+mj-lt"/>
                <a:ea typeface="+mj-ea"/>
                <a:cs typeface="+mj-cs"/>
              </a:rPr>
              <a:t>ФЗ от 13.07.2015 N 220-ФЗ «ОБ ОРГАНИЗАЦИИ РЕГУЛЯРНЫХ ПЕРЕВОЗОК ПАССАЖИРОВ И БАГАЖА АВТОМОБИЛЬНЫМ ТРАНСПОРТОМ И ГОРОДСКИМ НАЗЕМНЫМ ЭЛЕКТРИЧЕСКИМ ТРАНСПОРТОМ В РОССИЙСКОЙ ФЕДЕРАЦИИ И О ВНЕСЕНИИ ИЗМЕНЕНИЙ В ОТДЕЛЬНЫЕ ЗАКОНОДАТЕЛЬНЫЕ АКТЫ РОССИЙСКОЙ </a:t>
            </a:r>
            <a:r>
              <a:rPr lang="ru-RU" sz="2400" dirty="0" smtClean="0">
                <a:solidFill>
                  <a:schemeClr val="accent1"/>
                </a:solidFill>
                <a:latin typeface="+mj-lt"/>
                <a:ea typeface="+mj-ea"/>
                <a:cs typeface="+mj-cs"/>
              </a:rPr>
              <a:t>ФЕДЕРАЦИИ»</a:t>
            </a:r>
            <a:endParaRPr lang="ru-RU" sz="2400" dirty="0">
              <a:solidFill>
                <a:schemeClr val="accent1"/>
              </a:solidFill>
              <a:latin typeface="+mj-lt"/>
              <a:ea typeface="+mj-ea"/>
              <a:cs typeface="+mj-cs"/>
            </a:endParaRPr>
          </a:p>
          <a:p>
            <a:pPr marL="0" indent="0" fontAlgn="base">
              <a:buNone/>
            </a:pPr>
            <a:endParaRPr lang="ru-RU" sz="2400" dirty="0"/>
          </a:p>
        </p:txBody>
      </p:sp>
      <p:sp>
        <p:nvSpPr>
          <p:cNvPr id="2" name="Прямоугольник 1"/>
          <p:cNvSpPr/>
          <p:nvPr/>
        </p:nvSpPr>
        <p:spPr>
          <a:xfrm>
            <a:off x="193769" y="2420888"/>
            <a:ext cx="8424936" cy="2862322"/>
          </a:xfrm>
          <a:prstGeom prst="rect">
            <a:avLst/>
          </a:prstGeom>
        </p:spPr>
        <p:txBody>
          <a:bodyPr wrap="square">
            <a:spAutoFit/>
          </a:bodyPr>
          <a:lstStyle/>
          <a:p>
            <a:r>
              <a:rPr lang="ru-RU" b="1" dirty="0" smtClean="0"/>
              <a:t>Общедоступность</a:t>
            </a:r>
            <a:r>
              <a:rPr lang="ru-RU" dirty="0"/>
              <a:t>:</a:t>
            </a:r>
          </a:p>
          <a:p>
            <a:pPr marL="742950" lvl="1" indent="-285750">
              <a:buFont typeface="Arial" panose="020B0604020202020204" pitchFamily="34" charset="0"/>
              <a:buChar char="•"/>
            </a:pPr>
            <a:r>
              <a:rPr lang="ru-RU" dirty="0"/>
              <a:t>услуги предоставляются неопределённому кругу лиц;</a:t>
            </a:r>
          </a:p>
          <a:p>
            <a:pPr marL="742950" lvl="1" indent="-285750">
              <a:buFont typeface="Arial" panose="020B0604020202020204" pitchFamily="34" charset="0"/>
              <a:buChar char="•"/>
            </a:pPr>
            <a:r>
              <a:rPr lang="ru-RU" dirty="0"/>
              <a:t>любой пассажир может воспользоваться перевозкой при наличии мест.</a:t>
            </a:r>
          </a:p>
          <a:p>
            <a:r>
              <a:rPr lang="ru-RU" b="1" dirty="0"/>
              <a:t>Наличие разрешительных документов</a:t>
            </a:r>
            <a:r>
              <a:rPr lang="ru-RU" dirty="0"/>
              <a:t>:</a:t>
            </a:r>
          </a:p>
          <a:p>
            <a:pPr marL="742950" lvl="1" indent="-285750">
              <a:buFont typeface="Arial" panose="020B0604020202020204" pitchFamily="34" charset="0"/>
              <a:buChar char="•"/>
            </a:pPr>
            <a:r>
              <a:rPr lang="ru-RU" dirty="0"/>
              <a:t>для осуществления таких перевозок перевозчик должен получить </a:t>
            </a:r>
            <a:r>
              <a:rPr lang="ru-RU" b="1" dirty="0"/>
              <a:t>свидетельство об осуществлении перевозок по маршруту регулярных перевозок</a:t>
            </a:r>
            <a:r>
              <a:rPr lang="ru-RU" dirty="0"/>
              <a:t> (п. 19 ст. 3 ФЗ № 220‑ФЗ);</a:t>
            </a:r>
          </a:p>
          <a:p>
            <a:pPr marL="742950" lvl="1" indent="-285750">
              <a:buFont typeface="Arial" panose="020B0604020202020204" pitchFamily="34" charset="0"/>
              <a:buChar char="•"/>
            </a:pPr>
            <a:r>
              <a:rPr lang="ru-RU" dirty="0"/>
              <a:t>должен иметь </a:t>
            </a:r>
            <a:r>
              <a:rPr lang="ru-RU" b="1" dirty="0"/>
              <a:t>карту маршрута регулярных перевозок</a:t>
            </a:r>
            <a:r>
              <a:rPr lang="ru-RU" dirty="0"/>
              <a:t> с указанием сведений о маршруте и транспортных средствах.</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32685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7996" y="65935"/>
            <a:ext cx="8828467" cy="1773386"/>
          </a:xfrm>
        </p:spPr>
        <p:txBody>
          <a:bodyPr>
            <a:noAutofit/>
          </a:bodyPr>
          <a:lstStyle/>
          <a:p>
            <a:pPr marL="0" indent="0" algn="ctr" fontAlgn="base">
              <a:buNone/>
            </a:pPr>
            <a:r>
              <a:rPr lang="ru-RU" sz="2400" dirty="0">
                <a:solidFill>
                  <a:schemeClr val="accent1"/>
                </a:solidFill>
                <a:latin typeface="+mj-lt"/>
                <a:ea typeface="+mj-ea"/>
                <a:cs typeface="+mj-cs"/>
              </a:rPr>
              <a:t>ФЗ от 13.07.2015 N 220-ФЗ «ОБ ОРГАНИЗАЦИИ РЕГУЛЯРНЫХ ПЕРЕВОЗОК ПАССАЖИРОВ И БАГАЖА АВТОМОБИЛЬНЫМ ТРАНСПОРТОМ И ГОРОДСКИМ НАЗЕМНЫМ ЭЛЕКТРИЧЕСКИМ ТРАНСПОРТОМ В РОССИЙСКОЙ ФЕДЕРАЦИИ И О ВНЕСЕНИИ ИЗМЕНЕНИЙ В ОТДЕЛЬНЫЕ ЗАКОНОДАТЕЛЬНЫЕ АКТЫ РОССИЙСКОЙ </a:t>
            </a:r>
            <a:r>
              <a:rPr lang="ru-RU" sz="2400" dirty="0" smtClean="0">
                <a:solidFill>
                  <a:schemeClr val="accent1"/>
                </a:solidFill>
                <a:latin typeface="+mj-lt"/>
                <a:ea typeface="+mj-ea"/>
                <a:cs typeface="+mj-cs"/>
              </a:rPr>
              <a:t>ФЕДЕРАЦИИ»</a:t>
            </a:r>
            <a:endParaRPr lang="ru-RU" sz="2400" dirty="0">
              <a:solidFill>
                <a:schemeClr val="accent1"/>
              </a:solidFill>
              <a:latin typeface="+mj-lt"/>
              <a:ea typeface="+mj-ea"/>
              <a:cs typeface="+mj-cs"/>
            </a:endParaRPr>
          </a:p>
          <a:p>
            <a:pPr marL="0" indent="0" fontAlgn="base">
              <a:buNone/>
            </a:pPr>
            <a:endParaRPr lang="ru-RU" sz="2400" dirty="0"/>
          </a:p>
        </p:txBody>
      </p:sp>
      <p:sp>
        <p:nvSpPr>
          <p:cNvPr id="2" name="Прямоугольник 1"/>
          <p:cNvSpPr/>
          <p:nvPr/>
        </p:nvSpPr>
        <p:spPr>
          <a:xfrm>
            <a:off x="193769" y="2420888"/>
            <a:ext cx="8424936" cy="4247317"/>
          </a:xfrm>
          <a:prstGeom prst="rect">
            <a:avLst/>
          </a:prstGeom>
        </p:spPr>
        <p:txBody>
          <a:bodyPr wrap="square">
            <a:spAutoFit/>
          </a:bodyPr>
          <a:lstStyle/>
          <a:p>
            <a:r>
              <a:rPr lang="ru-RU" b="1" dirty="0"/>
              <a:t>Пропускная способность остановочного пункта</a:t>
            </a:r>
            <a:r>
              <a:rPr lang="ru-RU" dirty="0"/>
              <a:t> — это максимальное количество транспортных средств, отправление которых может быть осуществлено за единицу времени из остановочного пункта</a:t>
            </a:r>
            <a:r>
              <a:rPr lang="ru-RU" dirty="0" smtClean="0"/>
              <a:t>.</a:t>
            </a:r>
          </a:p>
          <a:p>
            <a:endParaRPr lang="ru-RU" dirty="0" smtClean="0"/>
          </a:p>
          <a:p>
            <a:r>
              <a:rPr lang="ru-RU" dirty="0"/>
              <a:t>Порядок определения пропускной способности установлен </a:t>
            </a:r>
            <a:r>
              <a:rPr lang="ru-RU" b="1" dirty="0"/>
              <a:t>Приказом Минтранса РФ от 16.12.2015 № 366</a:t>
            </a:r>
            <a:r>
              <a:rPr lang="ru-RU" dirty="0"/>
              <a:t> (с изменениями от 12.09.2022 № 359). </a:t>
            </a:r>
            <a:endParaRPr lang="ru-RU" dirty="0" smtClean="0"/>
          </a:p>
          <a:p>
            <a:r>
              <a:rPr lang="ru-RU" dirty="0" smtClean="0"/>
              <a:t>Согласно</a:t>
            </a:r>
            <a:r>
              <a:rPr lang="ru-RU" dirty="0"/>
              <a:t> документу:</a:t>
            </a:r>
          </a:p>
          <a:p>
            <a:pPr marL="285750" indent="-285750">
              <a:buFont typeface="Arial" panose="020B0604020202020204" pitchFamily="34" charset="0"/>
              <a:buChar char="•"/>
            </a:pPr>
            <a:r>
              <a:rPr lang="ru-RU" dirty="0"/>
              <a:t>правила применяются к остановочным пунктам </a:t>
            </a:r>
            <a:r>
              <a:rPr lang="ru-RU" b="1" dirty="0"/>
              <a:t>межрегиональных и международных маршрутов</a:t>
            </a:r>
            <a:r>
              <a:rPr lang="ru-RU" dirty="0"/>
              <a:t> регулярных перевозок;</a:t>
            </a:r>
          </a:p>
          <a:p>
            <a:pPr marL="285750" indent="-285750">
              <a:buFont typeface="Arial" panose="020B0604020202020204" pitchFamily="34" charset="0"/>
              <a:buChar char="•"/>
            </a:pPr>
            <a:r>
              <a:rPr lang="ru-RU" dirty="0"/>
              <a:t>с 1 марта 2023 года действие приказа распространяется также на </a:t>
            </a:r>
            <a:r>
              <a:rPr lang="ru-RU" b="1" dirty="0"/>
              <a:t>международные маршруты</a:t>
            </a:r>
            <a:r>
              <a:rPr lang="ru-RU" dirty="0"/>
              <a:t> (до 1 марта 2029 года);</a:t>
            </a:r>
          </a:p>
          <a:p>
            <a:pPr marL="285750" indent="-285750">
              <a:buFont typeface="Arial" panose="020B0604020202020204" pitchFamily="34" charset="0"/>
              <a:buChar char="•"/>
            </a:pPr>
            <a:r>
              <a:rPr lang="ru-RU" dirty="0"/>
              <a:t>если остановочный пункт находится на территории автовокзала</a:t>
            </a:r>
            <a:r>
              <a:rPr lang="ru-RU" dirty="0" smtClean="0"/>
              <a:t>/</a:t>
            </a:r>
          </a:p>
          <a:p>
            <a:r>
              <a:rPr lang="ru-RU" dirty="0" smtClean="0"/>
              <a:t>автостанции</a:t>
            </a:r>
            <a:r>
              <a:rPr lang="ru-RU" dirty="0"/>
              <a:t>, пропускная способность устанавливается только для </a:t>
            </a:r>
            <a:endParaRPr lang="ru-RU" dirty="0" smtClean="0"/>
          </a:p>
          <a:p>
            <a:r>
              <a:rPr lang="ru-RU" dirty="0" smtClean="0"/>
              <a:t>времени</a:t>
            </a:r>
            <a:r>
              <a:rPr lang="ru-RU" dirty="0"/>
              <a:t> работы объекта.</a:t>
            </a:r>
          </a:p>
          <a:p>
            <a:pPr marL="285750" indent="-285750">
              <a:buFont typeface="Arial" panose="020B0604020202020204" pitchFamily="34" charset="0"/>
              <a:buChar char="•"/>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0133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Техническом регламенте Таможенного союза «О безопасности колёсных транспортных средств» (ТР ТС 018/2011) </a:t>
            </a:r>
          </a:p>
        </p:txBody>
      </p:sp>
      <p:sp>
        <p:nvSpPr>
          <p:cNvPr id="2" name="Прямоугольник 1"/>
          <p:cNvSpPr/>
          <p:nvPr/>
        </p:nvSpPr>
        <p:spPr>
          <a:xfrm>
            <a:off x="245818" y="1783854"/>
            <a:ext cx="8424936" cy="3416320"/>
          </a:xfrm>
          <a:prstGeom prst="rect">
            <a:avLst/>
          </a:prstGeom>
        </p:spPr>
        <p:txBody>
          <a:bodyPr wrap="square">
            <a:spAutoFit/>
          </a:bodyPr>
          <a:lstStyle/>
          <a:p>
            <a:r>
              <a:rPr lang="ru-RU" dirty="0" smtClean="0"/>
              <a:t>Транспортное </a:t>
            </a:r>
            <a:r>
              <a:rPr lang="ru-RU" dirty="0"/>
              <a:t>средство категории </a:t>
            </a:r>
            <a:r>
              <a:rPr lang="ru-RU" dirty="0" smtClean="0"/>
              <a:t>М2 </a:t>
            </a:r>
            <a:r>
              <a:rPr lang="ru-RU" dirty="0"/>
              <a:t>— </a:t>
            </a:r>
            <a:r>
              <a:rPr lang="ru-RU" b="1" dirty="0"/>
              <a:t>транспортное средство, используемое для перевозки пассажиров, имеющее помимо места водителя более 8 мест для сидения, и технически допустимая максимальная масса которого не превышает 5 тонн</a:t>
            </a:r>
            <a:endParaRPr lang="ru-RU" b="1" dirty="0" smtClean="0"/>
          </a:p>
          <a:p>
            <a:endParaRPr lang="ru-RU" b="1" dirty="0"/>
          </a:p>
          <a:p>
            <a:r>
              <a:rPr lang="ru-RU" b="1" dirty="0"/>
              <a:t>Ключевые критерии категории М2:</a:t>
            </a:r>
            <a:endParaRPr lang="ru-RU" dirty="0"/>
          </a:p>
          <a:p>
            <a:r>
              <a:rPr lang="ru-RU" b="1" dirty="0"/>
              <a:t>Назначение</a:t>
            </a:r>
            <a:r>
              <a:rPr lang="ru-RU" dirty="0"/>
              <a:t> — перевозка пассажиров (общественный транспорт, автобусы, троллейбусы, специализированные пассажирские ТС).</a:t>
            </a:r>
          </a:p>
          <a:p>
            <a:r>
              <a:rPr lang="ru-RU" b="1" dirty="0"/>
              <a:t>Количество мест для сидения</a:t>
            </a:r>
            <a:r>
              <a:rPr lang="ru-RU" dirty="0"/>
              <a:t> — </a:t>
            </a:r>
            <a:r>
              <a:rPr lang="ru-RU" b="1" dirty="0"/>
              <a:t>более 8</a:t>
            </a:r>
            <a:r>
              <a:rPr lang="ru-RU" dirty="0"/>
              <a:t>, не считая места водителя.</a:t>
            </a:r>
          </a:p>
          <a:p>
            <a:r>
              <a:rPr lang="ru-RU" b="1" dirty="0"/>
              <a:t>Максимальная технически допустимая масса</a:t>
            </a:r>
            <a:r>
              <a:rPr lang="ru-RU" dirty="0"/>
              <a:t> — </a:t>
            </a:r>
            <a:r>
              <a:rPr lang="ru-RU" b="1" dirty="0"/>
              <a:t>не более 5 тонн</a:t>
            </a:r>
            <a:r>
              <a:rPr lang="ru-RU" dirty="0"/>
              <a:t> (критический параметр для отграничения от категории М3, где масса превышает 5 т).</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71785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Техническом регламенте Таможенного союза «О безопасности колёсных транспортных средств» (ТР ТС 018/2011) </a:t>
            </a:r>
          </a:p>
        </p:txBody>
      </p:sp>
      <p:sp>
        <p:nvSpPr>
          <p:cNvPr id="2" name="Прямоугольник 1"/>
          <p:cNvSpPr/>
          <p:nvPr/>
        </p:nvSpPr>
        <p:spPr>
          <a:xfrm>
            <a:off x="245818" y="1783854"/>
            <a:ext cx="8424936" cy="3416320"/>
          </a:xfrm>
          <a:prstGeom prst="rect">
            <a:avLst/>
          </a:prstGeom>
        </p:spPr>
        <p:txBody>
          <a:bodyPr wrap="square">
            <a:spAutoFit/>
          </a:bodyPr>
          <a:lstStyle/>
          <a:p>
            <a:r>
              <a:rPr lang="ru-RU" dirty="0" smtClean="0"/>
              <a:t>Транспортное </a:t>
            </a:r>
            <a:r>
              <a:rPr lang="ru-RU" dirty="0"/>
              <a:t>средство категории </a:t>
            </a:r>
            <a:r>
              <a:rPr lang="ru-RU" b="1" dirty="0" smtClean="0"/>
              <a:t>М3</a:t>
            </a:r>
            <a:r>
              <a:rPr lang="ru-RU" dirty="0" smtClean="0"/>
              <a:t> - </a:t>
            </a:r>
            <a:r>
              <a:rPr lang="ru-RU" dirty="0"/>
              <a:t>транспортные средства, используемые для перевозки пассажиров, имеющие, помимо места водителя, </a:t>
            </a:r>
            <a:r>
              <a:rPr lang="ru-RU" b="1" dirty="0"/>
              <a:t>более восьми мест для сидения</a:t>
            </a:r>
            <a:r>
              <a:rPr lang="ru-RU" dirty="0"/>
              <a:t>, и </a:t>
            </a:r>
            <a:r>
              <a:rPr lang="ru-RU" b="1" dirty="0"/>
              <a:t>максимальная масса которых превышает 5 т</a:t>
            </a:r>
            <a:r>
              <a:rPr lang="ru-RU" dirty="0" smtClean="0"/>
              <a:t>.</a:t>
            </a:r>
          </a:p>
          <a:p>
            <a:endParaRPr lang="ru-RU" dirty="0"/>
          </a:p>
          <a:p>
            <a:r>
              <a:rPr lang="ru-RU" b="1" dirty="0"/>
              <a:t>Характеристики</a:t>
            </a:r>
            <a:r>
              <a:rPr lang="ru-RU" b="1" dirty="0" smtClean="0"/>
              <a:t>:</a:t>
            </a:r>
          </a:p>
          <a:p>
            <a:endParaRPr lang="ru-RU" dirty="0"/>
          </a:p>
          <a:p>
            <a:pPr marL="285750" indent="-285750">
              <a:buFont typeface="Arial" panose="020B0604020202020204" pitchFamily="34" charset="0"/>
              <a:buChar char="•"/>
            </a:pPr>
            <a:r>
              <a:rPr lang="ru-RU" dirty="0"/>
              <a:t>пассажирских мест: более 8</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dirty="0"/>
              <a:t>максимальная масса: свыше 5 </a:t>
            </a:r>
            <a:r>
              <a:rPr lang="ru-RU" dirty="0" smtClean="0"/>
              <a:t>т.</a:t>
            </a:r>
            <a:endParaRPr lang="ru-RU" dirty="0"/>
          </a:p>
          <a:p>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94936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Техническом регламенте Таможенного союза «О безопасности колёсных транспортных средств» (ТР ТС 018/2011) </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aphicFrame>
        <p:nvGraphicFramePr>
          <p:cNvPr id="8" name="Таблица 7"/>
          <p:cNvGraphicFramePr>
            <a:graphicFrameLocks noGrp="1"/>
          </p:cNvGraphicFramePr>
          <p:nvPr>
            <p:extLst>
              <p:ext uri="{D42A27DB-BD31-4B8C-83A1-F6EECF244321}">
                <p14:modId xmlns:p14="http://schemas.microsoft.com/office/powerpoint/2010/main" val="3451209000"/>
              </p:ext>
            </p:extLst>
          </p:nvPr>
        </p:nvGraphicFramePr>
        <p:xfrm>
          <a:off x="827584" y="2060848"/>
          <a:ext cx="7416824" cy="4525962"/>
        </p:xfrm>
        <a:graphic>
          <a:graphicData uri="http://schemas.openxmlformats.org/drawingml/2006/table">
            <a:tbl>
              <a:tblPr/>
              <a:tblGrid>
                <a:gridCol w="1854206"/>
                <a:gridCol w="1854206"/>
                <a:gridCol w="1854206"/>
                <a:gridCol w="1854206"/>
              </a:tblGrid>
              <a:tr h="372926">
                <a:tc>
                  <a:txBody>
                    <a:bodyPr/>
                    <a:lstStyle/>
                    <a:p>
                      <a:pPr algn="l"/>
                      <a:r>
                        <a:rPr lang="ru-RU" sz="1000" b="0" dirty="0">
                          <a:effectLst/>
                          <a:latin typeface="YS Geo"/>
                        </a:rPr>
                        <a:t>Параметр</a:t>
                      </a:r>
                    </a:p>
                  </a:txBody>
                  <a:tcPr marL="50854" marR="101707" marT="33902" marB="33902" anchor="ctr">
                    <a:lnL>
                      <a:noFill/>
                    </a:lnL>
                    <a:lnR>
                      <a:noFill/>
                    </a:lnR>
                    <a:lnT>
                      <a:noFill/>
                    </a:lnT>
                    <a:lnB>
                      <a:noFill/>
                    </a:lnB>
                    <a:solidFill>
                      <a:srgbClr val="FFFFFF"/>
                    </a:solidFill>
                  </a:tcPr>
                </a:tc>
                <a:tc>
                  <a:txBody>
                    <a:bodyPr/>
                    <a:lstStyle/>
                    <a:p>
                      <a:pPr algn="l"/>
                      <a:r>
                        <a:rPr lang="en-US" sz="1000" b="0">
                          <a:effectLst/>
                          <a:latin typeface="YS Geo"/>
                        </a:rPr>
                        <a:t>M1</a:t>
                      </a:r>
                    </a:p>
                  </a:txBody>
                  <a:tcPr marL="101707" marR="101707" marT="33902" marB="33902" anchor="ctr">
                    <a:lnL>
                      <a:noFill/>
                    </a:lnL>
                    <a:lnR>
                      <a:noFill/>
                    </a:lnR>
                    <a:lnT>
                      <a:noFill/>
                    </a:lnT>
                    <a:lnB>
                      <a:noFill/>
                    </a:lnB>
                    <a:solidFill>
                      <a:srgbClr val="FFFFFF"/>
                    </a:solidFill>
                  </a:tcPr>
                </a:tc>
                <a:tc>
                  <a:txBody>
                    <a:bodyPr/>
                    <a:lstStyle/>
                    <a:p>
                      <a:pPr algn="l"/>
                      <a:r>
                        <a:rPr lang="en-US" sz="1000" b="0">
                          <a:effectLst/>
                          <a:latin typeface="YS Geo"/>
                        </a:rPr>
                        <a:t>M2</a:t>
                      </a:r>
                    </a:p>
                  </a:txBody>
                  <a:tcPr marL="101707" marR="101707" marT="33902" marB="33902" anchor="ctr">
                    <a:lnL>
                      <a:noFill/>
                    </a:lnL>
                    <a:lnR>
                      <a:noFill/>
                    </a:lnR>
                    <a:lnT>
                      <a:noFill/>
                    </a:lnT>
                    <a:lnB>
                      <a:noFill/>
                    </a:lnB>
                    <a:solidFill>
                      <a:srgbClr val="FFFFFF"/>
                    </a:solidFill>
                  </a:tcPr>
                </a:tc>
                <a:tc>
                  <a:txBody>
                    <a:bodyPr/>
                    <a:lstStyle/>
                    <a:p>
                      <a:pPr algn="l"/>
                      <a:r>
                        <a:rPr lang="en-US" sz="1000" b="0">
                          <a:effectLst/>
                          <a:latin typeface="YS Geo"/>
                        </a:rPr>
                        <a:t>M3</a:t>
                      </a:r>
                    </a:p>
                  </a:txBody>
                  <a:tcPr marL="101707" marR="101707" marT="33902" marB="33902" anchor="ctr">
                    <a:lnL>
                      <a:noFill/>
                    </a:lnL>
                    <a:lnR>
                      <a:noFill/>
                    </a:lnR>
                    <a:lnT>
                      <a:noFill/>
                    </a:lnT>
                    <a:lnB>
                      <a:noFill/>
                    </a:lnB>
                    <a:solidFill>
                      <a:srgbClr val="FFFFFF"/>
                    </a:solidFill>
                  </a:tcPr>
                </a:tc>
              </a:tr>
              <a:tr h="830607">
                <a:tc>
                  <a:txBody>
                    <a:bodyPr/>
                    <a:lstStyle/>
                    <a:p>
                      <a:r>
                        <a:rPr lang="ru-RU" sz="1000">
                          <a:effectLst/>
                        </a:rPr>
                        <a:t>Пассажирских мест (кроме водителя)</a:t>
                      </a:r>
                    </a:p>
                  </a:txBody>
                  <a:tcPr marL="50854" marR="101707" marT="33902" marB="33902" anchor="ctr">
                    <a:lnL>
                      <a:noFill/>
                    </a:lnL>
                    <a:lnR>
                      <a:noFill/>
                    </a:lnR>
                    <a:lnT>
                      <a:noFill/>
                    </a:lnT>
                    <a:lnB>
                      <a:noFill/>
                    </a:lnB>
                    <a:solidFill>
                      <a:srgbClr val="FFFFFF"/>
                    </a:solidFill>
                  </a:tcPr>
                </a:tc>
                <a:tc>
                  <a:txBody>
                    <a:bodyPr/>
                    <a:lstStyle/>
                    <a:p>
                      <a:r>
                        <a:rPr lang="ru-RU" sz="1000">
                          <a:effectLst/>
                        </a:rPr>
                        <a:t>≤ 8</a:t>
                      </a:r>
                    </a:p>
                  </a:txBody>
                  <a:tcPr marL="101707" marR="101707" marT="33902" marB="33902" anchor="ctr">
                    <a:lnL>
                      <a:noFill/>
                    </a:lnL>
                    <a:lnR>
                      <a:noFill/>
                    </a:lnR>
                    <a:lnT>
                      <a:noFill/>
                    </a:lnT>
                    <a:lnB>
                      <a:noFill/>
                    </a:lnB>
                    <a:solidFill>
                      <a:srgbClr val="FFFFFF"/>
                    </a:solidFill>
                  </a:tcPr>
                </a:tc>
                <a:tc>
                  <a:txBody>
                    <a:bodyPr/>
                    <a:lstStyle/>
                    <a:p>
                      <a:r>
                        <a:rPr lang="ru-RU" sz="1000">
                          <a:effectLst/>
                        </a:rPr>
                        <a:t>&gt; 8</a:t>
                      </a:r>
                    </a:p>
                  </a:txBody>
                  <a:tcPr marL="101707" marR="101707" marT="33902" marB="33902" anchor="ctr">
                    <a:lnL>
                      <a:noFill/>
                    </a:lnL>
                    <a:lnR>
                      <a:noFill/>
                    </a:lnR>
                    <a:lnT>
                      <a:noFill/>
                    </a:lnT>
                    <a:lnB>
                      <a:noFill/>
                    </a:lnB>
                    <a:solidFill>
                      <a:srgbClr val="FFFFFF"/>
                    </a:solidFill>
                  </a:tcPr>
                </a:tc>
                <a:tc>
                  <a:txBody>
                    <a:bodyPr/>
                    <a:lstStyle/>
                    <a:p>
                      <a:r>
                        <a:rPr lang="ru-RU" sz="1000">
                          <a:effectLst/>
                        </a:rPr>
                        <a:t>&gt; 8</a:t>
                      </a:r>
                    </a:p>
                  </a:txBody>
                  <a:tcPr marL="101707" marR="101707" marT="33902" marB="33902" anchor="ctr">
                    <a:lnL>
                      <a:noFill/>
                    </a:lnL>
                    <a:lnR>
                      <a:noFill/>
                    </a:lnR>
                    <a:lnT>
                      <a:noFill/>
                    </a:lnT>
                    <a:lnB>
                      <a:noFill/>
                    </a:lnB>
                    <a:solidFill>
                      <a:srgbClr val="FFFFFF"/>
                    </a:solidFill>
                  </a:tcPr>
                </a:tc>
              </a:tr>
              <a:tr h="525486">
                <a:tc>
                  <a:txBody>
                    <a:bodyPr/>
                    <a:lstStyle/>
                    <a:p>
                      <a:r>
                        <a:rPr lang="ru-RU" sz="1000" dirty="0">
                          <a:effectLst/>
                        </a:rPr>
                        <a:t>Максимальная масса</a:t>
                      </a:r>
                    </a:p>
                  </a:txBody>
                  <a:tcPr marL="50854" marR="101707" marT="33902" marB="33902" anchor="ctr">
                    <a:lnL>
                      <a:noFill/>
                    </a:lnL>
                    <a:lnR>
                      <a:noFill/>
                    </a:lnR>
                    <a:lnT>
                      <a:noFill/>
                    </a:lnT>
                    <a:lnB>
                      <a:noFill/>
                    </a:lnB>
                    <a:solidFill>
                      <a:srgbClr val="FFFFFF"/>
                    </a:solidFill>
                  </a:tcPr>
                </a:tc>
                <a:tc>
                  <a:txBody>
                    <a:bodyPr/>
                    <a:lstStyle/>
                    <a:p>
                      <a:r>
                        <a:rPr lang="ru-RU" sz="1000">
                          <a:effectLst/>
                        </a:rPr>
                        <a:t>Не регламентируется</a:t>
                      </a:r>
                    </a:p>
                  </a:txBody>
                  <a:tcPr marL="101707" marR="101707" marT="33902" marB="33902" anchor="ctr">
                    <a:lnL>
                      <a:noFill/>
                    </a:lnL>
                    <a:lnR>
                      <a:noFill/>
                    </a:lnR>
                    <a:lnT>
                      <a:noFill/>
                    </a:lnT>
                    <a:lnB>
                      <a:noFill/>
                    </a:lnB>
                    <a:solidFill>
                      <a:srgbClr val="FFFFFF"/>
                    </a:solidFill>
                  </a:tcPr>
                </a:tc>
                <a:tc>
                  <a:txBody>
                    <a:bodyPr/>
                    <a:lstStyle/>
                    <a:p>
                      <a:r>
                        <a:rPr lang="ru-RU" sz="1000">
                          <a:effectLst/>
                        </a:rPr>
                        <a:t>≤ 5 т</a:t>
                      </a:r>
                    </a:p>
                  </a:txBody>
                  <a:tcPr marL="101707" marR="101707" marT="33902" marB="33902" anchor="ctr">
                    <a:lnL>
                      <a:noFill/>
                    </a:lnL>
                    <a:lnR>
                      <a:noFill/>
                    </a:lnR>
                    <a:lnT>
                      <a:noFill/>
                    </a:lnT>
                    <a:lnB>
                      <a:noFill/>
                    </a:lnB>
                    <a:solidFill>
                      <a:srgbClr val="FFFFFF"/>
                    </a:solidFill>
                  </a:tcPr>
                </a:tc>
                <a:tc>
                  <a:txBody>
                    <a:bodyPr/>
                    <a:lstStyle/>
                    <a:p>
                      <a:r>
                        <a:rPr lang="ru-RU" sz="1000">
                          <a:effectLst/>
                        </a:rPr>
                        <a:t>&gt; 5 т</a:t>
                      </a:r>
                    </a:p>
                  </a:txBody>
                  <a:tcPr marL="101707" marR="101707" marT="33902" marB="33902" anchor="ctr">
                    <a:lnL>
                      <a:noFill/>
                    </a:lnL>
                    <a:lnR>
                      <a:noFill/>
                    </a:lnR>
                    <a:lnT>
                      <a:noFill/>
                    </a:lnT>
                    <a:lnB>
                      <a:noFill/>
                    </a:lnB>
                    <a:solidFill>
                      <a:srgbClr val="FFFFFF"/>
                    </a:solidFill>
                  </a:tcPr>
                </a:tc>
              </a:tr>
              <a:tr h="983168">
                <a:tc>
                  <a:txBody>
                    <a:bodyPr/>
                    <a:lstStyle/>
                    <a:p>
                      <a:r>
                        <a:rPr lang="ru-RU" sz="1000" dirty="0">
                          <a:effectLst/>
                        </a:rPr>
                        <a:t>Типичные примеры</a:t>
                      </a:r>
                    </a:p>
                  </a:txBody>
                  <a:tcPr marL="50854" marR="101707" marT="33902" marB="33902" anchor="ctr">
                    <a:lnL>
                      <a:noFill/>
                    </a:lnL>
                    <a:lnR>
                      <a:noFill/>
                    </a:lnR>
                    <a:lnT>
                      <a:noFill/>
                    </a:lnT>
                    <a:lnB>
                      <a:noFill/>
                    </a:lnB>
                    <a:solidFill>
                      <a:srgbClr val="FFFFFF"/>
                    </a:solidFill>
                  </a:tcPr>
                </a:tc>
                <a:tc>
                  <a:txBody>
                    <a:bodyPr/>
                    <a:lstStyle/>
                    <a:p>
                      <a:r>
                        <a:rPr lang="ru-RU" sz="1000">
                          <a:effectLst/>
                        </a:rPr>
                        <a:t>Легковой автомобиль, минивэн</a:t>
                      </a:r>
                    </a:p>
                  </a:txBody>
                  <a:tcPr marL="101707" marR="101707" marT="33902" marB="33902" anchor="ctr">
                    <a:lnL>
                      <a:noFill/>
                    </a:lnL>
                    <a:lnR>
                      <a:noFill/>
                    </a:lnR>
                    <a:lnT>
                      <a:noFill/>
                    </a:lnT>
                    <a:lnB>
                      <a:noFill/>
                    </a:lnB>
                    <a:solidFill>
                      <a:srgbClr val="FFFFFF"/>
                    </a:solidFill>
                  </a:tcPr>
                </a:tc>
                <a:tc>
                  <a:txBody>
                    <a:bodyPr/>
                    <a:lstStyle/>
                    <a:p>
                      <a:r>
                        <a:rPr lang="ru-RU" sz="1000">
                          <a:effectLst/>
                        </a:rPr>
                        <a:t>Малый автобус, маршрутное такси</a:t>
                      </a:r>
                    </a:p>
                  </a:txBody>
                  <a:tcPr marL="101707" marR="101707" marT="33902" marB="33902" anchor="ctr">
                    <a:lnL>
                      <a:noFill/>
                    </a:lnL>
                    <a:lnR>
                      <a:noFill/>
                    </a:lnR>
                    <a:lnT>
                      <a:noFill/>
                    </a:lnT>
                    <a:lnB>
                      <a:noFill/>
                    </a:lnB>
                    <a:solidFill>
                      <a:srgbClr val="FFFFFF"/>
                    </a:solidFill>
                  </a:tcPr>
                </a:tc>
                <a:tc>
                  <a:txBody>
                    <a:bodyPr/>
                    <a:lstStyle/>
                    <a:p>
                      <a:r>
                        <a:rPr lang="ru-RU" sz="1000">
                          <a:effectLst/>
                        </a:rPr>
                        <a:t>Большой городской/междугородный автобус</a:t>
                      </a:r>
                    </a:p>
                  </a:txBody>
                  <a:tcPr marL="101707" marR="101707" marT="33902" marB="33902" anchor="ctr">
                    <a:lnL>
                      <a:noFill/>
                    </a:lnL>
                    <a:lnR>
                      <a:noFill/>
                    </a:lnR>
                    <a:lnT>
                      <a:noFill/>
                    </a:lnT>
                    <a:lnB>
                      <a:noFill/>
                    </a:lnB>
                    <a:solidFill>
                      <a:srgbClr val="FFFFFF"/>
                    </a:solidFill>
                  </a:tcPr>
                </a:tc>
              </a:tr>
              <a:tr h="830607">
                <a:tc>
                  <a:txBody>
                    <a:bodyPr/>
                    <a:lstStyle/>
                    <a:p>
                      <a:r>
                        <a:rPr lang="ru-RU" sz="1000">
                          <a:effectLst/>
                        </a:rPr>
                        <a:t>Требуемая категория прав</a:t>
                      </a:r>
                    </a:p>
                  </a:txBody>
                  <a:tcPr marL="50854" marR="101707" marT="33902" marB="33902" anchor="ctr">
                    <a:lnL>
                      <a:noFill/>
                    </a:lnL>
                    <a:lnR>
                      <a:noFill/>
                    </a:lnR>
                    <a:lnT>
                      <a:noFill/>
                    </a:lnT>
                    <a:lnB>
                      <a:noFill/>
                    </a:lnB>
                    <a:solidFill>
                      <a:srgbClr val="FFFFFF"/>
                    </a:solidFill>
                  </a:tcPr>
                </a:tc>
                <a:tc>
                  <a:txBody>
                    <a:bodyPr/>
                    <a:lstStyle/>
                    <a:p>
                      <a:r>
                        <a:rPr lang="en-US" sz="1000">
                          <a:effectLst/>
                        </a:rPr>
                        <a:t>B</a:t>
                      </a:r>
                    </a:p>
                  </a:txBody>
                  <a:tcPr marL="101707" marR="101707" marT="33902" marB="33902" anchor="ctr">
                    <a:lnL>
                      <a:noFill/>
                    </a:lnL>
                    <a:lnR>
                      <a:noFill/>
                    </a:lnR>
                    <a:lnT>
                      <a:noFill/>
                    </a:lnT>
                    <a:lnB>
                      <a:noFill/>
                    </a:lnB>
                    <a:solidFill>
                      <a:srgbClr val="FFFFFF"/>
                    </a:solidFill>
                  </a:tcPr>
                </a:tc>
                <a:tc>
                  <a:txBody>
                    <a:bodyPr/>
                    <a:lstStyle/>
                    <a:p>
                      <a:r>
                        <a:rPr lang="ru-RU" sz="1000">
                          <a:effectLst/>
                        </a:rPr>
                        <a:t>D1 (9–16 мест) или D (&gt; 16 мест)</a:t>
                      </a:r>
                    </a:p>
                  </a:txBody>
                  <a:tcPr marL="101707" marR="101707" marT="33902" marB="33902" anchor="ctr">
                    <a:lnL>
                      <a:noFill/>
                    </a:lnL>
                    <a:lnR>
                      <a:noFill/>
                    </a:lnR>
                    <a:lnT>
                      <a:noFill/>
                    </a:lnT>
                    <a:lnB>
                      <a:noFill/>
                    </a:lnB>
                    <a:solidFill>
                      <a:srgbClr val="FFFFFF"/>
                    </a:solidFill>
                  </a:tcPr>
                </a:tc>
                <a:tc>
                  <a:txBody>
                    <a:bodyPr/>
                    <a:lstStyle/>
                    <a:p>
                      <a:r>
                        <a:rPr lang="en-US" sz="1000">
                          <a:effectLst/>
                        </a:rPr>
                        <a:t>D</a:t>
                      </a:r>
                    </a:p>
                  </a:txBody>
                  <a:tcPr marL="101707" marR="101707" marT="33902" marB="33902" anchor="ctr">
                    <a:lnL>
                      <a:noFill/>
                    </a:lnL>
                    <a:lnR>
                      <a:noFill/>
                    </a:lnR>
                    <a:lnT>
                      <a:noFill/>
                    </a:lnT>
                    <a:lnB>
                      <a:noFill/>
                    </a:lnB>
                    <a:solidFill>
                      <a:srgbClr val="FFFFFF"/>
                    </a:solidFill>
                  </a:tcPr>
                </a:tc>
              </a:tr>
              <a:tr h="983168">
                <a:tc>
                  <a:txBody>
                    <a:bodyPr/>
                    <a:lstStyle/>
                    <a:p>
                      <a:r>
                        <a:rPr lang="ru-RU" sz="1000">
                          <a:effectLst/>
                        </a:rPr>
                        <a:t>Основные требования к конструкции</a:t>
                      </a:r>
                    </a:p>
                  </a:txBody>
                  <a:tcPr marL="50854" marR="101707" marT="33902" marB="33902" anchor="ctr">
                    <a:lnL>
                      <a:noFill/>
                    </a:lnL>
                    <a:lnR>
                      <a:noFill/>
                    </a:lnR>
                    <a:lnT>
                      <a:noFill/>
                    </a:lnT>
                    <a:lnB>
                      <a:noFill/>
                    </a:lnB>
                    <a:solidFill>
                      <a:srgbClr val="FFFFFF"/>
                    </a:solidFill>
                  </a:tcPr>
                </a:tc>
                <a:tc>
                  <a:txBody>
                    <a:bodyPr/>
                    <a:lstStyle/>
                    <a:p>
                      <a:r>
                        <a:rPr lang="ru-RU" sz="1000">
                          <a:effectLst/>
                        </a:rPr>
                        <a:t>Общие требования к легковым авто</a:t>
                      </a:r>
                    </a:p>
                  </a:txBody>
                  <a:tcPr marL="101707" marR="101707" marT="33902" marB="33902" anchor="ctr">
                    <a:lnL>
                      <a:noFill/>
                    </a:lnL>
                    <a:lnR>
                      <a:noFill/>
                    </a:lnR>
                    <a:lnT>
                      <a:noFill/>
                    </a:lnT>
                    <a:lnB>
                      <a:noFill/>
                    </a:lnB>
                    <a:solidFill>
                      <a:srgbClr val="FFFFFF"/>
                    </a:solidFill>
                  </a:tcPr>
                </a:tc>
                <a:tc>
                  <a:txBody>
                    <a:bodyPr/>
                    <a:lstStyle/>
                    <a:p>
                      <a:r>
                        <a:rPr lang="ru-RU" sz="1000">
                          <a:effectLst/>
                        </a:rPr>
                        <a:t>Требования к автобусам малой вместимости</a:t>
                      </a:r>
                    </a:p>
                  </a:txBody>
                  <a:tcPr marL="101707" marR="101707" marT="33902" marB="33902" anchor="ctr">
                    <a:lnL>
                      <a:noFill/>
                    </a:lnL>
                    <a:lnR>
                      <a:noFill/>
                    </a:lnR>
                    <a:lnT>
                      <a:noFill/>
                    </a:lnT>
                    <a:lnB>
                      <a:noFill/>
                    </a:lnB>
                    <a:solidFill>
                      <a:srgbClr val="FFFFFF"/>
                    </a:solidFill>
                  </a:tcPr>
                </a:tc>
                <a:tc>
                  <a:txBody>
                    <a:bodyPr/>
                    <a:lstStyle/>
                    <a:p>
                      <a:r>
                        <a:rPr lang="ru-RU" sz="1000" dirty="0">
                          <a:effectLst/>
                        </a:rPr>
                        <a:t>Требования к автобусам большой вместимости</a:t>
                      </a:r>
                    </a:p>
                  </a:txBody>
                  <a:tcPr marL="101707" marR="101707" marT="33902" marB="33902" anchor="ctr">
                    <a:lnL>
                      <a:noFill/>
                    </a:lnL>
                    <a:lnR>
                      <a:noFill/>
                    </a:lnR>
                    <a:lnT>
                      <a:noFill/>
                    </a:lnT>
                    <a:lnB>
                      <a:noFill/>
                    </a:lnB>
                    <a:solidFill>
                      <a:srgbClr val="FFFFFF"/>
                    </a:solidFill>
                  </a:tcPr>
                </a:tc>
              </a:tr>
            </a:tbl>
          </a:graphicData>
        </a:graphic>
      </p:graphicFrame>
      <p:sp>
        <p:nvSpPr>
          <p:cNvPr id="9" name="Rectangle 2"/>
          <p:cNvSpPr>
            <a:spLocks noChangeArrowheads="1"/>
          </p:cNvSpPr>
          <p:nvPr/>
        </p:nvSpPr>
        <p:spPr bwMode="auto">
          <a:xfrm>
            <a:off x="2483768" y="1416097"/>
            <a:ext cx="20607314" cy="73859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2352" rIns="0" bIns="7617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YS Geo"/>
              </a:rPr>
              <a:t>Сравнительная таблица категорий 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89943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0" y="22044"/>
            <a:ext cx="8848364" cy="1773386"/>
          </a:xfrm>
        </p:spPr>
        <p:txBody>
          <a:bodyPr>
            <a:noAutofit/>
          </a:bodyPr>
          <a:lstStyle/>
          <a:p>
            <a:pPr marL="0" indent="0" algn="ctr">
              <a:buNone/>
            </a:pPr>
            <a:r>
              <a:rPr lang="ru-RU" sz="3100" dirty="0" smtClean="0">
                <a:solidFill>
                  <a:schemeClr val="accent1"/>
                </a:solidFill>
                <a:latin typeface="+mj-lt"/>
                <a:ea typeface="+mj-ea"/>
                <a:cs typeface="+mj-cs"/>
              </a:rPr>
              <a:t>ФЗ</a:t>
            </a:r>
            <a:r>
              <a:rPr lang="ru-RU" sz="3100" dirty="0">
                <a:solidFill>
                  <a:schemeClr val="accent1"/>
                </a:solidFill>
                <a:latin typeface="+mj-lt"/>
                <a:ea typeface="+mj-ea"/>
                <a:cs typeface="+mj-cs"/>
              </a:rPr>
              <a:t> «О лицензировании отдельных </a:t>
            </a:r>
            <a:endParaRPr lang="ru-RU" sz="3100" dirty="0" smtClean="0">
              <a:solidFill>
                <a:schemeClr val="accent1"/>
              </a:solidFill>
              <a:latin typeface="+mj-lt"/>
              <a:ea typeface="+mj-ea"/>
              <a:cs typeface="+mj-cs"/>
            </a:endParaRPr>
          </a:p>
          <a:p>
            <a:pPr marL="0" indent="0" algn="ctr">
              <a:buNone/>
            </a:pPr>
            <a:r>
              <a:rPr lang="ru-RU" sz="3100" dirty="0" smtClean="0">
                <a:solidFill>
                  <a:schemeClr val="accent1"/>
                </a:solidFill>
                <a:latin typeface="+mj-lt"/>
                <a:ea typeface="+mj-ea"/>
                <a:cs typeface="+mj-cs"/>
              </a:rPr>
              <a:t>видов</a:t>
            </a:r>
            <a:r>
              <a:rPr lang="ru-RU" sz="3100" dirty="0">
                <a:solidFill>
                  <a:schemeClr val="accent1"/>
                </a:solidFill>
                <a:latin typeface="+mj-lt"/>
                <a:ea typeface="+mj-ea"/>
                <a:cs typeface="+mj-cs"/>
              </a:rPr>
              <a:t> </a:t>
            </a:r>
            <a:r>
              <a:rPr lang="ru-RU" sz="3100" dirty="0" smtClean="0">
                <a:solidFill>
                  <a:schemeClr val="accent1"/>
                </a:solidFill>
                <a:latin typeface="+mj-lt"/>
                <a:ea typeface="+mj-ea"/>
                <a:cs typeface="+mj-cs"/>
              </a:rPr>
              <a:t>деятельности»</a:t>
            </a:r>
            <a:endParaRPr lang="ru-RU" sz="3100" dirty="0">
              <a:solidFill>
                <a:schemeClr val="accent1"/>
              </a:solidFill>
              <a:latin typeface="+mj-lt"/>
              <a:ea typeface="+mj-ea"/>
              <a:cs typeface="+mj-cs"/>
            </a:endParaRPr>
          </a:p>
          <a:p>
            <a:pPr marL="0" indent="0" algn="ctr">
              <a:buNone/>
            </a:pPr>
            <a:r>
              <a:rPr lang="ru-RU" sz="3100" dirty="0">
                <a:solidFill>
                  <a:schemeClr val="accent1"/>
                </a:solidFill>
                <a:latin typeface="+mj-lt"/>
                <a:ea typeface="+mj-ea"/>
                <a:cs typeface="+mj-cs"/>
              </a:rPr>
              <a:t>Постановлением Правительства РФ от 07.10.2020 № 1616 «О лицензировании деятельности по перевозкам пассажиров и иных лиц автобусами</a:t>
            </a:r>
            <a:r>
              <a:rPr lang="ru-RU" sz="3100" dirty="0" smtClean="0">
                <a:solidFill>
                  <a:schemeClr val="accent1"/>
                </a:solidFill>
                <a:latin typeface="+mj-lt"/>
                <a:ea typeface="+mj-ea"/>
                <a:cs typeface="+mj-cs"/>
              </a:rPr>
              <a:t>»</a:t>
            </a:r>
            <a:r>
              <a:rPr lang="ru-RU" sz="3100" dirty="0">
                <a:solidFill>
                  <a:schemeClr val="accent1"/>
                </a:solidFill>
                <a:latin typeface="+mj-lt"/>
                <a:ea typeface="+mj-ea"/>
                <a:cs typeface="+mj-cs"/>
              </a:rPr>
              <a:t> </a:t>
            </a:r>
          </a:p>
        </p:txBody>
      </p:sp>
      <p:sp>
        <p:nvSpPr>
          <p:cNvPr id="2" name="Прямоугольник 1"/>
          <p:cNvSpPr/>
          <p:nvPr/>
        </p:nvSpPr>
        <p:spPr>
          <a:xfrm>
            <a:off x="235362" y="2636912"/>
            <a:ext cx="8424936" cy="3139321"/>
          </a:xfrm>
          <a:prstGeom prst="rect">
            <a:avLst/>
          </a:prstGeom>
        </p:spPr>
        <p:txBody>
          <a:bodyPr wrap="square">
            <a:spAutoFit/>
          </a:bodyPr>
          <a:lstStyle/>
          <a:p>
            <a:r>
              <a:rPr lang="ru-RU" dirty="0"/>
              <a:t>Обязательное лицензирование требуется для </a:t>
            </a:r>
            <a:r>
              <a:rPr lang="ru-RU" b="1" dirty="0"/>
              <a:t>перевозок пассажиров автобусами</a:t>
            </a:r>
            <a:r>
              <a:rPr lang="ru-RU" dirty="0"/>
              <a:t> — то есть транспортными средствами категорий </a:t>
            </a:r>
            <a:r>
              <a:rPr lang="ru-RU" b="1" dirty="0"/>
              <a:t>M2</a:t>
            </a:r>
            <a:r>
              <a:rPr lang="ru-RU" dirty="0"/>
              <a:t> и </a:t>
            </a:r>
            <a:r>
              <a:rPr lang="ru-RU" b="1" dirty="0"/>
              <a:t>M3</a:t>
            </a:r>
            <a:r>
              <a:rPr lang="ru-RU" dirty="0"/>
              <a:t> (за исключением троллейбусов). </a:t>
            </a:r>
            <a:endParaRPr lang="ru-RU" dirty="0" smtClean="0"/>
          </a:p>
          <a:p>
            <a:r>
              <a:rPr lang="ru-RU" b="1" dirty="0" smtClean="0"/>
              <a:t>Что</a:t>
            </a:r>
            <a:r>
              <a:rPr lang="ru-RU" b="1" dirty="0"/>
              <a:t> входит в лицензируемую деятельность</a:t>
            </a:r>
          </a:p>
          <a:p>
            <a:r>
              <a:rPr lang="ru-RU" dirty="0"/>
              <a:t>Лицензированию подлежат:</a:t>
            </a:r>
          </a:p>
          <a:p>
            <a:r>
              <a:rPr lang="ru-RU" b="1" dirty="0"/>
              <a:t>Коммерческие перевозки</a:t>
            </a:r>
            <a:r>
              <a:rPr lang="ru-RU" dirty="0"/>
              <a:t> пассажиров автобусами на основании:</a:t>
            </a:r>
          </a:p>
          <a:p>
            <a:pPr lvl="1"/>
            <a:r>
              <a:rPr lang="ru-RU" dirty="0"/>
              <a:t>договора перевозки пассажиров;</a:t>
            </a:r>
          </a:p>
          <a:p>
            <a:pPr lvl="1"/>
            <a:r>
              <a:rPr lang="ru-RU" dirty="0"/>
              <a:t>договора фрахтования транспортного средства.</a:t>
            </a:r>
          </a:p>
          <a:p>
            <a:r>
              <a:rPr lang="ru-RU" b="1" dirty="0"/>
              <a:t>Перевозки иных лиц для собственных нужд</a:t>
            </a:r>
            <a:r>
              <a:rPr lang="ru-RU" dirty="0"/>
              <a:t> организации или ИП (например, доставка сотрудников</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28251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0" y="22044"/>
            <a:ext cx="8848364" cy="1773386"/>
          </a:xfrm>
        </p:spPr>
        <p:txBody>
          <a:bodyPr>
            <a:noAutofit/>
          </a:bodyPr>
          <a:lstStyle/>
          <a:p>
            <a:pPr marL="0" indent="0" algn="ctr">
              <a:buNone/>
            </a:pPr>
            <a:r>
              <a:rPr lang="ru-RU" sz="3100" dirty="0" smtClean="0">
                <a:solidFill>
                  <a:schemeClr val="accent1"/>
                </a:solidFill>
                <a:latin typeface="+mj-lt"/>
                <a:ea typeface="+mj-ea"/>
                <a:cs typeface="+mj-cs"/>
              </a:rPr>
              <a:t>ФЗ</a:t>
            </a:r>
            <a:r>
              <a:rPr lang="ru-RU" sz="3100" dirty="0">
                <a:solidFill>
                  <a:schemeClr val="accent1"/>
                </a:solidFill>
                <a:latin typeface="+mj-lt"/>
                <a:ea typeface="+mj-ea"/>
                <a:cs typeface="+mj-cs"/>
              </a:rPr>
              <a:t> «О лицензировании отдельных </a:t>
            </a:r>
            <a:endParaRPr lang="ru-RU" sz="3100" dirty="0" smtClean="0">
              <a:solidFill>
                <a:schemeClr val="accent1"/>
              </a:solidFill>
              <a:latin typeface="+mj-lt"/>
              <a:ea typeface="+mj-ea"/>
              <a:cs typeface="+mj-cs"/>
            </a:endParaRPr>
          </a:p>
          <a:p>
            <a:pPr marL="0" indent="0" algn="ctr">
              <a:buNone/>
            </a:pPr>
            <a:r>
              <a:rPr lang="ru-RU" sz="3100" dirty="0" smtClean="0">
                <a:solidFill>
                  <a:schemeClr val="accent1"/>
                </a:solidFill>
                <a:latin typeface="+mj-lt"/>
                <a:ea typeface="+mj-ea"/>
                <a:cs typeface="+mj-cs"/>
              </a:rPr>
              <a:t>видов</a:t>
            </a:r>
            <a:r>
              <a:rPr lang="ru-RU" sz="3100" dirty="0">
                <a:solidFill>
                  <a:schemeClr val="accent1"/>
                </a:solidFill>
                <a:latin typeface="+mj-lt"/>
                <a:ea typeface="+mj-ea"/>
                <a:cs typeface="+mj-cs"/>
              </a:rPr>
              <a:t> </a:t>
            </a:r>
            <a:r>
              <a:rPr lang="ru-RU" sz="3100" dirty="0" smtClean="0">
                <a:solidFill>
                  <a:schemeClr val="accent1"/>
                </a:solidFill>
                <a:latin typeface="+mj-lt"/>
                <a:ea typeface="+mj-ea"/>
                <a:cs typeface="+mj-cs"/>
              </a:rPr>
              <a:t>деятельности»</a:t>
            </a:r>
            <a:endParaRPr lang="ru-RU" sz="3100" dirty="0">
              <a:solidFill>
                <a:schemeClr val="accent1"/>
              </a:solidFill>
              <a:latin typeface="+mj-lt"/>
              <a:ea typeface="+mj-ea"/>
              <a:cs typeface="+mj-cs"/>
            </a:endParaRPr>
          </a:p>
          <a:p>
            <a:pPr marL="0" indent="0" algn="ctr">
              <a:buNone/>
            </a:pPr>
            <a:r>
              <a:rPr lang="ru-RU" sz="3100" dirty="0">
                <a:solidFill>
                  <a:schemeClr val="accent1"/>
                </a:solidFill>
                <a:latin typeface="+mj-lt"/>
                <a:ea typeface="+mj-ea"/>
                <a:cs typeface="+mj-cs"/>
              </a:rPr>
              <a:t>Постановлением Правительства РФ от 07.10.2020 № 1616 «О лицензировании деятельности по перевозкам пассажиров и иных лиц автобусами</a:t>
            </a:r>
            <a:r>
              <a:rPr lang="ru-RU" sz="3100" dirty="0" smtClean="0">
                <a:solidFill>
                  <a:schemeClr val="accent1"/>
                </a:solidFill>
                <a:latin typeface="+mj-lt"/>
                <a:ea typeface="+mj-ea"/>
                <a:cs typeface="+mj-cs"/>
              </a:rPr>
              <a:t>»</a:t>
            </a:r>
            <a:r>
              <a:rPr lang="ru-RU" sz="3100" dirty="0">
                <a:solidFill>
                  <a:schemeClr val="accent1"/>
                </a:solidFill>
                <a:latin typeface="+mj-lt"/>
                <a:ea typeface="+mj-ea"/>
                <a:cs typeface="+mj-cs"/>
              </a:rPr>
              <a:t> </a:t>
            </a:r>
          </a:p>
        </p:txBody>
      </p:sp>
      <p:sp>
        <p:nvSpPr>
          <p:cNvPr id="2" name="Прямоугольник 1"/>
          <p:cNvSpPr/>
          <p:nvPr/>
        </p:nvSpPr>
        <p:spPr>
          <a:xfrm>
            <a:off x="235362" y="2636912"/>
            <a:ext cx="8424936" cy="3139321"/>
          </a:xfrm>
          <a:prstGeom prst="rect">
            <a:avLst/>
          </a:prstGeom>
        </p:spPr>
        <p:txBody>
          <a:bodyPr wrap="square">
            <a:spAutoFit/>
          </a:bodyPr>
          <a:lstStyle/>
          <a:p>
            <a:r>
              <a:rPr lang="ru-RU" b="1" dirty="0" smtClean="0"/>
              <a:t>Какие</a:t>
            </a:r>
            <a:r>
              <a:rPr lang="ru-RU" b="1" dirty="0"/>
              <a:t> автобусы подпадают под требование</a:t>
            </a:r>
          </a:p>
          <a:p>
            <a:r>
              <a:rPr lang="ru-RU" dirty="0"/>
              <a:t>Под действие Постановления № 1616 подпадают автобусы категорий:</a:t>
            </a:r>
          </a:p>
          <a:p>
            <a:r>
              <a:rPr lang="ru-RU" b="1" dirty="0"/>
              <a:t>M2</a:t>
            </a:r>
            <a:r>
              <a:rPr lang="ru-RU" dirty="0"/>
              <a:t>: более 8 мест для сидения, технически допустимая максимальная масса — не более 5 т;</a:t>
            </a:r>
          </a:p>
          <a:p>
            <a:r>
              <a:rPr lang="ru-RU" b="1" dirty="0"/>
              <a:t>M3</a:t>
            </a:r>
            <a:r>
              <a:rPr lang="ru-RU" dirty="0"/>
              <a:t>: более 8 мест для сидения, технически допустимая максимальная масса — свыше 5 т.</a:t>
            </a:r>
          </a:p>
          <a:p>
            <a:r>
              <a:rPr lang="ru-RU" b="1" dirty="0"/>
              <a:t>Исключения</a:t>
            </a:r>
            <a:r>
              <a:rPr lang="ru-RU" dirty="0"/>
              <a:t> (не требуют лицензии):</a:t>
            </a:r>
          </a:p>
          <a:p>
            <a:r>
              <a:rPr lang="ru-RU" dirty="0"/>
              <a:t>троллейбусы;</a:t>
            </a:r>
          </a:p>
          <a:p>
            <a:r>
              <a:rPr lang="ru-RU" dirty="0"/>
              <a:t>специализированные пассажирские ТС и их шасси;</a:t>
            </a:r>
          </a:p>
          <a:p>
            <a:r>
              <a:rPr lang="ru-RU" dirty="0"/>
              <a:t>легковые такси;</a:t>
            </a:r>
          </a:p>
          <a:p>
            <a:r>
              <a:rPr lang="ru-RU" dirty="0"/>
              <a:t>перевозки на иных ТС, не относящихся к категориям M2 и M3</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46770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0" y="22044"/>
            <a:ext cx="8848364" cy="1773386"/>
          </a:xfrm>
        </p:spPr>
        <p:txBody>
          <a:bodyPr>
            <a:noAutofit/>
          </a:bodyPr>
          <a:lstStyle/>
          <a:p>
            <a:pPr marL="0" indent="0" algn="ctr">
              <a:buNone/>
            </a:pPr>
            <a:r>
              <a:rPr lang="ru-RU" sz="3100" dirty="0" smtClean="0">
                <a:solidFill>
                  <a:schemeClr val="accent1"/>
                </a:solidFill>
                <a:latin typeface="+mj-lt"/>
                <a:ea typeface="+mj-ea"/>
                <a:cs typeface="+mj-cs"/>
              </a:rPr>
              <a:t>ФЗ</a:t>
            </a:r>
            <a:r>
              <a:rPr lang="ru-RU" sz="3100" dirty="0">
                <a:solidFill>
                  <a:schemeClr val="accent1"/>
                </a:solidFill>
                <a:latin typeface="+mj-lt"/>
                <a:ea typeface="+mj-ea"/>
                <a:cs typeface="+mj-cs"/>
              </a:rPr>
              <a:t> «О лицензировании отдельных </a:t>
            </a:r>
            <a:endParaRPr lang="ru-RU" sz="3100" dirty="0" smtClean="0">
              <a:solidFill>
                <a:schemeClr val="accent1"/>
              </a:solidFill>
              <a:latin typeface="+mj-lt"/>
              <a:ea typeface="+mj-ea"/>
              <a:cs typeface="+mj-cs"/>
            </a:endParaRPr>
          </a:p>
          <a:p>
            <a:pPr marL="0" indent="0" algn="ctr">
              <a:buNone/>
            </a:pPr>
            <a:r>
              <a:rPr lang="ru-RU" sz="3100" dirty="0" smtClean="0">
                <a:solidFill>
                  <a:schemeClr val="accent1"/>
                </a:solidFill>
                <a:latin typeface="+mj-lt"/>
                <a:ea typeface="+mj-ea"/>
                <a:cs typeface="+mj-cs"/>
              </a:rPr>
              <a:t>видов</a:t>
            </a:r>
            <a:r>
              <a:rPr lang="ru-RU" sz="3100" dirty="0">
                <a:solidFill>
                  <a:schemeClr val="accent1"/>
                </a:solidFill>
                <a:latin typeface="+mj-lt"/>
                <a:ea typeface="+mj-ea"/>
                <a:cs typeface="+mj-cs"/>
              </a:rPr>
              <a:t> </a:t>
            </a:r>
            <a:r>
              <a:rPr lang="ru-RU" sz="3100" dirty="0" smtClean="0">
                <a:solidFill>
                  <a:schemeClr val="accent1"/>
                </a:solidFill>
                <a:latin typeface="+mj-lt"/>
                <a:ea typeface="+mj-ea"/>
                <a:cs typeface="+mj-cs"/>
              </a:rPr>
              <a:t>деятельности»</a:t>
            </a:r>
            <a:endParaRPr lang="ru-RU" sz="3100" dirty="0">
              <a:solidFill>
                <a:schemeClr val="accent1"/>
              </a:solidFill>
              <a:latin typeface="+mj-lt"/>
              <a:ea typeface="+mj-ea"/>
              <a:cs typeface="+mj-cs"/>
            </a:endParaRPr>
          </a:p>
          <a:p>
            <a:pPr marL="0" indent="0" algn="ctr">
              <a:buNone/>
            </a:pPr>
            <a:r>
              <a:rPr lang="ru-RU" sz="3100" dirty="0">
                <a:solidFill>
                  <a:schemeClr val="accent1"/>
                </a:solidFill>
                <a:latin typeface="+mj-lt"/>
                <a:ea typeface="+mj-ea"/>
                <a:cs typeface="+mj-cs"/>
              </a:rPr>
              <a:t>Постановлением Правительства РФ от 07.10.2020 № 1616 «О лицензировании деятельности по перевозкам пассажиров и иных лиц автобусами</a:t>
            </a:r>
            <a:r>
              <a:rPr lang="ru-RU" sz="3100" dirty="0" smtClean="0">
                <a:solidFill>
                  <a:schemeClr val="accent1"/>
                </a:solidFill>
                <a:latin typeface="+mj-lt"/>
                <a:ea typeface="+mj-ea"/>
                <a:cs typeface="+mj-cs"/>
              </a:rPr>
              <a:t>»</a:t>
            </a:r>
            <a:r>
              <a:rPr lang="ru-RU" sz="3100" dirty="0">
                <a:solidFill>
                  <a:schemeClr val="accent1"/>
                </a:solidFill>
                <a:latin typeface="+mj-lt"/>
                <a:ea typeface="+mj-ea"/>
                <a:cs typeface="+mj-cs"/>
              </a:rPr>
              <a:t> </a:t>
            </a:r>
          </a:p>
        </p:txBody>
      </p:sp>
      <p:sp>
        <p:nvSpPr>
          <p:cNvPr id="2" name="Прямоугольник 1"/>
          <p:cNvSpPr/>
          <p:nvPr/>
        </p:nvSpPr>
        <p:spPr>
          <a:xfrm>
            <a:off x="235362" y="2636912"/>
            <a:ext cx="8424936" cy="2585323"/>
          </a:xfrm>
          <a:prstGeom prst="rect">
            <a:avLst/>
          </a:prstGeom>
        </p:spPr>
        <p:txBody>
          <a:bodyPr wrap="square">
            <a:spAutoFit/>
          </a:bodyPr>
          <a:lstStyle/>
          <a:p>
            <a:r>
              <a:rPr lang="ru-RU" b="1" dirty="0" smtClean="0"/>
              <a:t>Кто</a:t>
            </a:r>
            <a:r>
              <a:rPr lang="ru-RU" b="1" dirty="0"/>
              <a:t> обязан получать лицензию</a:t>
            </a:r>
          </a:p>
          <a:p>
            <a:r>
              <a:rPr lang="ru-RU" dirty="0"/>
              <a:t>Лицензия требуется:</a:t>
            </a:r>
          </a:p>
          <a:p>
            <a:pPr marL="285750" indent="-285750">
              <a:buFont typeface="Arial" panose="020B0604020202020204" pitchFamily="34" charset="0"/>
              <a:buChar char="•"/>
            </a:pPr>
            <a:r>
              <a:rPr lang="ru-RU" dirty="0"/>
              <a:t>юридическим лицам;</a:t>
            </a:r>
          </a:p>
          <a:p>
            <a:pPr marL="285750" indent="-285750">
              <a:buFont typeface="Arial" panose="020B0604020202020204" pitchFamily="34" charset="0"/>
              <a:buChar char="•"/>
            </a:pPr>
            <a:r>
              <a:rPr lang="ru-RU" dirty="0"/>
              <a:t>индивидуальным предпринимателям;</a:t>
            </a:r>
          </a:p>
          <a:p>
            <a:pPr marL="285750" indent="-285750">
              <a:buFont typeface="Arial" panose="020B0604020202020204" pitchFamily="34" charset="0"/>
              <a:buChar char="•"/>
            </a:pPr>
            <a:r>
              <a:rPr lang="ru-RU" dirty="0"/>
              <a:t>иностранным юридическим лицам, осуществляющим перевозки на территории РФ.</a:t>
            </a:r>
          </a:p>
          <a:p>
            <a:r>
              <a:rPr lang="ru-RU" dirty="0"/>
              <a:t/>
            </a:r>
            <a:br>
              <a:rPr lang="ru-RU" dirty="0"/>
            </a:br>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00946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24544" y="65935"/>
            <a:ext cx="9145016" cy="1773386"/>
          </a:xfrm>
        </p:spPr>
        <p:txBody>
          <a:bodyPr>
            <a:noAutofit/>
          </a:bodyPr>
          <a:lstStyle/>
          <a:p>
            <a:pPr indent="15875" algn="ctr">
              <a:buNone/>
              <a:defRPr/>
            </a:pPr>
            <a:r>
              <a:rPr lang="ru-RU" sz="3100" dirty="0">
                <a:solidFill>
                  <a:schemeClr val="accent1"/>
                </a:solidFill>
                <a:latin typeface="+mj-lt"/>
                <a:ea typeface="+mj-ea"/>
                <a:cs typeface="+mj-cs"/>
              </a:rPr>
              <a:t>Техническом регламенте Таможенного союза «О безопасности колёсных транспортных средств» (ТР ТС 018/2011) </a:t>
            </a:r>
          </a:p>
        </p:txBody>
      </p:sp>
      <p:sp>
        <p:nvSpPr>
          <p:cNvPr id="2" name="Прямоугольник 1"/>
          <p:cNvSpPr/>
          <p:nvPr/>
        </p:nvSpPr>
        <p:spPr>
          <a:xfrm>
            <a:off x="251519" y="1584615"/>
            <a:ext cx="8424936" cy="4801314"/>
          </a:xfrm>
          <a:prstGeom prst="rect">
            <a:avLst/>
          </a:prstGeom>
        </p:spPr>
        <p:txBody>
          <a:bodyPr wrap="square">
            <a:spAutoFit/>
          </a:bodyPr>
          <a:lstStyle/>
          <a:p>
            <a:r>
              <a:rPr lang="ru-RU" dirty="0"/>
              <a:t>В обязательном порядке ремнями безопасности должны оборудоваться следующие автобусы</a:t>
            </a:r>
            <a:r>
              <a:rPr lang="ru-RU" dirty="0" smtClean="0"/>
              <a:t>:</a:t>
            </a:r>
          </a:p>
          <a:p>
            <a:endParaRPr lang="ru-RU" dirty="0"/>
          </a:p>
          <a:p>
            <a:r>
              <a:rPr lang="ru-RU" b="1" dirty="0"/>
              <a:t>Автобусы, используемые для перевозки пассажиров в междугородном сообщении</a:t>
            </a:r>
            <a:r>
              <a:rPr lang="ru-RU" dirty="0"/>
              <a:t> — это прямо закреплено в Техническом регламенте Таможенного союза «О безопасности колёсных транспортных средств» (ТР ТС 018/2011), включая требования к ТС категорий M2 и M3, используемых для междугородних перевозок consultant.ru +1.</a:t>
            </a:r>
          </a:p>
          <a:p>
            <a:r>
              <a:rPr lang="ru-RU" b="1" dirty="0"/>
              <a:t>Автобусы, используемые для перевозки детей в возрасте от 6 до 16 лет</a:t>
            </a:r>
            <a:r>
              <a:rPr lang="ru-RU" dirty="0"/>
              <a:t> — должны быть оборудованы удерживающими системами для детей, включая ремни безопасности типов </a:t>
            </a:r>
            <a:r>
              <a:rPr lang="ru-RU" b="1" dirty="0"/>
              <a:t>ZS или ZSr4m</a:t>
            </a:r>
            <a:r>
              <a:rPr lang="ru-RU" dirty="0"/>
              <a:t> (в соответствии с Правилами ЕЭК ООН № 16) .</a:t>
            </a:r>
          </a:p>
          <a:p>
            <a:r>
              <a:rPr lang="ru-RU" b="1" dirty="0"/>
              <a:t>Автобусы, используемые для организованной перевозки группы детей</a:t>
            </a:r>
            <a:r>
              <a:rPr lang="ru-RU" dirty="0"/>
              <a:t> — требование закреплено Постановлением Правительства РФ от 23.09.2020 г. № 1527 (включая оснащение ремнями безопасности как часть обязательных требований к ТС для таких перевозок)</a:t>
            </a:r>
          </a:p>
          <a:p>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12942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79512" y="165766"/>
            <a:ext cx="7776864" cy="1418849"/>
          </a:xfrm>
        </p:spPr>
        <p:txBody>
          <a:bodyPr>
            <a:noAutofit/>
          </a:bodyPr>
          <a:lstStyle/>
          <a:p>
            <a:pPr indent="15875" algn="ctr">
              <a:buNone/>
              <a:defRPr/>
            </a:pPr>
            <a:r>
              <a:rPr lang="ru-RU" sz="3100" dirty="0">
                <a:solidFill>
                  <a:schemeClr val="accent1"/>
                </a:solidFill>
                <a:latin typeface="+mj-lt"/>
                <a:ea typeface="+mj-ea"/>
                <a:cs typeface="+mj-cs"/>
              </a:rPr>
              <a:t>Постановления Правительства РФ от 01.10.2020 № 1586 </a:t>
            </a:r>
            <a:r>
              <a:rPr lang="ru-RU" sz="3100" dirty="0" smtClean="0">
                <a:solidFill>
                  <a:schemeClr val="accent1"/>
                </a:solidFill>
                <a:latin typeface="+mj-lt"/>
                <a:ea typeface="+mj-ea"/>
                <a:cs typeface="+mj-cs"/>
              </a:rPr>
              <a:t>«</a:t>
            </a:r>
            <a:r>
              <a:rPr lang="ru-RU" sz="3100" dirty="0">
                <a:solidFill>
                  <a:schemeClr val="accent1"/>
                </a:solidFill>
                <a:latin typeface="+mj-lt"/>
                <a:ea typeface="+mj-ea"/>
                <a:cs typeface="+mj-cs"/>
              </a:rPr>
              <a:t>Об утверждении Правил перевозок пассажиров и багажа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51519" y="2344162"/>
            <a:ext cx="8424936" cy="4801314"/>
          </a:xfrm>
          <a:prstGeom prst="rect">
            <a:avLst/>
          </a:prstGeom>
        </p:spPr>
        <p:txBody>
          <a:bodyPr wrap="square">
            <a:spAutoFit/>
          </a:bodyPr>
          <a:lstStyle/>
          <a:p>
            <a:endParaRPr lang="ru-RU" b="1" dirty="0"/>
          </a:p>
          <a:p>
            <a:r>
              <a:rPr lang="ru-RU" dirty="0"/>
              <a:t>Указатели маршрута должны размещаться в </a:t>
            </a:r>
            <a:r>
              <a:rPr lang="ru-RU" b="1" dirty="0"/>
              <a:t>трёх обязательных зонах</a:t>
            </a:r>
            <a:r>
              <a:rPr lang="ru-RU" dirty="0"/>
              <a:t>:</a:t>
            </a:r>
          </a:p>
          <a:p>
            <a:r>
              <a:rPr lang="ru-RU" b="1" dirty="0"/>
              <a:t>Над лобовым стеклом транспортного средства и (или) в верхней части лобового </a:t>
            </a:r>
            <a:r>
              <a:rPr lang="ru-RU" b="1" dirty="0" smtClean="0"/>
              <a:t>стекла</a:t>
            </a:r>
            <a:r>
              <a:rPr lang="ru-RU" dirty="0" smtClean="0"/>
              <a:t>.</a:t>
            </a:r>
            <a:endParaRPr lang="ru-RU" dirty="0"/>
          </a:p>
          <a:p>
            <a:pPr lvl="1"/>
            <a:r>
              <a:rPr lang="ru-RU" dirty="0"/>
              <a:t>Что указывается: наименования начального и конечного остановочных пунктов, номер маршрута регулярных перевозок.</a:t>
            </a:r>
          </a:p>
          <a:p>
            <a:pPr lvl="1"/>
            <a:r>
              <a:rPr lang="ru-RU" dirty="0"/>
              <a:t>Дополнительно: полное или краткое наименование перевозчика.</a:t>
            </a:r>
          </a:p>
          <a:p>
            <a:r>
              <a:rPr lang="ru-RU" b="1" dirty="0"/>
              <a:t>На правой стороне кузова по ходу движения транспортного средства</a:t>
            </a:r>
            <a:r>
              <a:rPr lang="ru-RU" dirty="0"/>
              <a:t>.</a:t>
            </a:r>
          </a:p>
          <a:p>
            <a:pPr lvl="1"/>
            <a:r>
              <a:rPr lang="ru-RU" dirty="0"/>
              <a:t>Что указывается: номер маршрута, наименования начального, конечного и </a:t>
            </a:r>
            <a:r>
              <a:rPr lang="ru-RU" b="1" dirty="0"/>
              <a:t>основных промежуточных</a:t>
            </a:r>
            <a:r>
              <a:rPr lang="ru-RU" dirty="0"/>
              <a:t> остановочных пунктов.</a:t>
            </a:r>
          </a:p>
          <a:p>
            <a:pPr lvl="1"/>
            <a:r>
              <a:rPr lang="ru-RU" dirty="0"/>
              <a:t>Дополнительно: наименование перевозчика.</a:t>
            </a:r>
          </a:p>
          <a:p>
            <a:r>
              <a:rPr lang="ru-RU" b="1" dirty="0"/>
              <a:t>На заднем окне транспортного средства</a:t>
            </a:r>
            <a:r>
              <a:rPr lang="ru-RU" dirty="0"/>
              <a:t>.</a:t>
            </a:r>
          </a:p>
          <a:p>
            <a:pPr lvl="1"/>
            <a:r>
              <a:rPr lang="ru-RU" dirty="0"/>
              <a:t>Что указывается: только номер маршрута регулярных </a:t>
            </a:r>
            <a:endParaRPr lang="ru-RU" dirty="0" smtClean="0"/>
          </a:p>
          <a:p>
            <a:pPr lvl="1"/>
            <a:r>
              <a:rPr lang="ru-RU" dirty="0" smtClean="0"/>
              <a:t>перевозок</a:t>
            </a:r>
            <a:r>
              <a:rPr lang="ru-RU" dirty="0"/>
              <a:t>.</a:t>
            </a:r>
          </a:p>
          <a:p>
            <a:r>
              <a:rPr lang="ru-RU" dirty="0"/>
              <a:t/>
            </a:r>
            <a:br>
              <a:rPr lang="ru-RU" dirty="0"/>
            </a:br>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4742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79512" y="165766"/>
            <a:ext cx="7776864" cy="1418849"/>
          </a:xfrm>
        </p:spPr>
        <p:txBody>
          <a:bodyPr>
            <a:noAutofit/>
          </a:bodyPr>
          <a:lstStyle/>
          <a:p>
            <a:pPr indent="15875" algn="ctr">
              <a:buNone/>
              <a:defRPr/>
            </a:pPr>
            <a:r>
              <a:rPr lang="ru-RU" sz="3100" dirty="0">
                <a:solidFill>
                  <a:schemeClr val="accent1"/>
                </a:solidFill>
                <a:latin typeface="+mj-lt"/>
                <a:ea typeface="+mj-ea"/>
                <a:cs typeface="+mj-cs"/>
              </a:rPr>
              <a:t>Постановления Правительства РФ от 01.10.2020 № 1586 </a:t>
            </a:r>
            <a:r>
              <a:rPr lang="ru-RU" sz="3100" dirty="0" smtClean="0">
                <a:solidFill>
                  <a:schemeClr val="accent1"/>
                </a:solidFill>
                <a:latin typeface="+mj-lt"/>
                <a:ea typeface="+mj-ea"/>
                <a:cs typeface="+mj-cs"/>
              </a:rPr>
              <a:t>«</a:t>
            </a:r>
            <a:r>
              <a:rPr lang="ru-RU" sz="3100" dirty="0">
                <a:solidFill>
                  <a:schemeClr val="accent1"/>
                </a:solidFill>
                <a:latin typeface="+mj-lt"/>
                <a:ea typeface="+mj-ea"/>
                <a:cs typeface="+mj-cs"/>
              </a:rPr>
              <a:t>Об утверждении Правил перевозок пассажиров и багажа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51518" y="2344162"/>
            <a:ext cx="8640961" cy="4247317"/>
          </a:xfrm>
          <a:prstGeom prst="rect">
            <a:avLst/>
          </a:prstGeom>
        </p:spPr>
        <p:txBody>
          <a:bodyPr wrap="square">
            <a:spAutoFit/>
          </a:bodyPr>
          <a:lstStyle/>
          <a:p>
            <a:endParaRPr lang="ru-RU" b="1" dirty="0"/>
          </a:p>
          <a:p>
            <a:r>
              <a:rPr lang="ru-RU" b="1" dirty="0" smtClean="0"/>
              <a:t>Основные понятия:</a:t>
            </a:r>
          </a:p>
          <a:p>
            <a:pPr fontAlgn="base"/>
            <a:r>
              <a:rPr lang="ru-RU" dirty="0"/>
              <a:t>"автовокзал" - объект транспортной инфраструктуры, включающий в себя комплекс зданий и сооружений, размещенный на специально отведенной территории, предназначенный для оказания услуг пассажирам и перевозчикам при осуществлении регулярных перевозок пассажиров и багажа, имеющий соответствующее установленным минимальным требованиям оборудование и обеспечивающий возможность отправления более 1000 человек в сутки;</a:t>
            </a:r>
          </a:p>
          <a:p>
            <a:pPr fontAlgn="base"/>
            <a:r>
              <a:rPr lang="ru-RU" dirty="0"/>
              <a:t>"автостанция" - объект транспортной инфраструктуры, включающий в себя комплекс зданий и сооружений, размещенный на специально отведенной территории, предназначенный для оказания услуг пассажирам и перевозчикам при осуществлении регулярных перевозок пассажиров и багажа, имеющий соответствующее установленным минимальным требованиям </a:t>
            </a:r>
            <a:endParaRPr lang="ru-RU" dirty="0" smtClean="0"/>
          </a:p>
          <a:p>
            <a:pPr fontAlgn="base"/>
            <a:r>
              <a:rPr lang="ru-RU" dirty="0" smtClean="0"/>
              <a:t>оборудование </a:t>
            </a:r>
            <a:r>
              <a:rPr lang="ru-RU" dirty="0"/>
              <a:t>и обеспечивающий возможность отправления </a:t>
            </a:r>
            <a:r>
              <a:rPr lang="ru-RU" dirty="0" smtClean="0"/>
              <a:t>от</a:t>
            </a:r>
          </a:p>
          <a:p>
            <a:pPr fontAlgn="base"/>
            <a:r>
              <a:rPr lang="ru-RU" dirty="0" smtClean="0"/>
              <a:t>250 </a:t>
            </a:r>
            <a:r>
              <a:rPr lang="ru-RU" dirty="0"/>
              <a:t>до 1000 человек в сутки</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006947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79512" y="165766"/>
            <a:ext cx="7776864" cy="1418849"/>
          </a:xfrm>
        </p:spPr>
        <p:txBody>
          <a:bodyPr>
            <a:noAutofit/>
          </a:bodyPr>
          <a:lstStyle/>
          <a:p>
            <a:pPr indent="15875" algn="ctr">
              <a:buNone/>
              <a:defRPr/>
            </a:pPr>
            <a:r>
              <a:rPr lang="ru-RU" sz="3100" dirty="0">
                <a:solidFill>
                  <a:schemeClr val="accent1"/>
                </a:solidFill>
                <a:latin typeface="+mj-lt"/>
                <a:ea typeface="+mj-ea"/>
                <a:cs typeface="+mj-cs"/>
              </a:rPr>
              <a:t>Постановления Правительства РФ от 01.10.2020 № 1586 </a:t>
            </a:r>
            <a:r>
              <a:rPr lang="ru-RU" sz="3100" dirty="0" smtClean="0">
                <a:solidFill>
                  <a:schemeClr val="accent1"/>
                </a:solidFill>
                <a:latin typeface="+mj-lt"/>
                <a:ea typeface="+mj-ea"/>
                <a:cs typeface="+mj-cs"/>
              </a:rPr>
              <a:t>«</a:t>
            </a:r>
            <a:r>
              <a:rPr lang="ru-RU" sz="3100" dirty="0">
                <a:solidFill>
                  <a:schemeClr val="accent1"/>
                </a:solidFill>
                <a:latin typeface="+mj-lt"/>
                <a:ea typeface="+mj-ea"/>
                <a:cs typeface="+mj-cs"/>
              </a:rPr>
              <a:t>Об утверждении Правил перевозок пассажиров и багажа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323528" y="2552618"/>
            <a:ext cx="8424936" cy="3139321"/>
          </a:xfrm>
          <a:prstGeom prst="rect">
            <a:avLst/>
          </a:prstGeom>
        </p:spPr>
        <p:txBody>
          <a:bodyPr wrap="square">
            <a:spAutoFit/>
          </a:bodyPr>
          <a:lstStyle/>
          <a:p>
            <a:pPr fontAlgn="base"/>
            <a:endParaRPr lang="ru-RU" dirty="0" smtClean="0"/>
          </a:p>
          <a:p>
            <a:pPr fontAlgn="base"/>
            <a:r>
              <a:rPr lang="ru-RU" dirty="0" smtClean="0"/>
              <a:t>"</a:t>
            </a:r>
            <a:r>
              <a:rPr lang="ru-RU" dirty="0"/>
              <a:t>кондуктор" - член экипажа транспортного средства (помимо водителя), осуществляющий продажу билетов, контроль за оплатой проезда, учет проданных билетов и совершенных поездок;</a:t>
            </a:r>
          </a:p>
          <a:p>
            <a:pPr fontAlgn="base"/>
            <a:r>
              <a:rPr lang="ru-RU" dirty="0"/>
              <a:t>"легковое такси" - транспортное средство категории "M1", используемое для перевозок пассажиров и багажа в соответствии с публичным договором фрахтования;</a:t>
            </a:r>
          </a:p>
          <a:p>
            <a:pPr fontAlgn="base"/>
            <a:r>
              <a:rPr lang="ru-RU" dirty="0"/>
              <a:t>"материальный носитель" - выданное пассажиру и предъявляемое им изделие, на котором записана информация, обеспечивающее возможность сохранения этой информации (бумага, электронная микропроцессорная карта, бесконтактная смарт-карта, транспортная карта, магнитный диск и др</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10247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79512" y="165766"/>
            <a:ext cx="7776864" cy="1418849"/>
          </a:xfrm>
        </p:spPr>
        <p:txBody>
          <a:bodyPr>
            <a:noAutofit/>
          </a:bodyPr>
          <a:lstStyle/>
          <a:p>
            <a:pPr indent="15875" algn="ctr">
              <a:buNone/>
              <a:defRPr/>
            </a:pPr>
            <a:r>
              <a:rPr lang="ru-RU" sz="3100" dirty="0">
                <a:solidFill>
                  <a:schemeClr val="accent1"/>
                </a:solidFill>
                <a:latin typeface="+mj-lt"/>
                <a:ea typeface="+mj-ea"/>
                <a:cs typeface="+mj-cs"/>
              </a:rPr>
              <a:t>Постановления Правительства РФ от 01.10.2020 № 1586 </a:t>
            </a:r>
            <a:r>
              <a:rPr lang="ru-RU" sz="3100" dirty="0" smtClean="0">
                <a:solidFill>
                  <a:schemeClr val="accent1"/>
                </a:solidFill>
                <a:latin typeface="+mj-lt"/>
                <a:ea typeface="+mj-ea"/>
                <a:cs typeface="+mj-cs"/>
              </a:rPr>
              <a:t>«</a:t>
            </a:r>
            <a:r>
              <a:rPr lang="ru-RU" sz="3100" dirty="0">
                <a:solidFill>
                  <a:schemeClr val="accent1"/>
                </a:solidFill>
                <a:latin typeface="+mj-lt"/>
                <a:ea typeface="+mj-ea"/>
                <a:cs typeface="+mj-cs"/>
              </a:rPr>
              <a:t>Об утверждении Правил перевозок пассажиров и багажа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51519" y="2344162"/>
            <a:ext cx="8424936" cy="3970318"/>
          </a:xfrm>
          <a:prstGeom prst="rect">
            <a:avLst/>
          </a:prstGeom>
        </p:spPr>
        <p:txBody>
          <a:bodyPr wrap="square">
            <a:spAutoFit/>
          </a:bodyPr>
          <a:lstStyle/>
          <a:p>
            <a:pPr fontAlgn="base"/>
            <a:endParaRPr lang="ru-RU" dirty="0" smtClean="0"/>
          </a:p>
          <a:p>
            <a:pPr fontAlgn="base"/>
            <a:r>
              <a:rPr lang="ru-RU" dirty="0" smtClean="0"/>
              <a:t>"</a:t>
            </a:r>
            <a:r>
              <a:rPr lang="ru-RU" dirty="0"/>
              <a:t>электронный билет" - билет, оформленный в электронном виде с размещением всех его реквизитов в автоматизированной информационной системе, предназначенной для хранения таких реквизитов;</a:t>
            </a:r>
          </a:p>
          <a:p>
            <a:pPr fontAlgn="base"/>
            <a:r>
              <a:rPr lang="ru-RU" dirty="0"/>
              <a:t>"автоматизированная информационная система" - совокупность программно-аппаратных средств, предназначенных для автоматизации деятельности, связанной с хранением, передачей и обработкой информации;</a:t>
            </a:r>
          </a:p>
          <a:p>
            <a:pPr fontAlgn="base"/>
            <a:r>
              <a:rPr lang="ru-RU" dirty="0"/>
              <a:t>"документ, удостоверяющий личность пассажира" - документ, удостоверяющий личность пассажира в соответствии с законодательством Российской Федерации (для детей в возрасте до 14 лет - свидетельство о рождении).</a:t>
            </a:r>
          </a:p>
          <a:p>
            <a:endParaRPr lang="ru-RU" dirty="0"/>
          </a:p>
          <a:p>
            <a:r>
              <a:rPr lang="ru-RU" dirty="0"/>
              <a:t/>
            </a:r>
            <a:br>
              <a:rPr lang="ru-RU" dirty="0"/>
            </a:br>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530963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79512" y="165766"/>
            <a:ext cx="7776864" cy="1418849"/>
          </a:xfrm>
        </p:spPr>
        <p:txBody>
          <a:bodyPr>
            <a:noAutofit/>
          </a:bodyPr>
          <a:lstStyle/>
          <a:p>
            <a:pPr indent="15875" algn="ctr">
              <a:buNone/>
              <a:defRPr/>
            </a:pPr>
            <a:r>
              <a:rPr lang="ru-RU" sz="3100" dirty="0">
                <a:solidFill>
                  <a:schemeClr val="accent1"/>
                </a:solidFill>
                <a:latin typeface="+mj-lt"/>
                <a:ea typeface="+mj-ea"/>
                <a:cs typeface="+mj-cs"/>
              </a:rPr>
              <a:t>Постановления Правительства РФ от 01.10.2020 № 1586 </a:t>
            </a:r>
            <a:r>
              <a:rPr lang="ru-RU" sz="3100" dirty="0" smtClean="0">
                <a:solidFill>
                  <a:schemeClr val="accent1"/>
                </a:solidFill>
                <a:latin typeface="+mj-lt"/>
                <a:ea typeface="+mj-ea"/>
                <a:cs typeface="+mj-cs"/>
              </a:rPr>
              <a:t>«</a:t>
            </a:r>
            <a:r>
              <a:rPr lang="ru-RU" sz="3100" dirty="0">
                <a:solidFill>
                  <a:schemeClr val="accent1"/>
                </a:solidFill>
                <a:latin typeface="+mj-lt"/>
                <a:ea typeface="+mj-ea"/>
                <a:cs typeface="+mj-cs"/>
              </a:rPr>
              <a:t>Об утверждении Правил перевозок пассажиров и багажа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51519" y="2344162"/>
            <a:ext cx="8424936" cy="5078313"/>
          </a:xfrm>
          <a:prstGeom prst="rect">
            <a:avLst/>
          </a:prstGeom>
        </p:spPr>
        <p:txBody>
          <a:bodyPr wrap="square">
            <a:spAutoFit/>
          </a:bodyPr>
          <a:lstStyle/>
          <a:p>
            <a:endParaRPr lang="ru-RU" b="1" dirty="0"/>
          </a:p>
          <a:p>
            <a:r>
              <a:rPr lang="ru-RU" dirty="0" smtClean="0"/>
              <a:t>Внутри</a:t>
            </a:r>
            <a:r>
              <a:rPr lang="ru-RU" dirty="0"/>
              <a:t> транспортного средства, используемого для регулярных перевозок, перевозчик обязан разместить следующую </a:t>
            </a:r>
            <a:r>
              <a:rPr lang="ru-RU" b="1" dirty="0"/>
              <a:t>обязательную информацию</a:t>
            </a:r>
            <a:r>
              <a:rPr lang="ru-RU" dirty="0" smtClean="0"/>
              <a:t>:</a:t>
            </a:r>
          </a:p>
          <a:p>
            <a:endParaRPr lang="ru-RU" dirty="0"/>
          </a:p>
          <a:p>
            <a:r>
              <a:rPr lang="ru-RU" b="1" dirty="0"/>
              <a:t>Наименование, адрес и номер телефона перевозчика</a:t>
            </a:r>
            <a:r>
              <a:rPr lang="ru-RU" dirty="0"/>
              <a:t>, а также:</a:t>
            </a:r>
          </a:p>
          <a:p>
            <a:pPr lvl="1"/>
            <a:r>
              <a:rPr lang="ru-RU" dirty="0"/>
              <a:t>фамилия водителя;</a:t>
            </a:r>
          </a:p>
          <a:p>
            <a:pPr lvl="1"/>
            <a:r>
              <a:rPr lang="ru-RU" dirty="0"/>
              <a:t>при наличии кондуктора — фамилия кондуктора</a:t>
            </a:r>
            <a:r>
              <a:rPr lang="ru-RU" dirty="0" smtClean="0"/>
              <a:t>.</a:t>
            </a:r>
          </a:p>
          <a:p>
            <a:pPr lvl="1"/>
            <a:endParaRPr lang="ru-RU" dirty="0"/>
          </a:p>
          <a:p>
            <a:r>
              <a:rPr lang="ru-RU" b="1" dirty="0"/>
              <a:t>Номера мест для сидения</a:t>
            </a:r>
            <a:r>
              <a:rPr lang="ru-RU" dirty="0"/>
              <a:t> — за исключением случаев, когда транспортное средство используется для перевозок по билетам, в которых не указывается номер места</a:t>
            </a:r>
            <a:r>
              <a:rPr lang="ru-RU" dirty="0" smtClean="0"/>
              <a:t>.</a:t>
            </a:r>
          </a:p>
          <a:p>
            <a:endParaRPr lang="ru-RU" dirty="0"/>
          </a:p>
          <a:p>
            <a:r>
              <a:rPr lang="ru-RU" b="1" dirty="0"/>
              <a:t>Стоимость проезда, провоза ручной клади и перевозки багажа</a:t>
            </a:r>
            <a:r>
              <a:rPr lang="ru-RU" dirty="0"/>
              <a:t> — за исключением перевозок в междугородном или </a:t>
            </a:r>
            <a:endParaRPr lang="ru-RU" dirty="0" smtClean="0"/>
          </a:p>
          <a:p>
            <a:r>
              <a:rPr lang="ru-RU" dirty="0" smtClean="0"/>
              <a:t>международном</a:t>
            </a:r>
            <a:r>
              <a:rPr lang="ru-RU" dirty="0"/>
              <a:t> сообщении.</a:t>
            </a:r>
          </a:p>
          <a:p>
            <a:r>
              <a:rPr lang="ru-RU" dirty="0"/>
              <a:t/>
            </a:r>
            <a:br>
              <a:rPr lang="ru-RU" dirty="0"/>
            </a:br>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05246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79512" y="165766"/>
            <a:ext cx="7776864" cy="1418849"/>
          </a:xfrm>
        </p:spPr>
        <p:txBody>
          <a:bodyPr>
            <a:noAutofit/>
          </a:bodyPr>
          <a:lstStyle/>
          <a:p>
            <a:pPr indent="15875" algn="ctr">
              <a:buNone/>
              <a:defRPr/>
            </a:pPr>
            <a:r>
              <a:rPr lang="ru-RU" sz="3100" dirty="0">
                <a:solidFill>
                  <a:schemeClr val="accent1"/>
                </a:solidFill>
                <a:latin typeface="+mj-lt"/>
                <a:ea typeface="+mj-ea"/>
                <a:cs typeface="+mj-cs"/>
              </a:rPr>
              <a:t>Постановления Правительства РФ от 01.10.2020 № 1586 </a:t>
            </a:r>
            <a:r>
              <a:rPr lang="ru-RU" sz="3100" dirty="0" smtClean="0">
                <a:solidFill>
                  <a:schemeClr val="accent1"/>
                </a:solidFill>
                <a:latin typeface="+mj-lt"/>
                <a:ea typeface="+mj-ea"/>
                <a:cs typeface="+mj-cs"/>
              </a:rPr>
              <a:t>«</a:t>
            </a:r>
            <a:r>
              <a:rPr lang="ru-RU" sz="3100" dirty="0">
                <a:solidFill>
                  <a:schemeClr val="accent1"/>
                </a:solidFill>
                <a:latin typeface="+mj-lt"/>
                <a:ea typeface="+mj-ea"/>
                <a:cs typeface="+mj-cs"/>
              </a:rPr>
              <a:t>Об утверждении Правил перевозок пассажиров и багажа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51519" y="2344162"/>
            <a:ext cx="8424936" cy="4524315"/>
          </a:xfrm>
          <a:prstGeom prst="rect">
            <a:avLst/>
          </a:prstGeom>
        </p:spPr>
        <p:txBody>
          <a:bodyPr wrap="square">
            <a:spAutoFit/>
          </a:bodyPr>
          <a:lstStyle/>
          <a:p>
            <a:endParaRPr lang="ru-RU" b="1" dirty="0" smtClean="0"/>
          </a:p>
          <a:p>
            <a:r>
              <a:rPr lang="ru-RU" b="1" dirty="0" smtClean="0"/>
              <a:t>Указатели</a:t>
            </a:r>
            <a:r>
              <a:rPr lang="ru-RU" b="1" dirty="0"/>
              <a:t> мест для пассажиров с детьми и инвалидов</a:t>
            </a:r>
            <a:r>
              <a:rPr lang="ru-RU" dirty="0"/>
              <a:t> — если билеты не содержат указания номера места</a:t>
            </a:r>
            <a:r>
              <a:rPr lang="ru-RU" dirty="0" smtClean="0"/>
              <a:t>.</a:t>
            </a:r>
          </a:p>
          <a:p>
            <a:endParaRPr lang="ru-RU" dirty="0"/>
          </a:p>
          <a:p>
            <a:r>
              <a:rPr lang="ru-RU" b="1" dirty="0"/>
              <a:t>Указатели мест расположения огнетушителей</a:t>
            </a:r>
            <a:r>
              <a:rPr lang="ru-RU" dirty="0" smtClean="0"/>
              <a:t>.</a:t>
            </a:r>
          </a:p>
          <a:p>
            <a:endParaRPr lang="ru-RU" dirty="0"/>
          </a:p>
          <a:p>
            <a:r>
              <a:rPr lang="ru-RU" b="1" dirty="0"/>
              <a:t>Указатели мест расположения кнопок остановки транспортного средства</a:t>
            </a:r>
            <a:r>
              <a:rPr lang="ru-RU" dirty="0"/>
              <a:t>.</a:t>
            </a:r>
          </a:p>
          <a:p>
            <a:r>
              <a:rPr lang="ru-RU" b="1" dirty="0"/>
              <a:t>Указатели аварийных выходов и правила пользования такими выходами</a:t>
            </a:r>
            <a:r>
              <a:rPr lang="ru-RU" dirty="0" smtClean="0"/>
              <a:t>.</a:t>
            </a:r>
          </a:p>
          <a:p>
            <a:endParaRPr lang="ru-RU" b="1" dirty="0"/>
          </a:p>
          <a:p>
            <a:r>
              <a:rPr lang="ru-RU" b="1" dirty="0" smtClean="0"/>
              <a:t>Права</a:t>
            </a:r>
            <a:r>
              <a:rPr lang="ru-RU" b="1" dirty="0"/>
              <a:t> и обязанности пассажиров</a:t>
            </a:r>
            <a:r>
              <a:rPr lang="ru-RU" dirty="0"/>
              <a:t> согласно Правилам перевозок</a:t>
            </a:r>
            <a:r>
              <a:rPr lang="ru-RU" dirty="0" smtClean="0"/>
              <a:t>.</a:t>
            </a:r>
          </a:p>
          <a:p>
            <a:endParaRPr lang="ru-RU" dirty="0"/>
          </a:p>
          <a:p>
            <a:r>
              <a:rPr lang="ru-RU" b="1" dirty="0"/>
              <a:t>Номер лицензии и наименование органа, выдавшего лицензию</a:t>
            </a:r>
            <a:r>
              <a:rPr lang="ru-RU" dirty="0"/>
              <a:t> — если перевозка подлежит лицензированию.</a:t>
            </a:r>
          </a:p>
          <a:p>
            <a:r>
              <a:rPr lang="ru-RU" dirty="0"/>
              <a:t/>
            </a:r>
            <a:br>
              <a:rPr lang="ru-RU" dirty="0"/>
            </a:br>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31815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75" y="188640"/>
            <a:ext cx="8858250" cy="2082800"/>
          </a:xfrm>
        </p:spPr>
        <p:txBody>
          <a:bodyPr rtlCol="0">
            <a:normAutofit/>
          </a:bodyPr>
          <a:lstStyle/>
          <a:p>
            <a:pPr eaLnBrk="1" fontAlgn="auto" hangingPunct="1">
              <a:spcAft>
                <a:spcPts val="0"/>
              </a:spcAft>
              <a:defRPr/>
            </a:pPr>
            <a:r>
              <a:rPr lang="ru-RU" sz="3200" b="1" dirty="0" smtClean="0"/>
              <a:t>Задачи и основные требования к организации деятельности по обеспечению безопасности дорожного движения в организациях, осуществляющих перевозки пассажиров</a:t>
            </a:r>
            <a:endParaRPr lang="ru-RU" sz="3200" b="1" dirty="0"/>
          </a:p>
        </p:txBody>
      </p:sp>
      <p:sp>
        <p:nvSpPr>
          <p:cNvPr id="51203" name="Содержимое 2"/>
          <p:cNvSpPr>
            <a:spLocks noGrp="1"/>
          </p:cNvSpPr>
          <p:nvPr>
            <p:ph idx="1"/>
          </p:nvPr>
        </p:nvSpPr>
        <p:spPr>
          <a:xfrm>
            <a:off x="142875" y="2559725"/>
            <a:ext cx="8858250" cy="3571875"/>
          </a:xfrm>
        </p:spPr>
        <p:txBody>
          <a:bodyPr>
            <a:normAutofit/>
          </a:bodyPr>
          <a:lstStyle/>
          <a:p>
            <a:pPr eaLnBrk="1" hangingPunct="1">
              <a:buFont typeface="Arial" charset="0"/>
              <a:buNone/>
              <a:defRPr/>
            </a:pPr>
            <a:r>
              <a:rPr lang="ru-RU" sz="2000" b="1" dirty="0" smtClean="0">
                <a:latin typeface="Arial" charset="0"/>
                <a:cs typeface="Arial" charset="0"/>
              </a:rPr>
              <a:t>Основными задачами организаций и водителей-</a:t>
            </a:r>
          </a:p>
          <a:p>
            <a:pPr eaLnBrk="1" hangingPunct="1">
              <a:buFont typeface="Arial" charset="0"/>
              <a:buNone/>
              <a:defRPr/>
            </a:pPr>
            <a:r>
              <a:rPr lang="ru-RU" sz="2000" b="1" dirty="0" smtClean="0">
                <a:latin typeface="Arial" charset="0"/>
                <a:cs typeface="Arial" charset="0"/>
              </a:rPr>
              <a:t>предпринимателей по обеспечению безопасности дорожного </a:t>
            </a:r>
          </a:p>
          <a:p>
            <a:pPr eaLnBrk="1" hangingPunct="1">
              <a:buFont typeface="Arial" charset="0"/>
              <a:buNone/>
              <a:defRPr/>
            </a:pPr>
            <a:r>
              <a:rPr lang="ru-RU" sz="2000" b="1" dirty="0" smtClean="0">
                <a:latin typeface="Arial" charset="0"/>
                <a:cs typeface="Arial" charset="0"/>
              </a:rPr>
              <a:t>движения являются:</a:t>
            </a:r>
          </a:p>
          <a:p>
            <a:pPr eaLnBrk="1" hangingPunct="1">
              <a:buClr>
                <a:srgbClr val="FF0000"/>
              </a:buClr>
              <a:buFont typeface="Wingdings" pitchFamily="2" charset="2"/>
              <a:buChar char="v"/>
              <a:defRPr/>
            </a:pPr>
            <a:r>
              <a:rPr lang="ru-RU" sz="2000" b="1" dirty="0" smtClean="0">
                <a:latin typeface="Arial" charset="0"/>
                <a:cs typeface="Arial" charset="0"/>
              </a:rPr>
              <a:t>обеспечение профессиональной надежности водительского </a:t>
            </a:r>
          </a:p>
          <a:p>
            <a:pPr eaLnBrk="1" hangingPunct="1">
              <a:buClr>
                <a:srgbClr val="FF0000"/>
              </a:buClr>
              <a:buFont typeface="Arial" charset="0"/>
              <a:buNone/>
              <a:defRPr/>
            </a:pPr>
            <a:r>
              <a:rPr lang="ru-RU" sz="2000" b="1" dirty="0" smtClean="0">
                <a:latin typeface="Arial" charset="0"/>
                <a:cs typeface="Arial" charset="0"/>
              </a:rPr>
              <a:t>состава;</a:t>
            </a:r>
          </a:p>
          <a:p>
            <a:pPr eaLnBrk="1" hangingPunct="1">
              <a:buClr>
                <a:srgbClr val="FF0000"/>
              </a:buClr>
              <a:buFont typeface="Wingdings" pitchFamily="2" charset="2"/>
              <a:buChar char="v"/>
              <a:defRPr/>
            </a:pPr>
            <a:r>
              <a:rPr lang="ru-RU" sz="2000" b="1" dirty="0" smtClean="0">
                <a:latin typeface="Arial" charset="0"/>
                <a:cs typeface="Arial" charset="0"/>
              </a:rPr>
              <a:t>обеспечение эксплуатации транспортных средств в технически </a:t>
            </a:r>
          </a:p>
          <a:p>
            <a:pPr eaLnBrk="1" hangingPunct="1">
              <a:buClr>
                <a:srgbClr val="FF0000"/>
              </a:buClr>
              <a:buFont typeface="Arial" charset="0"/>
              <a:buNone/>
              <a:defRPr/>
            </a:pPr>
            <a:r>
              <a:rPr lang="ru-RU" sz="2000" b="1" dirty="0" smtClean="0">
                <a:latin typeface="Arial" charset="0"/>
                <a:cs typeface="Arial" charset="0"/>
              </a:rPr>
              <a:t>исправном состоянии;</a:t>
            </a:r>
          </a:p>
          <a:p>
            <a:pPr eaLnBrk="1" hangingPunct="1">
              <a:buClr>
                <a:srgbClr val="FF0000"/>
              </a:buClr>
              <a:buFont typeface="Wingdings" pitchFamily="2" charset="2"/>
              <a:buChar char="v"/>
              <a:defRPr/>
            </a:pPr>
            <a:r>
              <a:rPr lang="ru-RU" sz="2000" b="1" dirty="0" smtClean="0">
                <a:latin typeface="Arial" charset="0"/>
                <a:cs typeface="Arial" charset="0"/>
              </a:rPr>
              <a:t>обеспечение безопасных условий перевозок пассажиров.</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5788752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51520" y="1884964"/>
            <a:ext cx="8424936" cy="4247317"/>
          </a:xfrm>
          <a:prstGeom prst="rect">
            <a:avLst/>
          </a:prstGeom>
        </p:spPr>
        <p:txBody>
          <a:bodyPr wrap="square">
            <a:spAutoFit/>
          </a:bodyPr>
          <a:lstStyle/>
          <a:p>
            <a:r>
              <a:rPr lang="ru-RU" dirty="0">
                <a:solidFill>
                  <a:srgbClr val="333333"/>
                </a:solidFill>
                <a:latin typeface="Arial" panose="020B0604020202020204" pitchFamily="34" charset="0"/>
              </a:rPr>
              <a:t>При организации и осуществлении перевозок пассажиров и (или) грузов </a:t>
            </a:r>
            <a:r>
              <a:rPr lang="ru-RU" dirty="0" smtClean="0">
                <a:solidFill>
                  <a:srgbClr val="333333"/>
                </a:solidFill>
                <a:latin typeface="Arial" panose="020B0604020202020204" pitchFamily="34" charset="0"/>
              </a:rPr>
              <a:t>юридические </a:t>
            </a:r>
            <a:r>
              <a:rPr lang="ru-RU" dirty="0">
                <a:solidFill>
                  <a:srgbClr val="333333"/>
                </a:solidFill>
                <a:latin typeface="Arial" panose="020B0604020202020204" pitchFamily="34" charset="0"/>
              </a:rPr>
              <a:t>лица и индивидуальные предприниматели (далее - субъекты транспортной деятельности) обязаны обеспечивать</a:t>
            </a:r>
            <a:r>
              <a:rPr lang="ru-RU" dirty="0" smtClean="0">
                <a:solidFill>
                  <a:srgbClr val="333333"/>
                </a:solidFill>
                <a:latin typeface="Arial" panose="020B0604020202020204" pitchFamily="34" charset="0"/>
              </a:rPr>
              <a:t>:</a:t>
            </a:r>
          </a:p>
          <a:p>
            <a:pPr marL="285750" indent="-285750">
              <a:buFont typeface="Wingdings" panose="05000000000000000000" pitchFamily="2" charset="2"/>
              <a:buChar char="Ø"/>
            </a:pPr>
            <a:r>
              <a:rPr lang="ru-RU" dirty="0"/>
              <a:t>наличие у работников необходимых знаний, умений, профессионального образования, стажа (опыта);</a:t>
            </a:r>
          </a:p>
          <a:p>
            <a:pPr marL="285750" indent="-285750">
              <a:buFont typeface="Wingdings" panose="05000000000000000000" pitchFamily="2" charset="2"/>
              <a:buChar char="Ø"/>
            </a:pPr>
            <a:r>
              <a:rPr lang="ru-RU" dirty="0"/>
              <a:t>допуск к управлению транспортных средств либо управление транспортным средством самостоятельно при отсутствии признаков заболеваний (состояний), являющихся медицинскими </a:t>
            </a:r>
            <a:r>
              <a:rPr lang="ru-RU" dirty="0" smtClean="0"/>
              <a:t>противопоказаниями;</a:t>
            </a:r>
            <a:endParaRPr lang="ru-RU" dirty="0"/>
          </a:p>
          <a:p>
            <a:pPr marL="285750" indent="-285750">
              <a:buFont typeface="Wingdings" panose="05000000000000000000" pitchFamily="2" charset="2"/>
              <a:buChar char="Ø"/>
            </a:pPr>
            <a:r>
              <a:rPr lang="ru-RU" dirty="0"/>
              <a:t>проведение вводных, </a:t>
            </a:r>
            <a:r>
              <a:rPr lang="ru-RU" dirty="0" err="1"/>
              <a:t>предрейсовых</a:t>
            </a:r>
            <a:r>
              <a:rPr lang="ru-RU" dirty="0"/>
              <a:t>, сезонных и специальных инструктажей по безопасности перевозок пассажиров и (или) грузов;</a:t>
            </a:r>
          </a:p>
          <a:p>
            <a:pPr marL="285750" indent="-285750">
              <a:buFont typeface="Wingdings" panose="05000000000000000000" pitchFamily="2" charset="2"/>
              <a:buChar char="Ø"/>
            </a:pPr>
            <a:r>
              <a:rPr lang="ru-RU" dirty="0"/>
              <a:t>безопасность транспортных средств, эксплуатируемых субъектом транспортной деятельности;</a:t>
            </a:r>
          </a:p>
          <a:p>
            <a:pPr marL="285750" indent="-285750">
              <a:buFont typeface="Wingdings" panose="05000000000000000000" pitchFamily="2" charset="2"/>
              <a:buChar char="Ø"/>
            </a:pPr>
            <a:r>
              <a:rPr lang="ru-RU" dirty="0"/>
              <a:t>безопасные условия перевозок пассажиров и грузов, включая перевозки в особых условиях</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608254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51520" y="2060848"/>
            <a:ext cx="8064896" cy="4247317"/>
          </a:xfrm>
          <a:prstGeom prst="rect">
            <a:avLst/>
          </a:prstGeom>
        </p:spPr>
        <p:txBody>
          <a:bodyPr wrap="square">
            <a:spAutoFit/>
          </a:bodyPr>
          <a:lstStyle/>
          <a:p>
            <a:pPr marL="285750" indent="-285750">
              <a:buFont typeface="Wingdings" panose="05000000000000000000" pitchFamily="2" charset="2"/>
              <a:buChar char="Ø"/>
            </a:pPr>
            <a:r>
              <a:rPr lang="ru-RU" dirty="0"/>
              <a:t>соблюдение особенностей режима рабочего времени и времени отдыха, условий труда водителей автомобилей, устанавливаемых Минтрансом России в соответствии со статьей 329 Трудового кодекса Российской </a:t>
            </a:r>
            <a:r>
              <a:rPr lang="ru-RU" dirty="0" smtClean="0"/>
              <a:t>Федерации, </a:t>
            </a:r>
            <a:r>
              <a:rPr lang="ru-RU" dirty="0"/>
              <a:t>в части норм времени управления транспортным средством и времени отдыха (не распространяется на водителей, занятых на международных перевозках и перевозках городским наземным электрическим транспортом);</a:t>
            </a:r>
          </a:p>
          <a:p>
            <a:pPr marL="285750" indent="-285750">
              <a:buFont typeface="Wingdings" panose="05000000000000000000" pitchFamily="2" charset="2"/>
              <a:buChar char="Ø"/>
            </a:pPr>
            <a:r>
              <a:rPr lang="ru-RU" dirty="0"/>
              <a:t>соблюдение особенностей режима рабочего времени и времени отдыха водителей трамвая и троллейбуса, устанавливаемых Минтрансом России в соответствии со статьей 329 Трудового кодекса Российской </a:t>
            </a:r>
            <a:r>
              <a:rPr lang="ru-RU" dirty="0" smtClean="0"/>
              <a:t>Федерации;</a:t>
            </a:r>
            <a:endParaRPr lang="ru-RU" dirty="0"/>
          </a:p>
          <a:p>
            <a:pPr marL="285750" indent="-285750">
              <a:buFont typeface="Wingdings" panose="05000000000000000000" pitchFamily="2" charset="2"/>
              <a:buChar char="Ø"/>
            </a:pPr>
            <a:r>
              <a:rPr lang="ru-RU" dirty="0" smtClean="0"/>
              <a:t>проведение </a:t>
            </a:r>
            <a:r>
              <a:rPr lang="ru-RU" dirty="0"/>
              <a:t>анализа и устранения причин дорожно-транспортных происшествий (далее - ДТП) и нарушений правил дорожного движения с участием принадлежащих им транспортных </a:t>
            </a:r>
            <a:r>
              <a:rPr lang="ru-RU" dirty="0" smtClean="0"/>
              <a:t>средств.</a:t>
            </a:r>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480228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179512" y="1890018"/>
            <a:ext cx="8064896" cy="4478149"/>
          </a:xfrm>
          <a:prstGeom prst="rect">
            <a:avLst/>
          </a:prstGeom>
        </p:spPr>
        <p:txBody>
          <a:bodyPr wrap="square">
            <a:spAutoFit/>
          </a:bodyPr>
          <a:lstStyle/>
          <a:p>
            <a:r>
              <a:rPr lang="ru-RU" sz="1900" dirty="0"/>
              <a:t>При организации и осуществлении перевозок пассажиров и (или) грузов </a:t>
            </a:r>
            <a:r>
              <a:rPr lang="ru-RU" sz="1900" dirty="0" smtClean="0"/>
              <a:t>физические </a:t>
            </a:r>
            <a:r>
              <a:rPr lang="ru-RU" sz="1900" dirty="0"/>
              <a:t>лица (далее - физические лица) обязаны обеспечивать</a:t>
            </a:r>
            <a:r>
              <a:rPr lang="ru-RU" sz="1900" dirty="0" smtClean="0"/>
              <a:t>:</a:t>
            </a:r>
          </a:p>
          <a:p>
            <a:pPr marL="285750" indent="-285750">
              <a:buFont typeface="Wingdings" panose="05000000000000000000" pitchFamily="2" charset="2"/>
              <a:buChar char="Ø"/>
            </a:pPr>
            <a:r>
              <a:rPr lang="ru-RU" sz="1900" dirty="0"/>
              <a:t>управление транспортным средством в отсутствие признаков заболеваний (состояний), являющихся медицинскими </a:t>
            </a:r>
            <a:r>
              <a:rPr lang="ru-RU" sz="1900" dirty="0" smtClean="0"/>
              <a:t>противопоказаниями;</a:t>
            </a:r>
            <a:endParaRPr lang="ru-RU" sz="1900" dirty="0"/>
          </a:p>
          <a:p>
            <a:pPr marL="285750" indent="-285750">
              <a:buFont typeface="Wingdings" panose="05000000000000000000" pitchFamily="2" charset="2"/>
              <a:buChar char="Ø"/>
            </a:pPr>
            <a:r>
              <a:rPr lang="ru-RU" sz="1900" dirty="0"/>
              <a:t>безопасность транспортных средств, эксплуатируемых физическим лицом;</a:t>
            </a:r>
          </a:p>
          <a:p>
            <a:pPr marL="285750" indent="-285750">
              <a:buFont typeface="Wingdings" panose="05000000000000000000" pitchFamily="2" charset="2"/>
              <a:buChar char="Ø"/>
            </a:pPr>
            <a:r>
              <a:rPr lang="ru-RU" sz="1900" dirty="0"/>
              <a:t>безопасные условия перевозок пассажиров и грузов, включая перевозки в особых условиях;</a:t>
            </a:r>
          </a:p>
          <a:p>
            <a:pPr marL="285750" indent="-285750">
              <a:buFont typeface="Wingdings" panose="05000000000000000000" pitchFamily="2" charset="2"/>
              <a:buChar char="Ø"/>
            </a:pPr>
            <a:r>
              <a:rPr lang="ru-RU" sz="1900" dirty="0"/>
              <a:t>соблюдение норм времени управления транспортным средством и отдыха, установленные правилами дорожного движения;</a:t>
            </a:r>
          </a:p>
          <a:p>
            <a:pPr marL="285750" indent="-285750">
              <a:buFont typeface="Wingdings" panose="05000000000000000000" pitchFamily="2" charset="2"/>
              <a:buChar char="Ø"/>
            </a:pPr>
            <a:r>
              <a:rPr lang="ru-RU" sz="1900" dirty="0"/>
              <a:t>проведение анализа и устранения причин ДТП и нарушений правил дорожного движения с участием принадлежащих им транспортных </a:t>
            </a:r>
            <a:r>
              <a:rPr lang="ru-RU" sz="1900" dirty="0" smtClean="0"/>
              <a:t>средств.</a:t>
            </a:r>
            <a:endParaRPr lang="ru-RU" sz="1900" dirty="0"/>
          </a:p>
          <a:p>
            <a:endParaRPr lang="ru-RU" sz="1900"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098740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179512" y="1890018"/>
            <a:ext cx="8064896" cy="4524315"/>
          </a:xfrm>
          <a:prstGeom prst="rect">
            <a:avLst/>
          </a:prstGeom>
        </p:spPr>
        <p:txBody>
          <a:bodyPr wrap="square">
            <a:spAutoFit/>
          </a:bodyPr>
          <a:lstStyle/>
          <a:p>
            <a:r>
              <a:rPr lang="ru-RU" dirty="0"/>
              <a:t>Обеспечение субъектом транспортной деятельности наличия у работников необходимых знаний, умений, профессионального образования, стажа (опыта) работы должно достигаться посредством</a:t>
            </a:r>
            <a:r>
              <a:rPr lang="ru-RU" dirty="0" smtClean="0"/>
              <a:t>:</a:t>
            </a:r>
          </a:p>
          <a:p>
            <a:pPr marL="285750" indent="-285750">
              <a:buFont typeface="Wingdings" panose="05000000000000000000" pitchFamily="2" charset="2"/>
              <a:buChar char="Ø"/>
            </a:pPr>
            <a:r>
              <a:rPr lang="ru-RU" dirty="0"/>
              <a:t>проведения профессионального отбора и профессиональной подготовки водителей в соответствии с порядком прохождения профессионального отбора и профессионального обучения работниками, принимаемыми на работу, непосредственно связанную с движением транспортных средств автомобильного транспорта и городского наземного электрического </a:t>
            </a:r>
            <a:r>
              <a:rPr lang="ru-RU" dirty="0" smtClean="0"/>
              <a:t>транспорта;</a:t>
            </a:r>
            <a:endParaRPr lang="ru-RU" dirty="0"/>
          </a:p>
          <a:p>
            <a:pPr marL="285750" indent="-285750">
              <a:buFont typeface="Wingdings" panose="05000000000000000000" pitchFamily="2" charset="2"/>
              <a:buChar char="Ø"/>
            </a:pPr>
            <a:r>
              <a:rPr lang="ru-RU" dirty="0"/>
              <a:t>документарной проверки соответствия работников при приеме их на работу профессиональным и квалификационным требованиям, предъявляемым при осуществлении перевозок к работникам юридических лиц и индивидуальных </a:t>
            </a:r>
            <a:r>
              <a:rPr lang="ru-RU" dirty="0" smtClean="0"/>
              <a:t>предпринимателей</a:t>
            </a:r>
            <a:r>
              <a:rPr lang="ru-RU" baseline="30000" dirty="0" smtClean="0"/>
              <a:t>8</a:t>
            </a:r>
            <a:endParaRPr lang="ru-RU" dirty="0"/>
          </a:p>
          <a:p>
            <a:pPr marL="285750" indent="-285750">
              <a:buFont typeface="Wingdings" panose="05000000000000000000" pitchFamily="2" charset="2"/>
              <a:buChar char="Ø"/>
            </a:pPr>
            <a:r>
              <a:rPr lang="ru-RU" dirty="0"/>
              <a:t>проведения аттестации работников, предусмотренной статьей 81 Трудового кодекса Российской </a:t>
            </a:r>
            <a:r>
              <a:rPr lang="ru-RU" dirty="0" smtClean="0"/>
              <a:t>Федерации.</a:t>
            </a:r>
            <a:endParaRPr lang="ru-RU" dirty="0"/>
          </a:p>
          <a:p>
            <a:endParaRPr lang="ru-RU" dirty="0"/>
          </a:p>
        </p:txBody>
      </p:sp>
    </p:spTree>
    <p:extLst>
      <p:ext uri="{BB962C8B-B14F-4D97-AF65-F5344CB8AC3E}">
        <p14:creationId xmlns:p14="http://schemas.microsoft.com/office/powerpoint/2010/main" val="1914584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179511" y="1890018"/>
            <a:ext cx="8641085" cy="5078313"/>
          </a:xfrm>
          <a:prstGeom prst="rect">
            <a:avLst/>
          </a:prstGeom>
        </p:spPr>
        <p:txBody>
          <a:bodyPr wrap="square">
            <a:spAutoFit/>
          </a:bodyPr>
          <a:lstStyle/>
          <a:p>
            <a:r>
              <a:rPr lang="ru-RU" dirty="0"/>
              <a:t>В целях недопущения управления транспортным средством с признаками заболеваний (состояний), являющихся медицинскими противопоказаниями, субъект транспортной деятельности обязан организовывать в соответствии с требованиями Федерального закона N 196-ФЗ и Федерального закона от 21 ноября 2011 г. N 323-ФЗ "Об основах охраны здоровья граждан в Российской </a:t>
            </a:r>
            <a:r>
              <a:rPr lang="ru-RU" dirty="0" smtClean="0"/>
              <a:t>Федерации"</a:t>
            </a:r>
            <a:r>
              <a:rPr lang="ru-RU" dirty="0"/>
              <a:t> проведение обязательных медицинских осмотров, в том числе:</a:t>
            </a:r>
          </a:p>
          <a:p>
            <a:pPr marL="285750" indent="-285750">
              <a:buFont typeface="Wingdings" panose="05000000000000000000" pitchFamily="2" charset="2"/>
              <a:buChar char="Ø"/>
            </a:pPr>
            <a:r>
              <a:rPr lang="ru-RU" dirty="0"/>
              <a:t>осуществлять контроль соблюдения сроков прохождения обязательных предварительных и периодических медицинских осмотров водителей, а также направлять их на очередной медицинский </a:t>
            </a:r>
            <a:r>
              <a:rPr lang="ru-RU" dirty="0" smtClean="0"/>
              <a:t>осмотр;</a:t>
            </a:r>
            <a:endParaRPr lang="ru-RU" dirty="0"/>
          </a:p>
          <a:p>
            <a:pPr marL="285750" indent="-285750">
              <a:buFont typeface="Wingdings" panose="05000000000000000000" pitchFamily="2" charset="2"/>
              <a:buChar char="Ø"/>
            </a:pPr>
            <a:r>
              <a:rPr lang="ru-RU" dirty="0"/>
              <a:t>обеспечивать прохождение </a:t>
            </a:r>
            <a:r>
              <a:rPr lang="ru-RU" dirty="0" err="1"/>
              <a:t>предсменного</a:t>
            </a:r>
            <a:r>
              <a:rPr lang="ru-RU" dirty="0"/>
              <a:t>, </a:t>
            </a:r>
            <a:r>
              <a:rPr lang="ru-RU" dirty="0" err="1"/>
              <a:t>предрейсового</a:t>
            </a:r>
            <a:r>
              <a:rPr lang="ru-RU" dirty="0"/>
              <a:t> и </a:t>
            </a:r>
            <a:r>
              <a:rPr lang="ru-RU" dirty="0" err="1"/>
              <a:t>послесменного</a:t>
            </a:r>
            <a:r>
              <a:rPr lang="ru-RU" dirty="0"/>
              <a:t>, </a:t>
            </a:r>
            <a:r>
              <a:rPr lang="ru-RU" dirty="0" err="1"/>
              <a:t>послерейсового</a:t>
            </a:r>
            <a:r>
              <a:rPr lang="ru-RU" dirty="0"/>
              <a:t> медицинских осмотров в соответствии с Порядком проведения </a:t>
            </a:r>
            <a:r>
              <a:rPr lang="ru-RU" dirty="0" err="1"/>
              <a:t>предсменных</a:t>
            </a:r>
            <a:r>
              <a:rPr lang="ru-RU" dirty="0"/>
              <a:t>, </a:t>
            </a:r>
            <a:r>
              <a:rPr lang="ru-RU" dirty="0" err="1"/>
              <a:t>предрейсовых</a:t>
            </a:r>
            <a:r>
              <a:rPr lang="ru-RU" dirty="0"/>
              <a:t> и </a:t>
            </a:r>
            <a:r>
              <a:rPr lang="ru-RU" dirty="0" err="1"/>
              <a:t>послесменных</a:t>
            </a:r>
            <a:r>
              <a:rPr lang="ru-RU" dirty="0"/>
              <a:t>, </a:t>
            </a:r>
            <a:r>
              <a:rPr lang="ru-RU" dirty="0" err="1"/>
              <a:t>послерейсовых</a:t>
            </a:r>
            <a:r>
              <a:rPr lang="ru-RU" dirty="0"/>
              <a:t> медицинских осмотров, утвержденным приказом </a:t>
            </a:r>
            <a:r>
              <a:rPr lang="ru-RU" dirty="0" smtClean="0"/>
              <a:t>Минздрава </a:t>
            </a:r>
            <a:r>
              <a:rPr lang="ru-RU" dirty="0"/>
              <a:t>РФ от 30.05.2023 N </a:t>
            </a:r>
            <a:r>
              <a:rPr lang="ru-RU" dirty="0" smtClean="0"/>
              <a:t>266Н «Об утверждении порядка и периодичности проведения </a:t>
            </a:r>
            <a:r>
              <a:rPr lang="ru-RU" dirty="0" err="1" smtClean="0"/>
              <a:t>предсменных</a:t>
            </a:r>
            <a:r>
              <a:rPr lang="ru-RU" dirty="0" smtClean="0"/>
              <a:t>, </a:t>
            </a:r>
          </a:p>
          <a:p>
            <a:pPr marL="263525"/>
            <a:r>
              <a:rPr lang="ru-RU" dirty="0" err="1" smtClean="0"/>
              <a:t>предрейсовых</a:t>
            </a:r>
            <a:r>
              <a:rPr lang="ru-RU" dirty="0" smtClean="0"/>
              <a:t>, </a:t>
            </a:r>
            <a:r>
              <a:rPr lang="ru-RU" dirty="0" err="1" smtClean="0"/>
              <a:t>послесменных</a:t>
            </a:r>
            <a:r>
              <a:rPr lang="ru-RU" dirty="0" smtClean="0"/>
              <a:t>, </a:t>
            </a:r>
            <a:r>
              <a:rPr lang="ru-RU" dirty="0" err="1" smtClean="0"/>
              <a:t>послерейсовых</a:t>
            </a:r>
            <a:r>
              <a:rPr lang="ru-RU" dirty="0" smtClean="0"/>
              <a:t> медицинских </a:t>
            </a:r>
          </a:p>
          <a:p>
            <a:pPr marL="263525"/>
            <a:r>
              <a:rPr lang="ru-RU" dirty="0" smtClean="0"/>
              <a:t>осмотров, медицинских осмотров в течение рабочего дня</a:t>
            </a:r>
          </a:p>
          <a:p>
            <a:pPr marL="263525"/>
            <a:r>
              <a:rPr lang="ru-RU" dirty="0" smtClean="0"/>
              <a:t>(смены) и перечня включаемых в них исследований»</a:t>
            </a:r>
            <a:r>
              <a:rPr lang="ru-RU" dirty="0"/>
              <a:t>.</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0338179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179512" y="1890018"/>
            <a:ext cx="8064896" cy="4801314"/>
          </a:xfrm>
          <a:prstGeom prst="rect">
            <a:avLst/>
          </a:prstGeom>
        </p:spPr>
        <p:txBody>
          <a:bodyPr wrap="square">
            <a:spAutoFit/>
          </a:bodyPr>
          <a:lstStyle/>
          <a:p>
            <a:r>
              <a:rPr lang="ru-RU" dirty="0"/>
              <a:t>В целях предупреждения ДТП субъект транспортной деятельности должен обеспечивать проведение инструктажей по безопасности перевозок</a:t>
            </a:r>
            <a:r>
              <a:rPr lang="ru-RU" dirty="0" smtClean="0"/>
              <a:t>.</a:t>
            </a:r>
          </a:p>
          <a:p>
            <a:endParaRPr lang="ru-RU" dirty="0"/>
          </a:p>
          <a:p>
            <a:r>
              <a:rPr lang="ru-RU" dirty="0"/>
              <a:t>Информация о прохождении инструктажей вносится в журнал учета инструктажей водителей (далее - журнал), который должен содержать дату проведения и вид инструктажа, должность (при наличии), фамилию и инициалы лица, проводившего инструктаж, фамилию и инициалы водителей, прошедших инструктаж, и их подписи</a:t>
            </a:r>
            <a:r>
              <a:rPr lang="ru-RU" dirty="0" smtClean="0"/>
              <a:t>.</a:t>
            </a:r>
          </a:p>
          <a:p>
            <a:endParaRPr lang="ru-RU" dirty="0"/>
          </a:p>
          <a:p>
            <a:r>
              <a:rPr lang="ru-RU" dirty="0"/>
              <a:t>Допускается ведение журнала в электронном виде с использованием программного обеспечения субъекта транспортной деятельности (сведения, внесенные в журнал лицом, проводившим инструктаж, и водителем, в отношении которого проведен инструктаж, заверяются электронной подписью в соответствии с Федеральным законом от 6 апреля 2011 г. N 63-ФЗ "Об электронной </a:t>
            </a:r>
            <a:r>
              <a:rPr lang="ru-RU" dirty="0" smtClean="0"/>
              <a:t>подписи").</a:t>
            </a:r>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31035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179512" y="1890018"/>
            <a:ext cx="8712968" cy="4247317"/>
          </a:xfrm>
          <a:prstGeom prst="rect">
            <a:avLst/>
          </a:prstGeom>
        </p:spPr>
        <p:txBody>
          <a:bodyPr wrap="square">
            <a:spAutoFit/>
          </a:bodyPr>
          <a:lstStyle/>
          <a:p>
            <a:r>
              <a:rPr lang="ru-RU" dirty="0"/>
              <a:t>При приеме на работу водителей вне зависимости от уровня их квалификации и стажа работы с ними должен проводиться инструктаж (далее - вводный инструктаж</a:t>
            </a:r>
            <a:r>
              <a:rPr lang="ru-RU" dirty="0" smtClean="0"/>
              <a:t>).</a:t>
            </a:r>
          </a:p>
          <a:p>
            <a:endParaRPr lang="ru-RU" dirty="0"/>
          </a:p>
          <a:p>
            <a:r>
              <a:rPr lang="ru-RU" dirty="0"/>
              <a:t>В тематику вводного инструктажа включаются следующие вопросы:</a:t>
            </a:r>
          </a:p>
          <a:p>
            <a:pPr marL="285750" indent="-285750">
              <a:buFont typeface="Wingdings" panose="05000000000000000000" pitchFamily="2" charset="2"/>
              <a:buChar char="Ø"/>
            </a:pPr>
            <a:r>
              <a:rPr lang="ru-RU" dirty="0"/>
              <a:t>общие сведения о субъекте транспортной деятельности (размер и структура парка транспортных средств, виды осуществляемых перевозок);</a:t>
            </a:r>
          </a:p>
          <a:p>
            <a:pPr marL="285750" indent="-285750">
              <a:buFont typeface="Wingdings" panose="05000000000000000000" pitchFamily="2" charset="2"/>
              <a:buChar char="Ø"/>
            </a:pPr>
            <a:r>
              <a:rPr lang="ru-RU" dirty="0"/>
              <a:t>требования по безопасной эксплуатации транспортных средств;</a:t>
            </a:r>
          </a:p>
          <a:p>
            <a:pPr marL="285750" indent="-285750">
              <a:buFont typeface="Wingdings" panose="05000000000000000000" pitchFamily="2" charset="2"/>
              <a:buChar char="Ø"/>
            </a:pPr>
            <a:r>
              <a:rPr lang="ru-RU" dirty="0"/>
              <a:t>требования по обеспечению транспортной безопасности, учитывающие уровни безопасности для транспортных средств автомобильного транспорта и городского наземного электрического </a:t>
            </a:r>
            <a:r>
              <a:rPr lang="ru-RU" dirty="0" smtClean="0"/>
              <a:t>транспорта;</a:t>
            </a:r>
            <a:endParaRPr lang="ru-RU" dirty="0"/>
          </a:p>
          <a:p>
            <a:pPr marL="285750" indent="-285750">
              <a:buFont typeface="Wingdings" panose="05000000000000000000" pitchFamily="2" charset="2"/>
              <a:buChar char="Ø"/>
            </a:pPr>
            <a:r>
              <a:rPr lang="ru-RU" dirty="0"/>
              <a:t>права потерпевших, вытекающие из договора обязательного страхования гражданской ответственности перевозчика за причинение вреда жизни, здоровью, имуществу пассажиров, заключенного между страховщиком и страхователем, а также порядок действий потерпевших для получения возмещения причиненного вреда (для водителей автобусов, троллейбусов и трамваев</a:t>
            </a:r>
            <a:r>
              <a:rPr lang="ru-RU" dirty="0" smtClean="0"/>
              <a:t>);</a:t>
            </a:r>
            <a:endParaRPr lang="ru-RU" dirty="0"/>
          </a:p>
        </p:txBody>
      </p:sp>
    </p:spTree>
    <p:extLst>
      <p:ext uri="{BB962C8B-B14F-4D97-AF65-F5344CB8AC3E}">
        <p14:creationId xmlns:p14="http://schemas.microsoft.com/office/powerpoint/2010/main" val="34453934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51520" y="2276872"/>
            <a:ext cx="8712968" cy="3600986"/>
          </a:xfrm>
          <a:prstGeom prst="rect">
            <a:avLst/>
          </a:prstGeom>
        </p:spPr>
        <p:txBody>
          <a:bodyPr wrap="square">
            <a:spAutoFit/>
          </a:bodyPr>
          <a:lstStyle/>
          <a:p>
            <a:pPr marL="285750" indent="-285750">
              <a:buFont typeface="Wingdings" panose="05000000000000000000" pitchFamily="2" charset="2"/>
              <a:buChar char="Ø"/>
            </a:pPr>
            <a:r>
              <a:rPr lang="ru-RU" sz="1900" dirty="0"/>
              <a:t>порядок прохождения </a:t>
            </a:r>
            <a:r>
              <a:rPr lang="ru-RU" sz="1900" dirty="0" err="1"/>
              <a:t>предсменного</a:t>
            </a:r>
            <a:r>
              <a:rPr lang="ru-RU" sz="1900" dirty="0"/>
              <a:t>, </a:t>
            </a:r>
            <a:r>
              <a:rPr lang="ru-RU" sz="1900" dirty="0" err="1"/>
              <a:t>предрейсового</a:t>
            </a:r>
            <a:r>
              <a:rPr lang="ru-RU" sz="1900" dirty="0"/>
              <a:t> и </a:t>
            </a:r>
            <a:r>
              <a:rPr lang="ru-RU" sz="1900" dirty="0" err="1"/>
              <a:t>послесменного</a:t>
            </a:r>
            <a:r>
              <a:rPr lang="ru-RU" sz="1900" dirty="0"/>
              <a:t>, </a:t>
            </a:r>
            <a:r>
              <a:rPr lang="ru-RU" sz="1900" dirty="0" err="1"/>
              <a:t>послерейсового</a:t>
            </a:r>
            <a:r>
              <a:rPr lang="ru-RU" sz="1900" dirty="0"/>
              <a:t> медицинских осмотров;</a:t>
            </a:r>
          </a:p>
          <a:p>
            <a:pPr marL="285750" indent="-285750">
              <a:buFont typeface="Wingdings" panose="05000000000000000000" pitchFamily="2" charset="2"/>
              <a:buChar char="Ø"/>
            </a:pPr>
            <a:r>
              <a:rPr lang="ru-RU" sz="1900" dirty="0"/>
              <a:t>порядок прохождения </a:t>
            </a:r>
            <a:r>
              <a:rPr lang="ru-RU" sz="1900" dirty="0" err="1"/>
              <a:t>предрейсового</a:t>
            </a:r>
            <a:r>
              <a:rPr lang="ru-RU" sz="1900" dirty="0"/>
              <a:t> или </a:t>
            </a:r>
            <a:r>
              <a:rPr lang="ru-RU" sz="1900" dirty="0" err="1"/>
              <a:t>предсменного</a:t>
            </a:r>
            <a:r>
              <a:rPr lang="ru-RU" sz="1900" dirty="0"/>
              <a:t> контроля технического состояния транспортного средства;</a:t>
            </a:r>
          </a:p>
          <a:p>
            <a:pPr marL="285750" indent="-285750">
              <a:buFont typeface="Wingdings" panose="05000000000000000000" pitchFamily="2" charset="2"/>
              <a:buChar char="Ø"/>
            </a:pPr>
            <a:r>
              <a:rPr lang="ru-RU" sz="1900" dirty="0"/>
              <a:t>нормы загрузки транспортных средств (для пассажирских перевозок - </a:t>
            </a:r>
            <a:r>
              <a:rPr lang="ru-RU" sz="1900" dirty="0" err="1"/>
              <a:t>пассажировместимость</a:t>
            </a:r>
            <a:r>
              <a:rPr lang="ru-RU" sz="1900" dirty="0"/>
              <a:t>);</a:t>
            </a:r>
          </a:p>
          <a:p>
            <a:pPr marL="285750" indent="-285750">
              <a:buFont typeface="Wingdings" panose="05000000000000000000" pitchFamily="2" charset="2"/>
              <a:buChar char="Ø"/>
            </a:pPr>
            <a:r>
              <a:rPr lang="ru-RU" sz="1900" dirty="0"/>
              <a:t>основные данные об аварийности на пути следования, обстоятельствах и причинах преобладающих видов ДТП;</a:t>
            </a:r>
          </a:p>
          <a:p>
            <a:pPr marL="285750" indent="-285750">
              <a:buFont typeface="Wingdings" panose="05000000000000000000" pitchFamily="2" charset="2"/>
              <a:buChar char="Ø"/>
            </a:pPr>
            <a:r>
              <a:rPr lang="ru-RU" sz="1900" dirty="0"/>
              <a:t>порядок действий при наступлении ДТП, включая оформление документов о ДТП без участия уполномоченных на то сотрудников полиции;</a:t>
            </a:r>
          </a:p>
          <a:p>
            <a:pPr marL="285750" indent="-285750">
              <a:buFont typeface="Wingdings" panose="05000000000000000000" pitchFamily="2" charset="2"/>
              <a:buChar char="Ø"/>
            </a:pPr>
            <a:r>
              <a:rPr lang="ru-RU" sz="1900" dirty="0"/>
              <a:t>документы, необходимые для осуществления перевозок.</a:t>
            </a:r>
          </a:p>
          <a:p>
            <a:endParaRPr lang="ru-RU" sz="1900"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265585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291526" y="0"/>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107504" y="1697053"/>
            <a:ext cx="8712968" cy="4801314"/>
          </a:xfrm>
          <a:prstGeom prst="rect">
            <a:avLst/>
          </a:prstGeom>
        </p:spPr>
        <p:txBody>
          <a:bodyPr wrap="square">
            <a:spAutoFit/>
          </a:bodyPr>
          <a:lstStyle/>
          <a:p>
            <a:r>
              <a:rPr lang="ru-RU" dirty="0"/>
              <a:t>Перед отправлением водителя в рейс (за исключением второго и последующего рейсов по одному и тому же маршруту) с ним должен проводиться инструктаж (далее - </a:t>
            </a:r>
            <a:r>
              <a:rPr lang="ru-RU" dirty="0" err="1"/>
              <a:t>предрейсовый</a:t>
            </a:r>
            <a:r>
              <a:rPr lang="ru-RU" dirty="0"/>
              <a:t> инструктаж).</a:t>
            </a:r>
          </a:p>
          <a:p>
            <a:r>
              <a:rPr lang="ru-RU" dirty="0" err="1"/>
              <a:t>Предрейсовый</a:t>
            </a:r>
            <a:r>
              <a:rPr lang="ru-RU" dirty="0"/>
              <a:t> инструктаж включает следующие вопросы</a:t>
            </a:r>
            <a:r>
              <a:rPr lang="ru-RU" dirty="0" smtClean="0"/>
              <a:t>:</a:t>
            </a:r>
          </a:p>
          <a:p>
            <a:endParaRPr lang="ru-RU" dirty="0"/>
          </a:p>
          <a:p>
            <a:pPr marL="285750" indent="-285750">
              <a:buFont typeface="Wingdings" panose="05000000000000000000" pitchFamily="2" charset="2"/>
              <a:buChar char="Ø"/>
            </a:pPr>
            <a:r>
              <a:rPr lang="ru-RU" dirty="0"/>
              <a:t>протяженность маршрута, дорожные условия, наличие опасных участков и мест концентрации ДТП, особенности организации дорожного движения;</a:t>
            </a:r>
          </a:p>
          <a:p>
            <a:pPr marL="285750" indent="-285750">
              <a:buFont typeface="Wingdings" panose="05000000000000000000" pitchFamily="2" charset="2"/>
              <a:buChar char="Ø"/>
            </a:pPr>
            <a:r>
              <a:rPr lang="ru-RU" dirty="0"/>
              <a:t>погодные условия движения на маршруте;</a:t>
            </a:r>
          </a:p>
          <a:p>
            <a:pPr marL="285750" indent="-285750">
              <a:buFont typeface="Wingdings" panose="05000000000000000000" pitchFamily="2" charset="2"/>
              <a:buChar char="Ø"/>
            </a:pPr>
            <a:r>
              <a:rPr lang="ru-RU" dirty="0"/>
              <a:t>конечные, промежуточные пункты маршрута, места отдыха, приема пищи, смены водителей (при необходимости), парковки (парковочные места) транспортных средств;</a:t>
            </a:r>
          </a:p>
          <a:p>
            <a:pPr marL="285750" indent="-285750">
              <a:buFont typeface="Wingdings" panose="05000000000000000000" pitchFamily="2" charset="2"/>
              <a:buChar char="Ø"/>
            </a:pPr>
            <a:r>
              <a:rPr lang="ru-RU" dirty="0"/>
              <a:t>расположение на маршруте пунктов медицинской и технической помощи, постов Госавтоинспекции МВД России, автовокзалов и автостанций (при расположении остановочных пунктов маршрута на территории автовокзалов или автостанций);</a:t>
            </a:r>
          </a:p>
          <a:p>
            <a:pPr marL="285750" indent="-285750">
              <a:buFont typeface="Wingdings" panose="05000000000000000000" pitchFamily="2" charset="2"/>
              <a:buChar char="Ø"/>
            </a:pPr>
            <a:r>
              <a:rPr lang="ru-RU" dirty="0"/>
              <a:t>безопасность движения в период проведения культурно-массовых </a:t>
            </a:r>
            <a:endParaRPr lang="ru-RU" dirty="0" smtClean="0"/>
          </a:p>
          <a:p>
            <a:r>
              <a:rPr lang="ru-RU" dirty="0" smtClean="0"/>
              <a:t>и </a:t>
            </a:r>
            <a:r>
              <a:rPr lang="ru-RU" dirty="0"/>
              <a:t>спортивных мероприятий.</a:t>
            </a:r>
          </a:p>
          <a:p>
            <a:endParaRPr lang="ru-RU" dirty="0"/>
          </a:p>
        </p:txBody>
      </p:sp>
    </p:spTree>
    <p:extLst>
      <p:ext uri="{BB962C8B-B14F-4D97-AF65-F5344CB8AC3E}">
        <p14:creationId xmlns:p14="http://schemas.microsoft.com/office/powerpoint/2010/main" val="15974826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51520" y="1814888"/>
            <a:ext cx="8712968" cy="5078313"/>
          </a:xfrm>
          <a:prstGeom prst="rect">
            <a:avLst/>
          </a:prstGeom>
        </p:spPr>
        <p:txBody>
          <a:bodyPr wrap="square">
            <a:spAutoFit/>
          </a:bodyPr>
          <a:lstStyle/>
          <a:p>
            <a:r>
              <a:rPr lang="ru-RU" dirty="0"/>
              <a:t>Два раза в год (перед весенне-летним и осенне-зимним периодами) со всеми водителями должны проводиться инструктажи (далее - сезонные инструктажи</a:t>
            </a:r>
            <a:r>
              <a:rPr lang="ru-RU" dirty="0" smtClean="0"/>
              <a:t>).</a:t>
            </a:r>
          </a:p>
          <a:p>
            <a:endParaRPr lang="ru-RU" dirty="0"/>
          </a:p>
          <a:p>
            <a:r>
              <a:rPr lang="ru-RU" dirty="0"/>
              <a:t>Сезонные инструктажи включают вопросы, определяющие особенности эксплуатации и управления транспортными средствами в весенне-летний и осенне-зимний периоды, а также связанные с обеспечением безопасности дорожного движения в сложных погодных и дорожных условиях.</a:t>
            </a:r>
          </a:p>
          <a:p>
            <a:r>
              <a:rPr lang="ru-RU" dirty="0" smtClean="0"/>
              <a:t>При </a:t>
            </a:r>
            <a:r>
              <a:rPr lang="ru-RU" dirty="0"/>
              <a:t>необходимости незамедлительного доведения до водителя информации (о вступлении в силу нормативных правовых актов, положения которых влияют на профессиональную деятельность водителей, об изменении условий движения, влияющих на безопасность дорожного движения, о совершении и (или) об угрозах совершения террористических актов) должен проводиться инструктаж (далее - специальный инструктаж).</a:t>
            </a:r>
          </a:p>
          <a:p>
            <a:r>
              <a:rPr lang="ru-RU" dirty="0"/>
              <a:t>При проведении специального инструктажа дается оценка сложившейся </a:t>
            </a:r>
            <a:endParaRPr lang="ru-RU" dirty="0" smtClean="0"/>
          </a:p>
          <a:p>
            <a:r>
              <a:rPr lang="ru-RU" dirty="0" smtClean="0"/>
              <a:t>ситуации</a:t>
            </a:r>
            <a:r>
              <a:rPr lang="ru-RU" dirty="0"/>
              <a:t>, послужившей основанием для проведения данного </a:t>
            </a:r>
            <a:endParaRPr lang="ru-RU" dirty="0" smtClean="0"/>
          </a:p>
          <a:p>
            <a:r>
              <a:rPr lang="ru-RU" dirty="0" smtClean="0"/>
              <a:t>инструктажа</a:t>
            </a:r>
            <a:r>
              <a:rPr lang="ru-RU" dirty="0"/>
              <a:t>, и определяется порядок необходимых </a:t>
            </a:r>
            <a:r>
              <a:rPr lang="ru-RU" dirty="0" smtClean="0"/>
              <a:t>действий</a:t>
            </a:r>
          </a:p>
          <a:p>
            <a:r>
              <a:rPr lang="ru-RU" dirty="0" smtClean="0"/>
              <a:t> </a:t>
            </a:r>
            <a:r>
              <a:rPr lang="ru-RU" dirty="0"/>
              <a:t>водителя.</a:t>
            </a:r>
          </a:p>
          <a:p>
            <a:endParaRPr lang="ru-RU" dirty="0"/>
          </a:p>
        </p:txBody>
      </p:sp>
    </p:spTree>
    <p:extLst>
      <p:ext uri="{BB962C8B-B14F-4D97-AF65-F5344CB8AC3E}">
        <p14:creationId xmlns:p14="http://schemas.microsoft.com/office/powerpoint/2010/main" val="22088053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395536" y="1700808"/>
            <a:ext cx="6984776" cy="2585323"/>
          </a:xfrm>
          <a:prstGeom prst="rect">
            <a:avLst/>
          </a:prstGeom>
        </p:spPr>
        <p:txBody>
          <a:bodyPr wrap="square">
            <a:spAutoFit/>
          </a:bodyPr>
          <a:lstStyle/>
          <a:p>
            <a:pPr algn="ctr"/>
            <a:r>
              <a:rPr lang="ru-RU" b="1" i="1" dirty="0"/>
              <a:t>В целях обеспечения деятельности, связанной с безопасностью перевозок пассажиров и грузов, субъект транспортной деятельности должен назначить ответственного за обеспечение безопасности дорожного движения, аттестованного в соответствии с Порядком аттестации ответственного за обеспечение безопасности дорожного движения на право заниматься соответствующей деятельностью, утвержденным приказом Минтранса России от 31 июля 2020 г. N </a:t>
            </a:r>
            <a:r>
              <a:rPr lang="ru-RU" b="1" i="1" dirty="0" smtClean="0"/>
              <a:t>283.</a:t>
            </a:r>
            <a:endParaRPr lang="ru-RU" b="1" i="1" dirty="0"/>
          </a:p>
        </p:txBody>
      </p:sp>
      <p:pic>
        <p:nvPicPr>
          <p:cNvPr id="1026" name="Picture 2" descr="https://dpo23.ru/pluginfile.php/1252/course/overviewfiles/%D0%9E%D1%82%D0%B2%D0%B5%D1%82%D1%81%D1%82%D0%B2%D0%B5%D0%BD%D1%8B%D0%B9%20%D0%B7%D0%B0%20%D0%B1%D0%B4%D0%B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4265188"/>
            <a:ext cx="3744416" cy="2482836"/>
          </a:xfrm>
          <a:prstGeom prst="rect">
            <a:avLst/>
          </a:prstGeom>
          <a:noFill/>
          <a:extLst>
            <a:ext uri="{909E8E84-426E-40DD-AFC4-6F175D3DCCD1}">
              <a14:hiddenFill xmlns:a14="http://schemas.microsoft.com/office/drawing/2010/main">
                <a:solidFill>
                  <a:srgbClr val="FFFFFF"/>
                </a:solidFill>
              </a14:hiddenFill>
            </a:ext>
          </a:extLst>
        </p:spPr>
      </p:pic>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167" y="4359524"/>
            <a:ext cx="4145430"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ru-RU" b="1" dirty="0">
                <a:latin typeface="YS Geo"/>
              </a:rPr>
              <a:t>Срок действия:</a:t>
            </a:r>
            <a:r>
              <a:rPr lang="ru-RU" dirty="0">
                <a:latin typeface="YS Geo"/>
              </a:rPr>
              <a:t> до </a:t>
            </a:r>
            <a:r>
              <a:rPr lang="ru-RU" b="1" dirty="0">
                <a:latin typeface="YS Geo"/>
              </a:rPr>
              <a:t>1 января 2027 г.</a:t>
            </a:r>
            <a:endParaRPr lang="ru-RU" dirty="0"/>
          </a:p>
        </p:txBody>
      </p:sp>
    </p:spTree>
    <p:extLst>
      <p:ext uri="{BB962C8B-B14F-4D97-AF65-F5344CB8AC3E}">
        <p14:creationId xmlns:p14="http://schemas.microsoft.com/office/powerpoint/2010/main" val="21116241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51520" y="1700808"/>
            <a:ext cx="8712968" cy="4801314"/>
          </a:xfrm>
          <a:prstGeom prst="rect">
            <a:avLst/>
          </a:prstGeom>
        </p:spPr>
        <p:txBody>
          <a:bodyPr wrap="square">
            <a:spAutoFit/>
          </a:bodyPr>
          <a:lstStyle/>
          <a:p>
            <a:r>
              <a:rPr lang="ru-RU" dirty="0"/>
              <a:t>Безопасность транспортных средств обеспечивается посредством:</a:t>
            </a:r>
          </a:p>
          <a:p>
            <a:pPr marL="285750" indent="-285750">
              <a:buFont typeface="Wingdings" panose="05000000000000000000" pitchFamily="2" charset="2"/>
              <a:buChar char="Ø"/>
            </a:pPr>
            <a:r>
              <a:rPr lang="ru-RU" dirty="0"/>
              <a:t>использования транспортных средств, соответствующих Основным положениям по допуску транспортных средств к эксплуатации и обязанностям должностных лиц по обеспечению безопасности дорожного движения, утвержденным постановлением Совета Министров - Правительства Российской Федерации от 23 октября 1993 г. N </a:t>
            </a:r>
            <a:r>
              <a:rPr lang="ru-RU" dirty="0" smtClean="0"/>
              <a:t>1090;</a:t>
            </a:r>
            <a:endParaRPr lang="ru-RU" dirty="0"/>
          </a:p>
          <a:p>
            <a:pPr marL="285750" indent="-285750">
              <a:buFont typeface="Wingdings" panose="05000000000000000000" pitchFamily="2" charset="2"/>
              <a:buChar char="Ø"/>
            </a:pPr>
            <a:r>
              <a:rPr lang="ru-RU" dirty="0"/>
              <a:t>проведения технического осмотра транспортных средств в соответствии с требованиями Федерального закона от 1 июля 2011 г. N 170-ФЗ "О техническом осмотре транспортных средств и о внесении изменений в отдельные законодательные акты Российской </a:t>
            </a:r>
            <a:r>
              <a:rPr lang="ru-RU" dirty="0" smtClean="0"/>
              <a:t>Федерации";</a:t>
            </a:r>
            <a:endParaRPr lang="ru-RU" dirty="0"/>
          </a:p>
          <a:p>
            <a:pPr marL="285750" indent="-285750">
              <a:buFont typeface="Wingdings" panose="05000000000000000000" pitchFamily="2" charset="2"/>
              <a:buChar char="Ø"/>
            </a:pPr>
            <a:r>
              <a:rPr lang="ru-RU" dirty="0"/>
              <a:t>проведения </a:t>
            </a:r>
            <a:r>
              <a:rPr lang="ru-RU" dirty="0" err="1"/>
              <a:t>предрейсового</a:t>
            </a:r>
            <a:r>
              <a:rPr lang="ru-RU" dirty="0"/>
              <a:t> или </a:t>
            </a:r>
            <a:r>
              <a:rPr lang="ru-RU" dirty="0" err="1"/>
              <a:t>предсменного</a:t>
            </a:r>
            <a:r>
              <a:rPr lang="ru-RU" dirty="0"/>
              <a:t> контроля технического состояния транспортных средств в соответствии с порядком организации и проведения </a:t>
            </a:r>
            <a:r>
              <a:rPr lang="ru-RU" dirty="0" err="1"/>
              <a:t>предрейсового</a:t>
            </a:r>
            <a:r>
              <a:rPr lang="ru-RU" dirty="0"/>
              <a:t> или </a:t>
            </a:r>
            <a:r>
              <a:rPr lang="ru-RU" dirty="0" err="1"/>
              <a:t>предсменного</a:t>
            </a:r>
            <a:r>
              <a:rPr lang="ru-RU" dirty="0"/>
              <a:t> контроля технического состояния транспортных средств, устанавливаемым Минтрансом России в соответствии со статьей 20 Федерального закона N 196-ФЗ (не распространяется на </a:t>
            </a:r>
            <a:endParaRPr lang="ru-RU" dirty="0" smtClean="0"/>
          </a:p>
          <a:p>
            <a:r>
              <a:rPr lang="ru-RU" dirty="0"/>
              <a:t> </a:t>
            </a:r>
            <a:r>
              <a:rPr lang="ru-RU" dirty="0" smtClean="0"/>
              <a:t>    физических </a:t>
            </a:r>
            <a:r>
              <a:rPr lang="ru-RU" dirty="0"/>
              <a:t>лиц).</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6871062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51520" y="1961003"/>
            <a:ext cx="7920880" cy="4801314"/>
          </a:xfrm>
          <a:prstGeom prst="rect">
            <a:avLst/>
          </a:prstGeom>
        </p:spPr>
        <p:txBody>
          <a:bodyPr wrap="square">
            <a:spAutoFit/>
          </a:bodyPr>
          <a:lstStyle/>
          <a:p>
            <a:r>
              <a:rPr lang="ru-RU" dirty="0"/>
              <a:t>Безопасные условия перевозок пассажиров обеспечиваются посредством</a:t>
            </a:r>
            <a:r>
              <a:rPr lang="ru-RU" dirty="0" smtClean="0"/>
              <a:t>:</a:t>
            </a:r>
          </a:p>
          <a:p>
            <a:endParaRPr lang="ru-RU" dirty="0"/>
          </a:p>
          <a:p>
            <a:pPr marL="285750" indent="-285750">
              <a:buFont typeface="Wingdings" panose="05000000000000000000" pitchFamily="2" charset="2"/>
              <a:buChar char="Ø"/>
            </a:pPr>
            <a:r>
              <a:rPr lang="ru-RU" dirty="0"/>
              <a:t>соблюдения лицензионных требований, установленных Положением о лицензировании деятельности по перевозкам пассажиров и иных лиц автобусами, утвержденным постановление Правительства </a:t>
            </a:r>
            <a:r>
              <a:rPr lang="ru-RU" dirty="0" smtClean="0"/>
              <a:t>РФ </a:t>
            </a:r>
            <a:r>
              <a:rPr lang="ru-RU" dirty="0"/>
              <a:t>от 7 октября 2020 г. N </a:t>
            </a:r>
            <a:r>
              <a:rPr lang="ru-RU" dirty="0" smtClean="0"/>
              <a:t>1616</a:t>
            </a:r>
            <a:r>
              <a:rPr lang="ru-RU" dirty="0"/>
              <a:t> (не распространяется на физических лиц, а также на субъекты транспортной деятельности, осуществляющие перевозки троллейбусами и трамваями</a:t>
            </a:r>
            <a:r>
              <a:rPr lang="ru-RU" dirty="0" smtClean="0"/>
              <a:t>);</a:t>
            </a:r>
          </a:p>
          <a:p>
            <a:pPr marL="285750" indent="-285750">
              <a:buFont typeface="Wingdings" panose="05000000000000000000" pitchFamily="2" charset="2"/>
              <a:buChar char="Ø"/>
            </a:pPr>
            <a:endParaRPr lang="ru-RU" dirty="0"/>
          </a:p>
          <a:p>
            <a:pPr marL="285750" indent="-285750">
              <a:buFont typeface="Wingdings" panose="05000000000000000000" pitchFamily="2" charset="2"/>
              <a:buChar char="Ø"/>
            </a:pPr>
            <a:r>
              <a:rPr lang="ru-RU" dirty="0"/>
              <a:t>соблюдения норм предельной вместимости транспортных средств, указанных изготовителем транспортного средства в эксплуатационной документации, и (или) одобрении типа транспортного средства, и (или) свидетельстве о соответствии транспортного средства с внесенными в его конструкцию изменениями требованиям безопасности;</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701923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251520" y="2060848"/>
            <a:ext cx="7920880" cy="4247317"/>
          </a:xfrm>
          <a:prstGeom prst="rect">
            <a:avLst/>
          </a:prstGeom>
        </p:spPr>
        <p:txBody>
          <a:bodyPr wrap="square">
            <a:spAutoFit/>
          </a:bodyPr>
          <a:lstStyle/>
          <a:p>
            <a:pPr marL="285750" indent="-285750">
              <a:buFont typeface="Wingdings" panose="05000000000000000000" pitchFamily="2" charset="2"/>
              <a:buChar char="Ø"/>
            </a:pPr>
            <a:r>
              <a:rPr lang="ru-RU" dirty="0"/>
              <a:t>соблюдения установленного реестром маршрутов регулярных </a:t>
            </a:r>
            <a:r>
              <a:rPr lang="ru-RU" dirty="0" smtClean="0"/>
              <a:t>перевозок</a:t>
            </a:r>
            <a:r>
              <a:rPr lang="ru-RU" dirty="0"/>
              <a:t> пути следования транспортного средства по маршруту и осуществлением посадки и высадки пассажиров в остановочных пунктах, предусмотренных данным реестром (кроме случаев, когда посадка или высадка пассажиров в иных местах вызвана необходимостью обеспечения безопасности перевозок и дорожного движения</a:t>
            </a:r>
            <a:r>
              <a:rPr lang="ru-RU" dirty="0" smtClean="0"/>
              <a:t>);</a:t>
            </a:r>
          </a:p>
          <a:p>
            <a:pPr marL="285750" indent="-285750">
              <a:buFont typeface="Wingdings" panose="05000000000000000000" pitchFamily="2" charset="2"/>
              <a:buChar char="Ø"/>
            </a:pPr>
            <a:endParaRPr lang="ru-RU" dirty="0"/>
          </a:p>
          <a:p>
            <a:pPr marL="285750" indent="-285750">
              <a:buFont typeface="Wingdings" panose="05000000000000000000" pitchFamily="2" charset="2"/>
              <a:buChar char="Ø"/>
            </a:pPr>
            <a:r>
              <a:rPr lang="ru-RU" dirty="0"/>
              <a:t>соблюдения требований по месту размещения багажа в соответствии с Правилами перевозок пассажиров и багажа автомобильным транспортом и городским наземным электрическим транспортом, утвержденными постановлением Правительства Российской Федерации от 1 октября 2020 г. N </a:t>
            </a:r>
            <a:r>
              <a:rPr lang="ru-RU" dirty="0" smtClean="0"/>
              <a:t>1586</a:t>
            </a:r>
            <a:r>
              <a:rPr lang="ru-RU" dirty="0"/>
              <a:t> (не распространяется на физических лиц).</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042691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323528" y="1772816"/>
            <a:ext cx="8640960" cy="4524315"/>
          </a:xfrm>
          <a:prstGeom prst="rect">
            <a:avLst/>
          </a:prstGeom>
        </p:spPr>
        <p:txBody>
          <a:bodyPr wrap="square">
            <a:spAutoFit/>
          </a:bodyPr>
          <a:lstStyle/>
          <a:p>
            <a:r>
              <a:rPr lang="ru-RU" dirty="0"/>
              <a:t>В случае ДТП с участием транспортных средств, принадлежащих субъекту транспортной деятельности, субъект транспортной деятельности проводит анализ причин и условий, способствовавших возникновению ДТП, результаты которого оформляются документально и хранятся не менее трех лет.</a:t>
            </a:r>
          </a:p>
          <a:p>
            <a:r>
              <a:rPr lang="ru-RU" dirty="0"/>
              <a:t>При осуществлении указанного анализа устанавливаются:</a:t>
            </a:r>
          </a:p>
          <a:p>
            <a:r>
              <a:rPr lang="ru-RU" dirty="0"/>
              <a:t>1) в отношении работника субъекта транспортной деятельности, управлявшего транспортным средством (далее - водитель):</a:t>
            </a:r>
          </a:p>
          <a:p>
            <a:pPr marL="285750" indent="-285750">
              <a:buFont typeface="Wingdings" panose="05000000000000000000" pitchFamily="2" charset="2"/>
              <a:buChar char="Ø"/>
            </a:pPr>
            <a:r>
              <a:rPr lang="ru-RU" dirty="0"/>
              <a:t>фамилия, имя, отчество (при наличии), общий стаж вождения данной категории транспортного средства, стаж работы у субъекта транспортной деятельности, стаж работы на данном транспортном средстве (данные сведения устанавливаются также в отношении других водителей - участниках ДТП (при наличии);</a:t>
            </a:r>
          </a:p>
          <a:p>
            <a:pPr marL="285750" indent="-285750">
              <a:buFont typeface="Wingdings" panose="05000000000000000000" pitchFamily="2" charset="2"/>
              <a:buChar char="Ø"/>
            </a:pPr>
            <a:r>
              <a:rPr lang="ru-RU" dirty="0"/>
              <a:t>прохождение водителем медицинского освидетельствования на состояние опьянения. В отношении водителя, находившегося во время ДТП в состоянии алкогольного, наркотического или иного токсического опьянения, - </a:t>
            </a:r>
            <a:endParaRPr lang="ru-RU" dirty="0" smtClean="0"/>
          </a:p>
          <a:p>
            <a:r>
              <a:rPr lang="ru-RU" dirty="0"/>
              <a:t> </a:t>
            </a:r>
            <a:r>
              <a:rPr lang="ru-RU" dirty="0" smtClean="0"/>
              <a:t>    обстоятельства</a:t>
            </a:r>
            <a:r>
              <a:rPr lang="ru-RU" dirty="0"/>
              <a:t>, при которых он оказался за рулем в состоянии </a:t>
            </a:r>
            <a:endParaRPr lang="ru-RU" dirty="0" smtClean="0"/>
          </a:p>
          <a:p>
            <a:r>
              <a:rPr lang="ru-RU" dirty="0"/>
              <a:t> </a:t>
            </a:r>
            <a:r>
              <a:rPr lang="ru-RU" dirty="0" smtClean="0"/>
              <a:t>    опьянения;</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423633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323528" y="1772816"/>
            <a:ext cx="8640960" cy="4524315"/>
          </a:xfrm>
          <a:prstGeom prst="rect">
            <a:avLst/>
          </a:prstGeom>
        </p:spPr>
        <p:txBody>
          <a:bodyPr wrap="square">
            <a:spAutoFit/>
          </a:bodyPr>
          <a:lstStyle/>
          <a:p>
            <a:pPr marL="285750" indent="-285750">
              <a:buFont typeface="Wingdings" panose="05000000000000000000" pitchFamily="2" charset="2"/>
              <a:buChar char="Ø"/>
            </a:pPr>
            <a:r>
              <a:rPr lang="ru-RU" dirty="0"/>
              <a:t>соблюдение водителем в предшествовавший ДТП период режима труда и отдыха;</a:t>
            </a:r>
          </a:p>
          <a:p>
            <a:pPr marL="285750" indent="-285750">
              <a:buFont typeface="Wingdings" panose="05000000000000000000" pitchFamily="2" charset="2"/>
              <a:buChar char="Ø"/>
            </a:pPr>
            <a:r>
              <a:rPr lang="ru-RU" dirty="0"/>
              <a:t>соблюдение водителем законодательства Российской Федерации о безопасности дорожного движения и настоящих Правил;</a:t>
            </a:r>
          </a:p>
          <a:p>
            <a:pPr marL="285750" indent="-285750">
              <a:buFont typeface="Wingdings" panose="05000000000000000000" pitchFamily="2" charset="2"/>
              <a:buChar char="Ø"/>
            </a:pPr>
            <a:r>
              <a:rPr lang="ru-RU" dirty="0"/>
              <a:t>наличие у водителя административных правонарушений в области дорожного движения и трудовой дисциплины в течение года, предшествовавшего данному происшествию, наличие взысканий у данного водителя в течение года;</a:t>
            </a:r>
          </a:p>
          <a:p>
            <a:pPr marL="285750" indent="-285750">
              <a:buFont typeface="Wingdings" panose="05000000000000000000" pitchFamily="2" charset="2"/>
              <a:buChar char="Ø"/>
            </a:pPr>
            <a:r>
              <a:rPr lang="ru-RU" dirty="0"/>
              <a:t>прохождение повышения квалификации и профессионального мастерства водителя, соблюдение условий стажировки водителя</a:t>
            </a:r>
            <a:r>
              <a:rPr lang="ru-RU" dirty="0" smtClean="0"/>
              <a:t>;</a:t>
            </a:r>
          </a:p>
          <a:p>
            <a:r>
              <a:rPr lang="ru-RU" dirty="0" smtClean="0"/>
              <a:t>2) в отношении транспортного средства:</a:t>
            </a:r>
          </a:p>
          <a:p>
            <a:pPr marL="285750" indent="-285750">
              <a:buFont typeface="Wingdings" panose="05000000000000000000" pitchFamily="2" charset="2"/>
              <a:buChar char="Ø"/>
            </a:pPr>
            <a:r>
              <a:rPr lang="ru-RU" dirty="0" smtClean="0"/>
              <a:t>модель транспортного средства;</a:t>
            </a:r>
          </a:p>
          <a:p>
            <a:pPr marL="285750" indent="-285750">
              <a:buFont typeface="Wingdings" panose="05000000000000000000" pitchFamily="2" charset="2"/>
              <a:buChar char="Ø"/>
            </a:pPr>
            <a:r>
              <a:rPr lang="ru-RU" dirty="0" smtClean="0"/>
              <a:t>государственный регистрационный знак (для городского наземного электрического транспорта - бортовой номер), расположение рулевого управления на транспортном средстве;</a:t>
            </a:r>
          </a:p>
          <a:p>
            <a:pPr marL="285750" indent="-285750">
              <a:buFont typeface="Wingdings" panose="05000000000000000000" pitchFamily="2" charset="2"/>
              <a:buChar char="Ø"/>
            </a:pPr>
            <a:r>
              <a:rPr lang="ru-RU" dirty="0" smtClean="0"/>
              <a:t>наличие неисправностей транспортного средства в момент ДТП;</a:t>
            </a:r>
          </a:p>
          <a:p>
            <a:pPr marL="285750" indent="-285750">
              <a:buFont typeface="Wingdings" panose="05000000000000000000" pitchFamily="2" charset="2"/>
              <a:buChar char="Ø"/>
            </a:pPr>
            <a:r>
              <a:rPr lang="ru-RU" dirty="0" smtClean="0"/>
              <a:t>наличие диагностической карты, подтверждающей прохождение </a:t>
            </a:r>
          </a:p>
          <a:p>
            <a:r>
              <a:rPr lang="ru-RU" dirty="0"/>
              <a:t> </a:t>
            </a:r>
            <a:r>
              <a:rPr lang="ru-RU" dirty="0" smtClean="0"/>
              <a:t>     технического осмотра транспортного средства;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211042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323528" y="1861614"/>
            <a:ext cx="8640960" cy="4524315"/>
          </a:xfrm>
          <a:prstGeom prst="rect">
            <a:avLst/>
          </a:prstGeom>
        </p:spPr>
        <p:txBody>
          <a:bodyPr wrap="square">
            <a:spAutoFit/>
          </a:bodyPr>
          <a:lstStyle/>
          <a:p>
            <a:pPr marL="285750" indent="-285750">
              <a:buFont typeface="Wingdings" panose="05000000000000000000" pitchFamily="2" charset="2"/>
              <a:buChar char="Ø"/>
            </a:pPr>
            <a:r>
              <a:rPr lang="ru-RU" dirty="0"/>
              <a:t>соблюдение периодичности технического обслуживания транспортного средства, а также фамилия, имя и отчество (при наличии) лица, ответственного за его проведение;</a:t>
            </a:r>
          </a:p>
          <a:p>
            <a:pPr marL="285750" indent="-285750">
              <a:buFont typeface="Wingdings" panose="05000000000000000000" pitchFamily="2" charset="2"/>
              <a:buChar char="Ø"/>
            </a:pPr>
            <a:r>
              <a:rPr lang="ru-RU" dirty="0"/>
              <a:t>наличие и перечень неисправностей, обнаруженных при техническом обслуживании транспортного средства;</a:t>
            </a:r>
          </a:p>
          <a:p>
            <a:pPr marL="285750" indent="-285750">
              <a:buFont typeface="Wingdings" panose="05000000000000000000" pitchFamily="2" charset="2"/>
              <a:buChar char="Ø"/>
            </a:pPr>
            <a:r>
              <a:rPr lang="ru-RU" dirty="0"/>
              <a:t>наличие письменных обращений водителя к субъекту транспортной деятельности о выявленных в процессе эксплуатации транспортного средства неисправностях</a:t>
            </a:r>
            <a:r>
              <a:rPr lang="ru-RU" dirty="0" smtClean="0"/>
              <a:t>;</a:t>
            </a:r>
          </a:p>
          <a:p>
            <a:pPr marL="285750" indent="-285750">
              <a:buFont typeface="Wingdings" panose="05000000000000000000" pitchFamily="2" charset="2"/>
              <a:buChar char="Ø"/>
            </a:pPr>
            <a:endParaRPr lang="ru-RU" dirty="0"/>
          </a:p>
          <a:p>
            <a:r>
              <a:rPr lang="ru-RU" dirty="0"/>
              <a:t>3) в отношении должностных лиц субъекта транспортной деятельности:</a:t>
            </a:r>
          </a:p>
          <a:p>
            <a:pPr marL="285750" indent="-285750">
              <a:buFont typeface="Wingdings" panose="05000000000000000000" pitchFamily="2" charset="2"/>
              <a:buChar char="Ø"/>
            </a:pPr>
            <a:r>
              <a:rPr lang="ru-RU" dirty="0"/>
              <a:t>фамилия, имя, отчество (при наличии) лица, осуществлявшего </a:t>
            </a:r>
            <a:r>
              <a:rPr lang="ru-RU" dirty="0" err="1"/>
              <a:t>предрейсовый</a:t>
            </a:r>
            <a:r>
              <a:rPr lang="ru-RU" dirty="0"/>
              <a:t> контроль технического состояния транспортного средства, соответствие указанного лица квалификационным и профессиональным требованиям, соблюдение условий и порядка проведения </a:t>
            </a:r>
            <a:r>
              <a:rPr lang="ru-RU" dirty="0" err="1"/>
              <a:t>предрейсового</a:t>
            </a:r>
            <a:r>
              <a:rPr lang="ru-RU" dirty="0"/>
              <a:t> контроля технического состояния транспортного средства;</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340443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fontScale="92500" lnSpcReduction="10000"/>
          </a:bodyPr>
          <a:lstStyle/>
          <a:p>
            <a:pPr indent="15875" algn="ctr">
              <a:buNone/>
              <a:defRPr/>
            </a:pPr>
            <a:r>
              <a:rPr lang="ru-RU" sz="3100" dirty="0" smtClean="0">
                <a:solidFill>
                  <a:schemeClr val="accent1"/>
                </a:solidFill>
                <a:latin typeface="+mj-lt"/>
                <a:ea typeface="+mj-ea"/>
                <a:cs typeface="+mj-cs"/>
              </a:rPr>
              <a:t>Приказ </a:t>
            </a:r>
            <a:r>
              <a:rPr lang="ru-RU" sz="3100" dirty="0">
                <a:solidFill>
                  <a:schemeClr val="accent1"/>
                </a:solidFill>
                <a:latin typeface="+mj-lt"/>
                <a:ea typeface="+mj-ea"/>
                <a:cs typeface="+mj-cs"/>
              </a:rPr>
              <a:t>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r>
              <a:rPr lang="ru-RU" sz="3100" dirty="0" smtClean="0">
                <a:solidFill>
                  <a:schemeClr val="accent1"/>
                </a:solidFill>
                <a:latin typeface="+mj-lt"/>
                <a:ea typeface="+mj-ea"/>
                <a:cs typeface="+mj-cs"/>
              </a:rPr>
              <a:t>"</a:t>
            </a:r>
            <a:endParaRPr lang="ru-RU" sz="3100" dirty="0">
              <a:solidFill>
                <a:schemeClr val="accent1"/>
              </a:solidFill>
              <a:latin typeface="+mj-lt"/>
              <a:ea typeface="+mj-ea"/>
              <a:cs typeface="+mj-cs"/>
            </a:endParaRPr>
          </a:p>
        </p:txBody>
      </p:sp>
      <p:sp>
        <p:nvSpPr>
          <p:cNvPr id="2" name="Прямоугольник 1"/>
          <p:cNvSpPr/>
          <p:nvPr/>
        </p:nvSpPr>
        <p:spPr>
          <a:xfrm>
            <a:off x="323528" y="1890595"/>
            <a:ext cx="7704856" cy="4524315"/>
          </a:xfrm>
          <a:prstGeom prst="rect">
            <a:avLst/>
          </a:prstGeom>
        </p:spPr>
        <p:txBody>
          <a:bodyPr wrap="square">
            <a:spAutoFit/>
          </a:bodyPr>
          <a:lstStyle/>
          <a:p>
            <a:pPr marL="285750" indent="-285750">
              <a:buFont typeface="Wingdings" panose="05000000000000000000" pitchFamily="2" charset="2"/>
              <a:buChar char="Ø"/>
            </a:pPr>
            <a:r>
              <a:rPr lang="ru-RU" dirty="0"/>
              <a:t>фамилия, имя, отчество (при наличии) лица, осуществлявшего инструктаж водителей (в предусмотренных настоящими Правилами случаях), соответствие указанного лица квалификационным и профессиональным требованиям, соблюдение требований к проведению инструктажа в соответствии с настоящими Правилами;</a:t>
            </a:r>
          </a:p>
          <a:p>
            <a:pPr marL="285750" indent="-285750">
              <a:buFont typeface="Wingdings" panose="05000000000000000000" pitchFamily="2" charset="2"/>
              <a:buChar char="Ø"/>
            </a:pPr>
            <a:r>
              <a:rPr lang="ru-RU" dirty="0"/>
              <a:t>фамилия, имя, отчество (при наличии) лица, осуществлявшего </a:t>
            </a:r>
            <a:r>
              <a:rPr lang="ru-RU" dirty="0" err="1"/>
              <a:t>предрейсовый</a:t>
            </a:r>
            <a:r>
              <a:rPr lang="ru-RU" dirty="0"/>
              <a:t> медицинский осмотр, соответствие указанного лица квалификационным и профессиональным требованиям, соблюдение условий и порядка проведения </a:t>
            </a:r>
            <a:r>
              <a:rPr lang="ru-RU" dirty="0" err="1"/>
              <a:t>предрейсового</a:t>
            </a:r>
            <a:r>
              <a:rPr lang="ru-RU" dirty="0"/>
              <a:t> медицинского осмотра;</a:t>
            </a:r>
          </a:p>
          <a:p>
            <a:pPr marL="285750" indent="-285750">
              <a:buFont typeface="Wingdings" panose="05000000000000000000" pitchFamily="2" charset="2"/>
              <a:buChar char="Ø"/>
            </a:pPr>
            <a:r>
              <a:rPr lang="ru-RU" dirty="0"/>
              <a:t>соблюдение положений законодательства Российской Федерации о безопасности дорожного движения и настоящих Правил;</a:t>
            </a:r>
          </a:p>
          <a:p>
            <a:pPr marL="285750" indent="-285750">
              <a:buFont typeface="Wingdings" panose="05000000000000000000" pitchFamily="2" charset="2"/>
              <a:buChar char="Ø"/>
            </a:pPr>
            <a:r>
              <a:rPr lang="ru-RU" dirty="0"/>
              <a:t>меры, принятые субъектом транспортной деятельности к водителям, имеющим административные правонарушения в области дорожного движения</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010069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buNone/>
              <a:defRPr/>
            </a:pPr>
            <a:r>
              <a:rPr lang="ru-RU" sz="2600" dirty="0">
                <a:solidFill>
                  <a:schemeClr val="accent1"/>
                </a:solidFill>
                <a:latin typeface="+mj-lt"/>
                <a:ea typeface="+mj-ea"/>
                <a:cs typeface="+mj-cs"/>
              </a:rPr>
              <a:t>Виды перевозок пассажиров и багажа</a:t>
            </a:r>
          </a:p>
        </p:txBody>
      </p:sp>
      <p:sp>
        <p:nvSpPr>
          <p:cNvPr id="2" name="Прямоугольник 1"/>
          <p:cNvSpPr/>
          <p:nvPr/>
        </p:nvSpPr>
        <p:spPr>
          <a:xfrm>
            <a:off x="107504" y="764704"/>
            <a:ext cx="7704856" cy="1200329"/>
          </a:xfrm>
          <a:prstGeom prst="rect">
            <a:avLst/>
          </a:prstGeom>
        </p:spPr>
        <p:txBody>
          <a:bodyPr wrap="square">
            <a:spAutoFit/>
          </a:bodyPr>
          <a:lstStyle/>
          <a:p>
            <a:r>
              <a:rPr lang="ru-RU" dirty="0"/>
              <a:t>Перевозки пассажиров и багажа подразделяются на</a:t>
            </a:r>
            <a:r>
              <a:rPr lang="ru-RU" dirty="0" smtClean="0"/>
              <a:t>:</a:t>
            </a:r>
          </a:p>
          <a:p>
            <a:pPr marL="342900" indent="-342900">
              <a:buAutoNum type="arabicParenR"/>
            </a:pPr>
            <a:r>
              <a:rPr lang="ru-RU" dirty="0" smtClean="0"/>
              <a:t>регулярные </a:t>
            </a:r>
            <a:r>
              <a:rPr lang="ru-RU" dirty="0"/>
              <a:t>перевозки</a:t>
            </a:r>
            <a:r>
              <a:rPr lang="ru-RU" dirty="0" smtClean="0"/>
              <a:t>;</a:t>
            </a:r>
          </a:p>
          <a:p>
            <a:r>
              <a:rPr lang="ru-RU" dirty="0" smtClean="0"/>
              <a:t>2</a:t>
            </a:r>
            <a:r>
              <a:rPr lang="ru-RU" dirty="0"/>
              <a:t>) перевозки по заказам</a:t>
            </a:r>
            <a:r>
              <a:rPr lang="ru-RU" dirty="0" smtClean="0"/>
              <a:t>;</a:t>
            </a:r>
          </a:p>
          <a:p>
            <a:r>
              <a:rPr lang="ru-RU" dirty="0" smtClean="0"/>
              <a:t>3</a:t>
            </a:r>
            <a:r>
              <a:rPr lang="ru-RU" dirty="0"/>
              <a:t>) перевозки легковыми такси.</a:t>
            </a:r>
          </a:p>
        </p:txBody>
      </p:sp>
      <p:sp>
        <p:nvSpPr>
          <p:cNvPr id="3" name="Прямоугольник 2"/>
          <p:cNvSpPr/>
          <p:nvPr/>
        </p:nvSpPr>
        <p:spPr>
          <a:xfrm>
            <a:off x="107504" y="1908480"/>
            <a:ext cx="7992888" cy="4396012"/>
          </a:xfrm>
          <a:prstGeom prst="rect">
            <a:avLst/>
          </a:prstGeom>
        </p:spPr>
        <p:txBody>
          <a:bodyPr wrap="square">
            <a:spAutoFit/>
          </a:bodyPr>
          <a:lstStyle/>
          <a:p>
            <a:pPr algn="ctr">
              <a:lnSpc>
                <a:spcPct val="107000"/>
              </a:lnSpc>
              <a:spcAft>
                <a:spcPts val="750"/>
              </a:spcAft>
            </a:pPr>
            <a:r>
              <a:rPr lang="ru-RU" sz="2600" dirty="0">
                <a:solidFill>
                  <a:schemeClr val="accent1"/>
                </a:solidFill>
                <a:latin typeface="+mj-lt"/>
                <a:ea typeface="+mj-ea"/>
                <a:cs typeface="+mj-cs"/>
              </a:rPr>
              <a:t>Виды регулярных перевозок пассажиров и багажа</a:t>
            </a:r>
          </a:p>
          <a:p>
            <a:pPr algn="just">
              <a:lnSpc>
                <a:spcPct val="107000"/>
              </a:lnSpc>
              <a:spcAft>
                <a:spcPts val="750"/>
              </a:spcAft>
            </a:pPr>
            <a:r>
              <a:rPr lang="ru-RU" dirty="0"/>
              <a:t>1. Регулярные перевозки пассажиров и багажа осуществляются на основании публичного договора перевозки пассажира по маршруту регулярных перевозок.</a:t>
            </a:r>
          </a:p>
          <a:p>
            <a:pPr algn="just">
              <a:lnSpc>
                <a:spcPct val="107000"/>
              </a:lnSpc>
              <a:spcAft>
                <a:spcPts val="750"/>
              </a:spcAft>
            </a:pPr>
            <a:r>
              <a:rPr lang="ru-RU" dirty="0"/>
              <a:t>2. Регулярные перевозки пассажиров и багажа относятся к перевозкам транспортом общего пользования.</a:t>
            </a:r>
          </a:p>
          <a:p>
            <a:pPr algn="just">
              <a:lnSpc>
                <a:spcPct val="107000"/>
              </a:lnSpc>
              <a:spcAft>
                <a:spcPts val="750"/>
              </a:spcAft>
            </a:pPr>
            <a:r>
              <a:rPr lang="ru-RU" dirty="0"/>
              <a:t>3. Регулярные перевозки пассажиров и багажа подразделяются на:</a:t>
            </a:r>
          </a:p>
          <a:p>
            <a:pPr algn="just">
              <a:lnSpc>
                <a:spcPct val="107000"/>
              </a:lnSpc>
              <a:spcAft>
                <a:spcPts val="750"/>
              </a:spcAft>
            </a:pPr>
            <a:r>
              <a:rPr lang="ru-RU" dirty="0"/>
              <a:t>1) перевозки с посадкой и высадкой пассажиров только в установленных остановочных пунктах по маршруту регулярных перевозок;</a:t>
            </a:r>
          </a:p>
          <a:p>
            <a:pPr algn="just">
              <a:lnSpc>
                <a:spcPct val="107000"/>
              </a:lnSpc>
            </a:pPr>
            <a:r>
              <a:rPr lang="ru-RU" dirty="0"/>
              <a:t>2) перевозки с посадкой и высадкой пассажиров в любом не запрещенном правилами дорожного движения месте по маршруту регулярных </a:t>
            </a:r>
            <a:endParaRPr lang="ru-RU" dirty="0" smtClean="0"/>
          </a:p>
          <a:p>
            <a:pPr algn="just">
              <a:lnSpc>
                <a:spcPct val="107000"/>
              </a:lnSpc>
            </a:pPr>
            <a:r>
              <a:rPr lang="ru-RU" dirty="0" smtClean="0"/>
              <a:t>перевозок.</a:t>
            </a:r>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00828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88640"/>
            <a:ext cx="8856984" cy="6436442"/>
          </a:xfrm>
          <a:prstGeom prst="rect">
            <a:avLst/>
          </a:prstGeom>
        </p:spPr>
        <p:txBody>
          <a:bodyPr wrap="square">
            <a:spAutoFit/>
          </a:bodyPr>
          <a:lstStyle/>
          <a:p>
            <a:pPr algn="just">
              <a:lnSpc>
                <a:spcPct val="107000"/>
              </a:lnSpc>
              <a:spcAft>
                <a:spcPts val="750"/>
              </a:spcAft>
            </a:pPr>
            <a:r>
              <a:rPr lang="ru-RU" sz="1700" dirty="0"/>
              <a:t>4. Перевозки с посадкой и высадкой пассажиров только в установленных остановочных пунктах по маршруту регулярных перевозок осуществляются в соответствии с расписаниями, установленными для каждого остановочного пункта. Остановки транспортных средств для посадки и высадки пассажиров обязательны в каждом остановочном пункте по маршруту регулярных перевозок, за исключением случаев, если согласно расписанию посадка и высадка пассажиров в остановочном пункте осуществляются по требованию пассажиров.</a:t>
            </a:r>
          </a:p>
          <a:p>
            <a:pPr algn="just">
              <a:lnSpc>
                <a:spcPct val="107000"/>
              </a:lnSpc>
              <a:spcAft>
                <a:spcPts val="750"/>
              </a:spcAft>
            </a:pPr>
            <a:r>
              <a:rPr lang="ru-RU" sz="1700" dirty="0"/>
              <a:t>5. Перевозки с посадкой и высадкой пассажиров в любом не запрещенном правилами дорожного движения месте по маршруту регулярных перевозок осуществляются в соответствии с расписаниями, установленными для следования из начального и конечного остановочных пунктов по маршруту регулярных перевозок. Остановки транспортных средств для посадки и высадки пассажиров осуществляются в начальном и конечном остановочных пунктах по маршруту регулярных перевозок, а также по требованию пассажиров.</a:t>
            </a:r>
          </a:p>
          <a:p>
            <a:pPr algn="just">
              <a:lnSpc>
                <a:spcPct val="107000"/>
              </a:lnSpc>
              <a:spcAft>
                <a:spcPts val="750"/>
              </a:spcAft>
            </a:pPr>
            <a:r>
              <a:rPr lang="ru-RU" sz="1700" dirty="0"/>
              <a:t>6. В каждом остановочном пункте по маршруту регулярных перевозок должны быть размещены информация о виде регулярных перевозок пассажиров и багажа, расписании, времени начала и окончания движения транспортных средств по соответствующему маршруту, наименовании конечного остановочного пункта маршрута, информация о наименовании, об адресе и о номерах контактных телефонов органа, осуществляющего контроль за регулярными перевозками пассажиров и багажа. Состав информации, включаемой в расписание, определяется правилами перевозок пассажиров.</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56476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2656"/>
            <a:ext cx="8208912" cy="5355312"/>
          </a:xfrm>
          <a:prstGeom prst="rect">
            <a:avLst/>
          </a:prstGeom>
        </p:spPr>
        <p:txBody>
          <a:bodyPr wrap="square">
            <a:spAutoFit/>
          </a:bodyPr>
          <a:lstStyle/>
          <a:p>
            <a:r>
              <a:rPr lang="ru-RU" b="1" dirty="0"/>
              <a:t>Перевозки детей, следующих вместе с </a:t>
            </a:r>
            <a:r>
              <a:rPr lang="ru-RU" b="1" dirty="0" smtClean="0"/>
              <a:t>пассажиром</a:t>
            </a:r>
          </a:p>
          <a:p>
            <a:endParaRPr lang="ru-RU" dirty="0"/>
          </a:p>
          <a:p>
            <a:pPr marL="342900" indent="-342900">
              <a:buAutoNum type="arabicPeriod"/>
            </a:pPr>
            <a:r>
              <a:rPr lang="ru-RU" dirty="0" smtClean="0"/>
              <a:t>При </a:t>
            </a:r>
            <a:r>
              <a:rPr lang="ru-RU" dirty="0"/>
              <a:t>проезде в транспортном средстве, осуществляющем регулярные перевозки пассажиров и багажа, пассажир имеет право</a:t>
            </a:r>
            <a:r>
              <a:rPr lang="ru-RU" dirty="0" smtClean="0"/>
              <a:t>:</a:t>
            </a:r>
          </a:p>
          <a:p>
            <a:pPr marL="342900" indent="-342900">
              <a:buAutoNum type="arabicPeriod"/>
            </a:pPr>
            <a:endParaRPr lang="ru-RU" dirty="0"/>
          </a:p>
          <a:p>
            <a:r>
              <a:rPr lang="ru-RU" dirty="0" smtClean="0"/>
              <a:t>1) перевозить </a:t>
            </a:r>
            <a:r>
              <a:rPr lang="ru-RU" dirty="0"/>
              <a:t>с собой бесплатно в городском и пригородном сообщении детей в возрасте не старше семи лет без предоставления отдельных мест для сидения, за исключением случаев, предусмотренных частью 2 настоящей статьи</a:t>
            </a:r>
            <a:r>
              <a:rPr lang="ru-RU" dirty="0" smtClean="0"/>
              <a:t>;</a:t>
            </a:r>
          </a:p>
          <a:p>
            <a:endParaRPr lang="ru-RU" dirty="0"/>
          </a:p>
          <a:p>
            <a:r>
              <a:rPr lang="ru-RU" dirty="0"/>
              <a:t>2) перевозить с собой бесплатно в междугородном сообщении одного ребенка в возрасте не старше пяти лет без предоставления отдельного места для сидения, за исключением случаев, предусмотренных частью 2 настоящей статьи</a:t>
            </a:r>
            <a:r>
              <a:rPr lang="ru-RU" dirty="0" smtClean="0"/>
              <a:t>.</a:t>
            </a:r>
          </a:p>
          <a:p>
            <a:endParaRPr lang="ru-RU" dirty="0"/>
          </a:p>
          <a:p>
            <a:r>
              <a:rPr lang="ru-RU" dirty="0"/>
              <a:t>2. В случаях, если в установленном порядке запрещена перевозка в транспортных средствах детей без предоставления им отдельных мест для сидения, пассажир имеет право перевезти с собой двух детей в возрасте не старше двенадцати лет с предоставлением им отдельных мест для сидения за плату, размер которой не может составлять более чем пятьдесят процентов провозной платы.</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42548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buNone/>
              <a:defRPr/>
            </a:pPr>
            <a:r>
              <a:rPr lang="ru-RU" sz="2600" dirty="0">
                <a:solidFill>
                  <a:schemeClr val="accent1"/>
                </a:solidFill>
                <a:latin typeface="+mj-lt"/>
                <a:ea typeface="+mj-ea"/>
                <a:cs typeface="+mj-cs"/>
              </a:rPr>
              <a:t>Перевозки пассажиров и багажа по </a:t>
            </a:r>
            <a:r>
              <a:rPr lang="ru-RU" sz="2600" dirty="0" smtClean="0">
                <a:solidFill>
                  <a:schemeClr val="accent1"/>
                </a:solidFill>
                <a:latin typeface="+mj-lt"/>
                <a:ea typeface="+mj-ea"/>
                <a:cs typeface="+mj-cs"/>
              </a:rPr>
              <a:t>заказам</a:t>
            </a:r>
            <a:endParaRPr lang="ru-RU" sz="2600" dirty="0">
              <a:solidFill>
                <a:schemeClr val="accent1"/>
              </a:solidFill>
              <a:latin typeface="+mj-lt"/>
              <a:ea typeface="+mj-ea"/>
              <a:cs typeface="+mj-cs"/>
            </a:endParaRPr>
          </a:p>
        </p:txBody>
      </p:sp>
      <p:sp>
        <p:nvSpPr>
          <p:cNvPr id="2" name="Прямоугольник 1"/>
          <p:cNvSpPr/>
          <p:nvPr/>
        </p:nvSpPr>
        <p:spPr>
          <a:xfrm>
            <a:off x="251519" y="680159"/>
            <a:ext cx="8569077" cy="6186309"/>
          </a:xfrm>
          <a:prstGeom prst="rect">
            <a:avLst/>
          </a:prstGeom>
        </p:spPr>
        <p:txBody>
          <a:bodyPr wrap="square">
            <a:spAutoFit/>
          </a:bodyPr>
          <a:lstStyle/>
          <a:p>
            <a:r>
              <a:rPr lang="ru-RU" b="1" dirty="0"/>
              <a:t>Заключение договора фрахтования транспортного средства для перевозки пассажиров и багажа по </a:t>
            </a:r>
            <a:r>
              <a:rPr lang="ru-RU" b="1" dirty="0" smtClean="0"/>
              <a:t>заказу</a:t>
            </a:r>
          </a:p>
          <a:p>
            <a:r>
              <a:rPr lang="ru-RU" dirty="0" smtClean="0"/>
              <a:t>Перевозка </a:t>
            </a:r>
            <a:r>
              <a:rPr lang="ru-RU" dirty="0"/>
              <a:t>пассажиров и багажа по заказу осуществляется транспортным средством, предоставленным на основании договора фрахтования, заключенного в письменной форме. Договор фрахтования оформляется на бумажном носителе или формируется в виде электронного договора фрахтования. Порядок оформления или формирования договора фрахтования устанавливается правилами перевозок пассажиров. Формат электронного договора фрахтования утверждается федеральным органом исполнительной власти, осуществляющим функции по контролю и надзору за соблюдением законодательства о налогах и сборах, по согласованию с федеральным органом исполнительной власти, осуществляющим функции по выработке государственной политики и нормативно-правовому регулированию в сфере транспорта. </a:t>
            </a:r>
            <a:endParaRPr lang="ru-RU" dirty="0" smtClean="0"/>
          </a:p>
          <a:p>
            <a:endParaRPr lang="ru-RU" dirty="0" smtClean="0"/>
          </a:p>
          <a:p>
            <a:r>
              <a:rPr lang="ru-RU" dirty="0"/>
              <a:t>При отсутствии необходимости осуществления систематических перевозок пассажиров и багажа по заказу договор фрахтования, указанный в части 1 настоящей статьи, заключается в форме заказа-наряда на предоставление транспортного средства для перевозки пассажиров и багажа. Реквизиты и порядок </a:t>
            </a:r>
            <a:endParaRPr lang="ru-RU" dirty="0" smtClean="0"/>
          </a:p>
          <a:p>
            <a:r>
              <a:rPr lang="ru-RU" dirty="0" smtClean="0"/>
              <a:t>заполнения </a:t>
            </a:r>
            <a:r>
              <a:rPr lang="ru-RU" dirty="0"/>
              <a:t>такого заказа-наряда устанавливаются правилами </a:t>
            </a:r>
            <a:endParaRPr lang="ru-RU" dirty="0" smtClean="0"/>
          </a:p>
          <a:p>
            <a:r>
              <a:rPr lang="ru-RU" dirty="0" smtClean="0"/>
              <a:t>перевозок </a:t>
            </a:r>
            <a:r>
              <a:rPr lang="ru-RU" dirty="0"/>
              <a:t>пассажиров.</a:t>
            </a:r>
          </a:p>
          <a:p>
            <a:endParaRPr lang="ru-RU" dirty="0"/>
          </a:p>
          <a:p>
            <a:endParaRPr lang="ru-RU" dirty="0" smtClean="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358019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08520" y="332656"/>
            <a:ext cx="9001125" cy="1368152"/>
          </a:xfrm>
        </p:spPr>
        <p:txBody>
          <a:bodyPr>
            <a:normAutofit/>
          </a:bodyPr>
          <a:lstStyle/>
          <a:p>
            <a:pPr indent="15875">
              <a:buNone/>
              <a:defRPr/>
            </a:pPr>
            <a:r>
              <a:rPr lang="ru-RU" sz="2600" smtClean="0">
                <a:solidFill>
                  <a:schemeClr val="accent1"/>
                </a:solidFill>
                <a:latin typeface="+mj-lt"/>
                <a:ea typeface="+mj-ea"/>
                <a:cs typeface="+mj-cs"/>
              </a:rPr>
              <a:t>Обеспечение безопасных условий организации регулярных перевозок пассажиров</a:t>
            </a:r>
            <a:endParaRPr lang="ru-RU" sz="2600" dirty="0">
              <a:solidFill>
                <a:schemeClr val="accent1"/>
              </a:solidFill>
              <a:latin typeface="+mj-lt"/>
              <a:ea typeface="+mj-ea"/>
              <a:cs typeface="+mj-cs"/>
            </a:endParaRPr>
          </a:p>
        </p:txBody>
      </p:sp>
      <p:sp>
        <p:nvSpPr>
          <p:cNvPr id="2" name="Прямоугольник 1"/>
          <p:cNvSpPr/>
          <p:nvPr/>
        </p:nvSpPr>
        <p:spPr>
          <a:xfrm>
            <a:off x="179513" y="1484784"/>
            <a:ext cx="7632848" cy="4801314"/>
          </a:xfrm>
          <a:prstGeom prst="rect">
            <a:avLst/>
          </a:prstGeom>
        </p:spPr>
        <p:txBody>
          <a:bodyPr wrap="square">
            <a:spAutoFit/>
          </a:bodyPr>
          <a:lstStyle/>
          <a:p>
            <a:r>
              <a:rPr lang="ru-RU" dirty="0"/>
              <a:t>Маршруты регулярных перевозок пассажиров автобусами организуются на автомобильных дорогах I - IV категорий, а троллейбусами - на автомобильных дорогах I - III категорий. Регулярное автобусное движение на участках дорог V категории может быть организовано в целях осуществления автобусных перевозок на подъездах к сельским населенным пунктам автобусами, относящимися к категории транспортных средств М2, при наличии на участках таких дорог твердого дорожного покрытия в соответствии с законодательством Российской Федерации об автомобильных дорогах и о дорожной деятельности, а также местных </a:t>
            </a:r>
            <a:r>
              <a:rPr lang="ru-RU" dirty="0" err="1"/>
              <a:t>уширений</a:t>
            </a:r>
            <a:r>
              <a:rPr lang="ru-RU" dirty="0"/>
              <a:t> проезжей части, достаточных для разъезда транспортных средств в зоне видимости с транспортными средствами встречного направления движения с соблюдением Правил дорожного движения и требований безопасности, предъявляемых к транспортным средствам, обеспечивающим данные перевозки. </a:t>
            </a:r>
          </a:p>
          <a:p>
            <a:endParaRPr lang="ru-RU" dirty="0" smtClean="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7213139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2362" y="1030617"/>
            <a:ext cx="8641085" cy="5355312"/>
          </a:xfrm>
          <a:prstGeom prst="rect">
            <a:avLst/>
          </a:prstGeom>
        </p:spPr>
        <p:txBody>
          <a:bodyPr wrap="square">
            <a:spAutoFit/>
          </a:bodyPr>
          <a:lstStyle/>
          <a:p>
            <a:r>
              <a:rPr lang="ru-RU" dirty="0"/>
              <a:t>Субъект транспортной деятельности, осуществляющий регулярные перевозки пассажиров, обязан: </a:t>
            </a:r>
            <a:endParaRPr lang="ru-RU" dirty="0" smtClean="0"/>
          </a:p>
          <a:p>
            <a:pPr marL="342900" indent="-342900">
              <a:buAutoNum type="arabicParenR"/>
            </a:pPr>
            <a:r>
              <a:rPr lang="ru-RU" dirty="0" smtClean="0"/>
              <a:t>обеспечить </a:t>
            </a:r>
            <a:r>
              <a:rPr lang="ru-RU" dirty="0"/>
              <a:t>каждого водителя следующими документами: путевым листом; расписанием (графиком) движения по маршруту регулярных перевозок; схемой маршрута с указанием опасных участков; </a:t>
            </a:r>
            <a:endParaRPr lang="ru-RU" dirty="0" smtClean="0"/>
          </a:p>
          <a:p>
            <a:pPr marL="342900" indent="-342900">
              <a:buAutoNum type="arabicParenR"/>
            </a:pPr>
            <a:r>
              <a:rPr lang="ru-RU" dirty="0" smtClean="0"/>
              <a:t>осуществлять </a:t>
            </a:r>
            <a:r>
              <a:rPr lang="ru-RU" dirty="0"/>
              <a:t>при выполнении перевозок контроль соблюдения расписания (графика) движения и норм предельной вместимости транспортных средств, соответствия пути движения транспортных средств установленным маршрутам регулярных </a:t>
            </a:r>
            <a:r>
              <a:rPr lang="ru-RU" dirty="0" smtClean="0"/>
              <a:t>перевозок.</a:t>
            </a:r>
          </a:p>
          <a:p>
            <a:endParaRPr lang="ru-RU" dirty="0" smtClean="0"/>
          </a:p>
          <a:p>
            <a:r>
              <a:rPr lang="ru-RU" dirty="0" smtClean="0"/>
              <a:t>Организация </a:t>
            </a:r>
            <a:r>
              <a:rPr lang="ru-RU" dirty="0"/>
              <a:t>автобусного маршрута регулярных перевозок пассажиров, проходящего через нерегулируемый железнодорожный переезд, осуществляется по согласованию с владельцем данного переезда</a:t>
            </a:r>
            <a:r>
              <a:rPr lang="ru-RU" dirty="0" smtClean="0"/>
              <a:t>.</a:t>
            </a:r>
          </a:p>
          <a:p>
            <a:endParaRPr lang="ru-RU" dirty="0" smtClean="0"/>
          </a:p>
          <a:p>
            <a:r>
              <a:rPr lang="ru-RU" dirty="0"/>
              <a:t>Запрещается организация маршрута регулярных перевозок городского наземного электрического транспорта, проходящего </a:t>
            </a:r>
            <a:r>
              <a:rPr lang="ru-RU" dirty="0" smtClean="0"/>
              <a:t>через железнодорожные </a:t>
            </a:r>
          </a:p>
          <a:p>
            <a:r>
              <a:rPr lang="ru-RU" dirty="0" smtClean="0"/>
              <a:t>переезды </a:t>
            </a:r>
            <a:r>
              <a:rPr lang="ru-RU" dirty="0"/>
              <a:t>основных магистралей общей сети, </a:t>
            </a:r>
            <a:endParaRPr lang="ru-RU" dirty="0" smtClean="0"/>
          </a:p>
          <a:p>
            <a:r>
              <a:rPr lang="ru-RU" dirty="0" smtClean="0"/>
              <a:t>электрифицированные </a:t>
            </a:r>
            <a:r>
              <a:rPr lang="ru-RU" dirty="0"/>
              <a:t>внешние и внутренние </a:t>
            </a:r>
            <a:endParaRPr lang="ru-RU" dirty="0" smtClean="0"/>
          </a:p>
          <a:p>
            <a:r>
              <a:rPr lang="ru-RU" dirty="0" smtClean="0"/>
              <a:t>подъездные </a:t>
            </a:r>
            <a:r>
              <a:rPr lang="ru-RU" dirty="0"/>
              <a:t>пути.</a:t>
            </a:r>
            <a:endParaRPr lang="ru-RU" dirty="0" smtClean="0"/>
          </a:p>
        </p:txBody>
      </p:sp>
      <p:sp>
        <p:nvSpPr>
          <p:cNvPr id="5" name="Содержимое 2"/>
          <p:cNvSpPr txBox="1">
            <a:spLocks/>
          </p:cNvSpPr>
          <p:nvPr/>
        </p:nvSpPr>
        <p:spPr>
          <a:xfrm>
            <a:off x="-177678" y="188640"/>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buFont typeface="Wingdings 3" charset="2"/>
              <a:buNone/>
              <a:defRPr/>
            </a:pPr>
            <a:r>
              <a:rPr lang="ru-RU" sz="2600" dirty="0" smtClean="0">
                <a:solidFill>
                  <a:schemeClr val="accent1"/>
                </a:solidFill>
                <a:latin typeface="+mj-lt"/>
                <a:ea typeface="+mj-ea"/>
                <a:cs typeface="+mj-cs"/>
              </a:rPr>
              <a:t>Обеспечение безопасных условий организации регулярных перевозок пассажиров</a:t>
            </a:r>
            <a:endParaRPr lang="ru-RU" sz="2600" dirty="0">
              <a:solidFill>
                <a:schemeClr val="accent1"/>
              </a:solidFill>
              <a:latin typeface="+mj-lt"/>
              <a:ea typeface="+mj-ea"/>
              <a:cs typeface="+mj-cs"/>
            </a:endParaRPr>
          </a:p>
        </p:txBody>
      </p:sp>
      <p:grpSp>
        <p:nvGrpSpPr>
          <p:cNvPr id="4" name="Группа 3"/>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172656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484784"/>
            <a:ext cx="8064896" cy="4524315"/>
          </a:xfrm>
          <a:prstGeom prst="rect">
            <a:avLst/>
          </a:prstGeom>
        </p:spPr>
        <p:txBody>
          <a:bodyPr wrap="square">
            <a:spAutoFit/>
          </a:bodyPr>
          <a:lstStyle/>
          <a:p>
            <a:r>
              <a:rPr lang="ru-RU" dirty="0"/>
              <a:t>При перевозках пассажиров в междугородном сообщении на маршрутах регулярных перевозок багаж должен размещаться только в багажных отсеках автобусов либо перевозиться отдельно в багажных автомобилях или в специальных прицепах</a:t>
            </a:r>
            <a:r>
              <a:rPr lang="ru-RU" dirty="0" smtClean="0"/>
              <a:t>.</a:t>
            </a:r>
          </a:p>
          <a:p>
            <a:endParaRPr lang="ru-RU" dirty="0"/>
          </a:p>
          <a:p>
            <a:r>
              <a:rPr lang="ru-RU" dirty="0"/>
              <a:t>Запрещается отклонение от установленного схемой маршрута пути следования, осуществление остановок в местах, не предусмотренных схемой маршрута (кроме случаев, когда это вызвано необходимостью обеспечения безопасности перевозок и дорожного движения). </a:t>
            </a:r>
            <a:endParaRPr lang="ru-RU" dirty="0" smtClean="0"/>
          </a:p>
          <a:p>
            <a:endParaRPr lang="ru-RU" dirty="0"/>
          </a:p>
          <a:p>
            <a:r>
              <a:rPr lang="ru-RU" dirty="0"/>
              <a:t>Субъекты транспортной деятельности должны проводить контроль выполнения всех рейсов, предусмотренных расписанием движения транспортных средств на обслуживаемых ими маршрутах регулярных перевозок пассажиров, анализировать причины несоблюдения водителем расписания (графика) движения и при необходимости корректировать расписание (график) движения. </a:t>
            </a:r>
            <a:endParaRPr lang="ru-RU" dirty="0" smtClean="0"/>
          </a:p>
        </p:txBody>
      </p:sp>
      <p:sp>
        <p:nvSpPr>
          <p:cNvPr id="5" name="Содержимое 2"/>
          <p:cNvSpPr txBox="1">
            <a:spLocks/>
          </p:cNvSpPr>
          <p:nvPr/>
        </p:nvSpPr>
        <p:spPr>
          <a:xfrm>
            <a:off x="-180528" y="332656"/>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buFont typeface="Wingdings 3" charset="2"/>
              <a:buNone/>
              <a:defRPr/>
            </a:pPr>
            <a:r>
              <a:rPr lang="ru-RU" sz="2600" dirty="0" smtClean="0">
                <a:solidFill>
                  <a:schemeClr val="accent1"/>
                </a:solidFill>
                <a:latin typeface="+mj-lt"/>
                <a:ea typeface="+mj-ea"/>
                <a:cs typeface="+mj-cs"/>
              </a:rPr>
              <a:t>Обеспечение безопасных условий организации регулярных перевозок пассажиров</a:t>
            </a:r>
            <a:endParaRPr lang="ru-RU" sz="2600" dirty="0">
              <a:solidFill>
                <a:schemeClr val="accent1"/>
              </a:solidFill>
              <a:latin typeface="+mj-lt"/>
              <a:ea typeface="+mj-ea"/>
              <a:cs typeface="+mj-cs"/>
            </a:endParaRPr>
          </a:p>
        </p:txBody>
      </p:sp>
      <p:grpSp>
        <p:nvGrpSpPr>
          <p:cNvPr id="4" name="Группа 3"/>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626835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484784"/>
            <a:ext cx="7056784" cy="2308324"/>
          </a:xfrm>
          <a:prstGeom prst="rect">
            <a:avLst/>
          </a:prstGeom>
        </p:spPr>
        <p:txBody>
          <a:bodyPr wrap="square">
            <a:spAutoFit/>
          </a:bodyPr>
          <a:lstStyle/>
          <a:p>
            <a:r>
              <a:rPr lang="ru-RU" dirty="0"/>
              <a:t>Маршрут перевозки пассажиров по заказу определяется по соглашению фрахтовщика с фрахтователем с соблюдением требований к обеспечению безопасности дорожного движения</a:t>
            </a:r>
            <a:r>
              <a:rPr lang="ru-RU" dirty="0" smtClean="0"/>
              <a:t>.</a:t>
            </a:r>
          </a:p>
          <a:p>
            <a:endParaRPr lang="ru-RU" dirty="0"/>
          </a:p>
          <a:p>
            <a:r>
              <a:rPr lang="ru-RU" dirty="0"/>
              <a:t>При перевозках пассажиров в междугородном сообщении по заказам багаж должен размещаться только в багажных отсеках автобусов либо перевозиться отдельно в багажных автомобилях или в специальных прицепах.</a:t>
            </a:r>
            <a:endParaRPr lang="ru-RU" dirty="0" smtClean="0"/>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buNone/>
              <a:defRPr/>
            </a:pPr>
            <a:r>
              <a:rPr lang="ru-RU" sz="2600" dirty="0" smtClean="0">
                <a:solidFill>
                  <a:schemeClr val="accent1"/>
                </a:solidFill>
                <a:latin typeface="+mj-lt"/>
                <a:ea typeface="+mj-ea"/>
                <a:cs typeface="+mj-cs"/>
              </a:rPr>
              <a:t>Обеспечение безопасных </a:t>
            </a:r>
            <a:r>
              <a:rPr lang="ru-RU" sz="2600" dirty="0">
                <a:solidFill>
                  <a:schemeClr val="accent1"/>
                </a:solidFill>
                <a:latin typeface="+mj-lt"/>
                <a:ea typeface="+mj-ea"/>
                <a:cs typeface="+mj-cs"/>
              </a:rPr>
              <a:t>условий организации и осуществления перевозок пассажиров по заказам</a:t>
            </a: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56507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484784"/>
            <a:ext cx="7776864" cy="4247317"/>
          </a:xfrm>
          <a:prstGeom prst="rect">
            <a:avLst/>
          </a:prstGeom>
        </p:spPr>
        <p:txBody>
          <a:bodyPr wrap="square">
            <a:spAutoFit/>
          </a:bodyPr>
          <a:lstStyle/>
          <a:p>
            <a:r>
              <a:rPr lang="ru-RU" b="1" dirty="0"/>
              <a:t>Основные обязанности перевозчика при перевозке по заказу</a:t>
            </a:r>
          </a:p>
          <a:p>
            <a:r>
              <a:rPr lang="ru-RU" b="1" dirty="0"/>
              <a:t>Предоставление транспортного средства</a:t>
            </a:r>
            <a:r>
              <a:rPr lang="ru-RU" dirty="0"/>
              <a:t>:</a:t>
            </a:r>
          </a:p>
          <a:p>
            <a:pPr marL="285750" indent="-285750">
              <a:buFont typeface="Arial" panose="020B0604020202020204" pitchFamily="34" charset="0"/>
              <a:buChar char="•"/>
            </a:pPr>
            <a:r>
              <a:rPr lang="ru-RU" dirty="0"/>
              <a:t>в согласованный срок и в указанном месте;</a:t>
            </a:r>
          </a:p>
          <a:p>
            <a:pPr marL="285750" indent="-285750">
              <a:buFont typeface="Arial" panose="020B0604020202020204" pitchFamily="34" charset="0"/>
              <a:buChar char="•"/>
            </a:pPr>
            <a:r>
              <a:rPr lang="ru-RU" dirty="0"/>
              <a:t>соответствующего типа и вместимости (согласно договору фрахтования).</a:t>
            </a:r>
          </a:p>
          <a:p>
            <a:r>
              <a:rPr lang="ru-RU" b="1" dirty="0"/>
              <a:t>Соблюдение условий договора фрахтования</a:t>
            </a:r>
            <a:r>
              <a:rPr lang="ru-RU" dirty="0"/>
              <a:t>, включая:</a:t>
            </a:r>
          </a:p>
          <a:p>
            <a:pPr marL="285750" indent="-285750">
              <a:buFont typeface="Arial" panose="020B0604020202020204" pitchFamily="34" charset="0"/>
              <a:buChar char="•"/>
            </a:pPr>
            <a:r>
              <a:rPr lang="ru-RU" dirty="0"/>
              <a:t>маршрут (определённый или неопределённый круг лиц);</a:t>
            </a:r>
          </a:p>
          <a:p>
            <a:pPr marL="285750" indent="-285750">
              <a:buFont typeface="Arial" panose="020B0604020202020204" pitchFamily="34" charset="0"/>
              <a:buChar char="•"/>
            </a:pPr>
            <a:r>
              <a:rPr lang="ru-RU" dirty="0"/>
              <a:t>сроки выполнения перевозки;</a:t>
            </a:r>
          </a:p>
          <a:p>
            <a:pPr marL="285750" indent="-285750">
              <a:buFont typeface="Arial" panose="020B0604020202020204" pitchFamily="34" charset="0"/>
              <a:buChar char="•"/>
            </a:pPr>
            <a:r>
              <a:rPr lang="ru-RU" dirty="0"/>
              <a:t>размер платы за пользование ТС.</a:t>
            </a:r>
          </a:p>
          <a:p>
            <a:r>
              <a:rPr lang="ru-RU" b="1" dirty="0"/>
              <a:t>Обеспечение безопасности перевозки</a:t>
            </a:r>
            <a:r>
              <a:rPr lang="ru-RU" dirty="0"/>
              <a:t>:</a:t>
            </a:r>
          </a:p>
          <a:p>
            <a:pPr marL="285750" indent="-285750">
              <a:buFont typeface="Arial" panose="020B0604020202020204" pitchFamily="34" charset="0"/>
              <a:buChar char="•"/>
            </a:pPr>
            <a:r>
              <a:rPr lang="ru-RU" dirty="0"/>
              <a:t>исправное техническое состояние ТС;</a:t>
            </a:r>
          </a:p>
          <a:p>
            <a:pPr marL="285750" indent="-285750">
              <a:buFont typeface="Arial" panose="020B0604020202020204" pitchFamily="34" charset="0"/>
              <a:buChar char="•"/>
            </a:pPr>
            <a:r>
              <a:rPr lang="ru-RU" dirty="0"/>
              <a:t>соблюдение режима труда и отдыха водителя;</a:t>
            </a:r>
          </a:p>
          <a:p>
            <a:pPr marL="285750" indent="-285750">
              <a:buFont typeface="Arial" panose="020B0604020202020204" pitchFamily="34" charset="0"/>
              <a:buChar char="•"/>
            </a:pPr>
            <a:r>
              <a:rPr lang="ru-RU" dirty="0"/>
              <a:t>прохождение </a:t>
            </a:r>
            <a:r>
              <a:rPr lang="ru-RU" dirty="0" err="1"/>
              <a:t>предрейсового</a:t>
            </a:r>
            <a:r>
              <a:rPr lang="ru-RU" dirty="0"/>
              <a:t> медосмотра и техосмотра.</a:t>
            </a:r>
          </a:p>
          <a:p>
            <a:r>
              <a:rPr lang="ru-RU" b="1" dirty="0"/>
              <a:t>Оформление документов</a:t>
            </a:r>
            <a:r>
              <a:rPr lang="ru-RU" dirty="0"/>
              <a:t>:</a:t>
            </a:r>
          </a:p>
          <a:p>
            <a:pPr marL="285750" indent="-285750">
              <a:buFont typeface="Arial" panose="020B0604020202020204" pitchFamily="34" charset="0"/>
              <a:buChar char="•"/>
            </a:pPr>
            <a:r>
              <a:rPr lang="ru-RU" dirty="0"/>
              <a:t>путевой лист;</a:t>
            </a:r>
          </a:p>
          <a:p>
            <a:pPr marL="285750" indent="-285750">
              <a:buFont typeface="Arial" panose="020B0604020202020204" pitchFamily="34" charset="0"/>
              <a:buChar char="•"/>
            </a:pPr>
            <a:r>
              <a:rPr lang="ru-RU" dirty="0"/>
              <a:t>заказ‑наряд (если договор фрахтования оформляется в этой форме</a:t>
            </a:r>
            <a:r>
              <a:rPr lang="ru-RU" dirty="0" smtClean="0"/>
              <a:t>).</a:t>
            </a:r>
            <a:endParaRPr lang="ru-RU" dirty="0"/>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buNone/>
              <a:defRPr/>
            </a:pPr>
            <a:r>
              <a:rPr lang="ru-RU" sz="2600" dirty="0" smtClean="0">
                <a:solidFill>
                  <a:schemeClr val="accent1"/>
                </a:solidFill>
                <a:latin typeface="+mj-lt"/>
                <a:ea typeface="+mj-ea"/>
                <a:cs typeface="+mj-cs"/>
              </a:rPr>
              <a:t>Обеспечение безопасных </a:t>
            </a:r>
            <a:r>
              <a:rPr lang="ru-RU" sz="2600" dirty="0">
                <a:solidFill>
                  <a:schemeClr val="accent1"/>
                </a:solidFill>
                <a:latin typeface="+mj-lt"/>
                <a:ea typeface="+mj-ea"/>
                <a:cs typeface="+mj-cs"/>
              </a:rPr>
              <a:t>условий организации и осуществления перевозок пассажиров по заказам</a:t>
            </a: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632158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484784"/>
            <a:ext cx="7776864" cy="3693319"/>
          </a:xfrm>
          <a:prstGeom prst="rect">
            <a:avLst/>
          </a:prstGeom>
        </p:spPr>
        <p:txBody>
          <a:bodyPr wrap="square">
            <a:spAutoFit/>
          </a:bodyPr>
          <a:lstStyle/>
          <a:p>
            <a:r>
              <a:rPr lang="ru-RU" b="1" dirty="0" smtClean="0"/>
              <a:t>Информирование</a:t>
            </a:r>
            <a:r>
              <a:rPr lang="ru-RU" b="1" dirty="0"/>
              <a:t> пассажира</a:t>
            </a:r>
            <a:r>
              <a:rPr lang="ru-RU" dirty="0"/>
              <a:t>:</a:t>
            </a:r>
          </a:p>
          <a:p>
            <a:pPr marL="285750" indent="-285750">
              <a:buFont typeface="Arial" panose="020B0604020202020204" pitchFamily="34" charset="0"/>
              <a:buChar char="•"/>
            </a:pPr>
            <a:r>
              <a:rPr lang="ru-RU" dirty="0"/>
              <a:t>о нормах и условиях провоза багажа и ручной клади;</a:t>
            </a:r>
          </a:p>
          <a:p>
            <a:pPr marL="285750" indent="-285750">
              <a:buFont typeface="Arial" panose="020B0604020202020204" pitchFamily="34" charset="0"/>
              <a:buChar char="•"/>
            </a:pPr>
            <a:r>
              <a:rPr lang="ru-RU" dirty="0"/>
              <a:t>о правилах посадки/высадки;</a:t>
            </a:r>
          </a:p>
          <a:p>
            <a:pPr marL="285750" indent="-285750">
              <a:buFont typeface="Arial" panose="020B0604020202020204" pitchFamily="34" charset="0"/>
              <a:buChar char="•"/>
            </a:pPr>
            <a:r>
              <a:rPr lang="ru-RU" dirty="0"/>
              <a:t>о тарифах и порядке оплаты.</a:t>
            </a:r>
          </a:p>
          <a:p>
            <a:r>
              <a:rPr lang="ru-RU" b="1" dirty="0"/>
              <a:t>Оказание услуг пассажирам с инвалидностью</a:t>
            </a:r>
            <a:r>
              <a:rPr lang="ru-RU" dirty="0"/>
              <a:t> без взимания дополнительной платы:</a:t>
            </a:r>
          </a:p>
          <a:p>
            <a:pPr marL="285750" indent="-285750">
              <a:buFont typeface="Arial" panose="020B0604020202020204" pitchFamily="34" charset="0"/>
              <a:buChar char="•"/>
            </a:pPr>
            <a:r>
              <a:rPr lang="ru-RU" dirty="0"/>
              <a:t>помощь при посадке/высадке (в т. ч. с использованием подъёмных устройств);</a:t>
            </a:r>
          </a:p>
          <a:p>
            <a:pPr marL="285750" indent="-285750">
              <a:buFont typeface="Arial" panose="020B0604020202020204" pitchFamily="34" charset="0"/>
              <a:buChar char="•"/>
            </a:pPr>
            <a:r>
              <a:rPr lang="ru-RU" dirty="0"/>
              <a:t>провоз кресла‑коляски;</a:t>
            </a:r>
          </a:p>
          <a:p>
            <a:pPr marL="285750" indent="-285750">
              <a:buFont typeface="Arial" panose="020B0604020202020204" pitchFamily="34" charset="0"/>
              <a:buChar char="•"/>
            </a:pPr>
            <a:r>
              <a:rPr lang="ru-RU" dirty="0"/>
              <a:t>допуск собаки‑проводника (при наличии документа).</a:t>
            </a:r>
          </a:p>
          <a:p>
            <a:r>
              <a:rPr lang="ru-RU" b="1" dirty="0"/>
              <a:t>Доставка багажа</a:t>
            </a:r>
            <a:r>
              <a:rPr lang="ru-RU" dirty="0"/>
              <a:t> (если он принят к перевозке):</a:t>
            </a:r>
          </a:p>
          <a:p>
            <a:pPr marL="285750" indent="-285750">
              <a:buFont typeface="Arial" panose="020B0604020202020204" pitchFamily="34" charset="0"/>
              <a:buChar char="•"/>
            </a:pPr>
            <a:r>
              <a:rPr lang="ru-RU" dirty="0"/>
              <a:t>в пункт назначения не позднее дня прибытия пассажира;</a:t>
            </a:r>
          </a:p>
          <a:p>
            <a:pPr marL="285750" indent="-285750">
              <a:buFont typeface="Arial" panose="020B0604020202020204" pitchFamily="34" charset="0"/>
              <a:buChar char="•"/>
            </a:pPr>
            <a:r>
              <a:rPr lang="ru-RU" dirty="0"/>
              <a:t>с сохранением его целостности и сохранности.</a:t>
            </a:r>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buNone/>
              <a:defRPr/>
            </a:pPr>
            <a:r>
              <a:rPr lang="ru-RU" sz="2600" dirty="0" smtClean="0">
                <a:solidFill>
                  <a:schemeClr val="accent1"/>
                </a:solidFill>
                <a:latin typeface="+mj-lt"/>
                <a:ea typeface="+mj-ea"/>
                <a:cs typeface="+mj-cs"/>
              </a:rPr>
              <a:t>Обеспечение безопасных </a:t>
            </a:r>
            <a:r>
              <a:rPr lang="ru-RU" sz="2600" dirty="0">
                <a:solidFill>
                  <a:schemeClr val="accent1"/>
                </a:solidFill>
                <a:latin typeface="+mj-lt"/>
                <a:ea typeface="+mj-ea"/>
                <a:cs typeface="+mj-cs"/>
              </a:rPr>
              <a:t>условий организации и осуществления перевозок пассажиров по заказам</a:t>
            </a: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940348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61677"/>
            <a:ext cx="7704856" cy="3139321"/>
          </a:xfrm>
          <a:prstGeom prst="rect">
            <a:avLst/>
          </a:prstGeom>
        </p:spPr>
        <p:txBody>
          <a:bodyPr wrap="square">
            <a:spAutoFit/>
          </a:bodyPr>
          <a:lstStyle/>
          <a:p>
            <a:r>
              <a:rPr lang="ru-RU" b="1" dirty="0"/>
              <a:t>Приказ Минтранса России от 28.09.2022 № 390</a:t>
            </a:r>
            <a:r>
              <a:rPr lang="ru-RU" dirty="0"/>
              <a:t> (ред. от 05.05.2023), п. 11 раздела II «Порядок оформления или формирования путевого листа</a:t>
            </a:r>
            <a:r>
              <a:rPr lang="ru-RU" dirty="0" smtClean="0"/>
              <a:t>»</a:t>
            </a:r>
          </a:p>
          <a:p>
            <a:endParaRPr lang="ru-RU" dirty="0"/>
          </a:p>
          <a:p>
            <a:r>
              <a:rPr lang="ru-RU" b="1" dirty="0"/>
              <a:t>Когда оформляется путевой </a:t>
            </a:r>
            <a:r>
              <a:rPr lang="ru-RU" b="1" dirty="0" smtClean="0"/>
              <a:t>лист:</a:t>
            </a:r>
          </a:p>
          <a:p>
            <a:endParaRPr lang="ru-RU" b="1" dirty="0"/>
          </a:p>
          <a:p>
            <a:r>
              <a:rPr lang="ru-RU" b="1" dirty="0"/>
              <a:t>До начала первого рейса</a:t>
            </a:r>
            <a:r>
              <a:rPr lang="ru-RU" dirty="0"/>
              <a:t> — если в течение смены водитель совершает один или несколько рейсов</a:t>
            </a:r>
            <a:r>
              <a:rPr lang="ru-RU" dirty="0" smtClean="0"/>
              <a:t>.</a:t>
            </a:r>
          </a:p>
          <a:p>
            <a:endParaRPr lang="ru-RU" dirty="0"/>
          </a:p>
          <a:p>
            <a:r>
              <a:rPr lang="ru-RU" b="1" dirty="0"/>
              <a:t>До начала выполнения рейса</a:t>
            </a:r>
            <a:r>
              <a:rPr lang="ru-RU" dirty="0"/>
              <a:t> — если длительность рейса превышает продолжительность смены (рабочего дня).</a:t>
            </a:r>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buNone/>
              <a:defRPr/>
            </a:pPr>
            <a:r>
              <a:rPr lang="ru-RU" sz="2600" dirty="0">
                <a:solidFill>
                  <a:schemeClr val="accent1"/>
                </a:solidFill>
                <a:latin typeface="+mj-lt"/>
                <a:ea typeface="+mj-ea"/>
                <a:cs typeface="+mj-cs"/>
              </a:rPr>
              <a:t>Порядок оформления или формирования </a:t>
            </a:r>
            <a:r>
              <a:rPr lang="ru-RU" sz="2600" dirty="0" smtClean="0">
                <a:solidFill>
                  <a:schemeClr val="accent1"/>
                </a:solidFill>
                <a:latin typeface="+mj-lt"/>
                <a:ea typeface="+mj-ea"/>
                <a:cs typeface="+mj-cs"/>
              </a:rPr>
              <a:t>путевого</a:t>
            </a:r>
            <a:r>
              <a:rPr lang="ru-RU" sz="2600" dirty="0">
                <a:solidFill>
                  <a:schemeClr val="accent1"/>
                </a:solidFill>
                <a:latin typeface="+mj-lt"/>
                <a:ea typeface="+mj-ea"/>
                <a:cs typeface="+mj-cs"/>
              </a:rPr>
              <a:t> </a:t>
            </a:r>
            <a:r>
              <a:rPr lang="ru-RU" sz="2600" dirty="0" smtClean="0">
                <a:solidFill>
                  <a:schemeClr val="accent1"/>
                </a:solidFill>
                <a:latin typeface="+mj-lt"/>
                <a:ea typeface="+mj-ea"/>
                <a:cs typeface="+mj-cs"/>
              </a:rPr>
              <a:t>листа</a:t>
            </a:r>
            <a:endParaRPr lang="ru-RU" sz="2600" dirty="0">
              <a:solidFill>
                <a:schemeClr val="accent1"/>
              </a:solidFill>
              <a:latin typeface="+mj-lt"/>
              <a:ea typeface="+mj-ea"/>
              <a:cs typeface="+mj-cs"/>
            </a:endParaRP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511470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61677"/>
            <a:ext cx="7704856" cy="4247317"/>
          </a:xfrm>
          <a:prstGeom prst="rect">
            <a:avLst/>
          </a:prstGeom>
        </p:spPr>
        <p:txBody>
          <a:bodyPr wrap="square">
            <a:spAutoFit/>
          </a:bodyPr>
          <a:lstStyle/>
          <a:p>
            <a:r>
              <a:rPr lang="ru-RU" b="1" dirty="0"/>
              <a:t>Приказ Минтранса России от 28.09.2022 № 390</a:t>
            </a:r>
            <a:r>
              <a:rPr lang="ru-RU" dirty="0"/>
              <a:t> (ред. от 05.05.2023), п. 11 раздела II «Порядок оформления или формирования путевого листа</a:t>
            </a:r>
            <a:r>
              <a:rPr lang="ru-RU" dirty="0" smtClean="0"/>
              <a:t>»</a:t>
            </a:r>
          </a:p>
          <a:p>
            <a:endParaRPr lang="ru-RU" dirty="0"/>
          </a:p>
          <a:p>
            <a:r>
              <a:rPr lang="ru-RU" b="1" dirty="0"/>
              <a:t>Действия, которые НЕ допускаются при оформлении путевого листа</a:t>
            </a:r>
          </a:p>
          <a:p>
            <a:r>
              <a:rPr lang="ru-RU" b="1" dirty="0"/>
              <a:t>Отсутствие обязательных реквизитов</a:t>
            </a:r>
            <a:r>
              <a:rPr lang="ru-RU" dirty="0"/>
              <a:t> (п. 1 Приказа № 390):</a:t>
            </a:r>
          </a:p>
          <a:p>
            <a:pPr marL="742950" lvl="1" indent="-285750">
              <a:buFont typeface="Arial" panose="020B0604020202020204" pitchFamily="34" charset="0"/>
              <a:buChar char="•"/>
            </a:pPr>
            <a:r>
              <a:rPr lang="ru-RU" dirty="0"/>
              <a:t>срока действия путевого листа;</a:t>
            </a:r>
          </a:p>
          <a:p>
            <a:pPr marL="742950" lvl="1" indent="-285750">
              <a:buFont typeface="Arial" panose="020B0604020202020204" pitchFamily="34" charset="0"/>
              <a:buChar char="•"/>
            </a:pPr>
            <a:r>
              <a:rPr lang="ru-RU" dirty="0"/>
              <a:t>сведений о лице, оформившем путевой лист;</a:t>
            </a:r>
          </a:p>
          <a:p>
            <a:pPr marL="742950" lvl="1" indent="-285750">
              <a:buFont typeface="Arial" panose="020B0604020202020204" pitchFamily="34" charset="0"/>
              <a:buChar char="•"/>
            </a:pPr>
            <a:r>
              <a:rPr lang="ru-RU" dirty="0"/>
              <a:t>данных о транспортном средстве (гос. номер, модель и т. д.);</a:t>
            </a:r>
          </a:p>
          <a:p>
            <a:pPr marL="742950" lvl="1" indent="-285750">
              <a:buFont typeface="Arial" panose="020B0604020202020204" pitchFamily="34" charset="0"/>
              <a:buChar char="•"/>
            </a:pPr>
            <a:r>
              <a:rPr lang="ru-RU" dirty="0"/>
              <a:t>сведений о водителе (Ф. И. О., данные водительского удостоверения);</a:t>
            </a:r>
          </a:p>
          <a:p>
            <a:pPr marL="742950" lvl="1" indent="-285750">
              <a:buFont typeface="Arial" panose="020B0604020202020204" pitchFamily="34" charset="0"/>
              <a:buChar char="•"/>
            </a:pPr>
            <a:r>
              <a:rPr lang="ru-RU" dirty="0"/>
              <a:t>вида перевозки и вида сообщения;</a:t>
            </a:r>
          </a:p>
          <a:p>
            <a:pPr marL="742950" lvl="1" indent="-285750">
              <a:buFont typeface="Arial" panose="020B0604020202020204" pitchFamily="34" charset="0"/>
              <a:buChar char="•"/>
            </a:pPr>
            <a:r>
              <a:rPr lang="ru-RU" dirty="0"/>
              <a:t>дат, времени и результатов </a:t>
            </a:r>
            <a:r>
              <a:rPr lang="ru-RU" dirty="0" err="1"/>
              <a:t>предрейсового</a:t>
            </a:r>
            <a:r>
              <a:rPr lang="ru-RU" dirty="0"/>
              <a:t> и </a:t>
            </a:r>
            <a:r>
              <a:rPr lang="ru-RU" dirty="0" err="1"/>
              <a:t>послерейсового</a:t>
            </a:r>
            <a:r>
              <a:rPr lang="ru-RU" dirty="0"/>
              <a:t> медосмотров;</a:t>
            </a:r>
          </a:p>
          <a:p>
            <a:pPr marL="742950" lvl="1" indent="-285750">
              <a:buFont typeface="Arial" panose="020B0604020202020204" pitchFamily="34" charset="0"/>
              <a:buChar char="•"/>
            </a:pPr>
            <a:r>
              <a:rPr lang="ru-RU" dirty="0"/>
              <a:t>дат, времени и показаний одометра при выезде/возвращении;</a:t>
            </a:r>
          </a:p>
          <a:p>
            <a:pPr marL="742950" lvl="1" indent="-285750">
              <a:buFont typeface="Arial" panose="020B0604020202020204" pitchFamily="34" charset="0"/>
              <a:buChar char="•"/>
            </a:pPr>
            <a:r>
              <a:rPr lang="ru-RU" dirty="0"/>
              <a:t>сведений о </a:t>
            </a:r>
            <a:r>
              <a:rPr lang="ru-RU" dirty="0" err="1"/>
              <a:t>предрейсовом</a:t>
            </a:r>
            <a:r>
              <a:rPr lang="ru-RU" dirty="0"/>
              <a:t> контроле технического состояния ТС</a:t>
            </a:r>
            <a:r>
              <a:rPr lang="ru-RU" dirty="0" smtClean="0"/>
              <a:t>.</a:t>
            </a:r>
            <a:endParaRPr lang="ru-RU" dirty="0"/>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buNone/>
              <a:defRPr/>
            </a:pPr>
            <a:r>
              <a:rPr lang="ru-RU" sz="2600" dirty="0">
                <a:solidFill>
                  <a:schemeClr val="accent1"/>
                </a:solidFill>
                <a:latin typeface="+mj-lt"/>
                <a:ea typeface="+mj-ea"/>
                <a:cs typeface="+mj-cs"/>
              </a:rPr>
              <a:t>Порядок оформления или формирования </a:t>
            </a:r>
            <a:r>
              <a:rPr lang="ru-RU" sz="2600" dirty="0" smtClean="0">
                <a:solidFill>
                  <a:schemeClr val="accent1"/>
                </a:solidFill>
                <a:latin typeface="+mj-lt"/>
                <a:ea typeface="+mj-ea"/>
                <a:cs typeface="+mj-cs"/>
              </a:rPr>
              <a:t>путевого</a:t>
            </a:r>
            <a:r>
              <a:rPr lang="ru-RU" sz="2600" dirty="0">
                <a:solidFill>
                  <a:schemeClr val="accent1"/>
                </a:solidFill>
                <a:latin typeface="+mj-lt"/>
                <a:ea typeface="+mj-ea"/>
                <a:cs typeface="+mj-cs"/>
              </a:rPr>
              <a:t> </a:t>
            </a:r>
            <a:r>
              <a:rPr lang="ru-RU" sz="2600" dirty="0" smtClean="0">
                <a:solidFill>
                  <a:schemeClr val="accent1"/>
                </a:solidFill>
                <a:latin typeface="+mj-lt"/>
                <a:ea typeface="+mj-ea"/>
                <a:cs typeface="+mj-cs"/>
              </a:rPr>
              <a:t>листа</a:t>
            </a:r>
            <a:endParaRPr lang="ru-RU" sz="2600" dirty="0">
              <a:solidFill>
                <a:schemeClr val="accent1"/>
              </a:solidFill>
              <a:latin typeface="+mj-lt"/>
              <a:ea typeface="+mj-ea"/>
              <a:cs typeface="+mj-cs"/>
            </a:endParaRP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430291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61677"/>
            <a:ext cx="7992888" cy="4801314"/>
          </a:xfrm>
          <a:prstGeom prst="rect">
            <a:avLst/>
          </a:prstGeom>
        </p:spPr>
        <p:txBody>
          <a:bodyPr wrap="square">
            <a:spAutoFit/>
          </a:bodyPr>
          <a:lstStyle/>
          <a:p>
            <a:r>
              <a:rPr lang="ru-RU" b="1" dirty="0" smtClean="0"/>
              <a:t>Некорректное</a:t>
            </a:r>
            <a:r>
              <a:rPr lang="ru-RU" b="1" dirty="0"/>
              <a:t> заполнение данных о медосмотре</a:t>
            </a:r>
            <a:r>
              <a:rPr lang="ru-RU" dirty="0"/>
              <a:t> (п. 12 Приказа № 390):</a:t>
            </a:r>
          </a:p>
          <a:p>
            <a:pPr marL="742950" lvl="1" indent="-285750">
              <a:buFont typeface="Arial" panose="020B0604020202020204" pitchFamily="34" charset="0"/>
              <a:buChar char="•"/>
            </a:pPr>
            <a:r>
              <a:rPr lang="ru-RU" dirty="0"/>
              <a:t>отсутствие отметки о </a:t>
            </a:r>
            <a:r>
              <a:rPr lang="ru-RU" dirty="0" err="1"/>
              <a:t>предрейсовом</a:t>
            </a:r>
            <a:r>
              <a:rPr lang="ru-RU" dirty="0"/>
              <a:t> медосмотре;</a:t>
            </a:r>
          </a:p>
          <a:p>
            <a:pPr marL="742950" lvl="1" indent="-285750">
              <a:buFont typeface="Arial" panose="020B0604020202020204" pitchFamily="34" charset="0"/>
              <a:buChar char="•"/>
            </a:pPr>
            <a:r>
              <a:rPr lang="ru-RU" dirty="0"/>
              <a:t>проставление отметки без фактического осмотра;</a:t>
            </a:r>
          </a:p>
          <a:p>
            <a:pPr marL="742950" lvl="1" indent="-285750">
              <a:buFont typeface="Arial" panose="020B0604020202020204" pitchFamily="34" charset="0"/>
              <a:buChar char="•"/>
            </a:pPr>
            <a:r>
              <a:rPr lang="ru-RU" dirty="0"/>
              <a:t>отметка неуполномоченного лица (медосмотр вправе проводить только медработник с соответствующей квалификацией);</a:t>
            </a:r>
          </a:p>
          <a:p>
            <a:pPr marL="742950" lvl="1" indent="-285750">
              <a:buFont typeface="Arial" panose="020B0604020202020204" pitchFamily="34" charset="0"/>
              <a:buChar char="•"/>
            </a:pPr>
            <a:r>
              <a:rPr lang="ru-RU" dirty="0"/>
              <a:t>отсутствие даты, времени, подписи и расшифровки подписи медработника.</a:t>
            </a:r>
          </a:p>
          <a:p>
            <a:r>
              <a:rPr lang="ru-RU" b="1" dirty="0"/>
              <a:t>Отсутствие отметки о техническом контроле ТС</a:t>
            </a:r>
            <a:r>
              <a:rPr lang="ru-RU" dirty="0"/>
              <a:t> (п. 13 Приказа № 390):</a:t>
            </a:r>
          </a:p>
          <a:p>
            <a:pPr marL="742950" lvl="1" indent="-285750">
              <a:buFont typeface="Arial" panose="020B0604020202020204" pitchFamily="34" charset="0"/>
              <a:buChar char="•"/>
            </a:pPr>
            <a:r>
              <a:rPr lang="ru-RU" dirty="0"/>
              <a:t>нет записи о </a:t>
            </a:r>
            <a:r>
              <a:rPr lang="ru-RU" dirty="0" err="1"/>
              <a:t>предрейсовом</a:t>
            </a:r>
            <a:r>
              <a:rPr lang="ru-RU" dirty="0"/>
              <a:t> контроле;</a:t>
            </a:r>
          </a:p>
          <a:p>
            <a:pPr marL="742950" lvl="1" indent="-285750">
              <a:buFont typeface="Arial" panose="020B0604020202020204" pitchFamily="34" charset="0"/>
              <a:buChar char="•"/>
            </a:pPr>
            <a:r>
              <a:rPr lang="ru-RU" dirty="0"/>
              <a:t>запись сделана без фактического проведения осмотра;</a:t>
            </a:r>
          </a:p>
          <a:p>
            <a:pPr marL="742950" lvl="1" indent="-285750">
              <a:buFont typeface="Arial" panose="020B0604020202020204" pitchFamily="34" charset="0"/>
              <a:buChar char="•"/>
            </a:pPr>
            <a:r>
              <a:rPr lang="ru-RU" dirty="0"/>
              <a:t>отметку ставит лицо без полномочий;</a:t>
            </a:r>
          </a:p>
          <a:p>
            <a:pPr marL="742950" lvl="1" indent="-285750">
              <a:buFont typeface="Arial" panose="020B0604020202020204" pitchFamily="34" charset="0"/>
              <a:buChar char="•"/>
            </a:pPr>
            <a:r>
              <a:rPr lang="ru-RU" dirty="0"/>
              <a:t>не указаны дата, время и подпись контролёра.</a:t>
            </a:r>
          </a:p>
          <a:p>
            <a:r>
              <a:rPr lang="ru-RU" b="1" dirty="0"/>
              <a:t>Нарушение правил заполнения показаний одометра</a:t>
            </a:r>
            <a:r>
              <a:rPr lang="ru-RU" dirty="0"/>
              <a:t>:</a:t>
            </a:r>
          </a:p>
          <a:p>
            <a:pPr marL="742950" lvl="1" indent="-285750">
              <a:buFont typeface="Arial" panose="020B0604020202020204" pitchFamily="34" charset="0"/>
              <a:buChar char="•"/>
            </a:pPr>
            <a:r>
              <a:rPr lang="ru-RU" dirty="0"/>
              <a:t>несоответствие показаний при выезде и возвращении (если нет разумного объяснения);</a:t>
            </a:r>
          </a:p>
          <a:p>
            <a:pPr marL="742950" lvl="1" indent="-285750">
              <a:buFont typeface="Arial" panose="020B0604020202020204" pitchFamily="34" charset="0"/>
              <a:buChar char="•"/>
            </a:pPr>
            <a:r>
              <a:rPr lang="ru-RU" dirty="0"/>
              <a:t>отсутствие фиксации показаний при передаче ТС между водителями (для посменной работы</a:t>
            </a:r>
            <a:r>
              <a:rPr lang="ru-RU" dirty="0" smtClean="0"/>
              <a:t>).</a:t>
            </a:r>
            <a:endParaRPr lang="ru-RU" dirty="0"/>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buNone/>
              <a:defRPr/>
            </a:pPr>
            <a:r>
              <a:rPr lang="ru-RU" sz="2600" dirty="0">
                <a:solidFill>
                  <a:schemeClr val="accent1"/>
                </a:solidFill>
                <a:latin typeface="+mj-lt"/>
                <a:ea typeface="+mj-ea"/>
                <a:cs typeface="+mj-cs"/>
              </a:rPr>
              <a:t>Порядок оформления или формирования </a:t>
            </a:r>
            <a:r>
              <a:rPr lang="ru-RU" sz="2600" dirty="0" smtClean="0">
                <a:solidFill>
                  <a:schemeClr val="accent1"/>
                </a:solidFill>
                <a:latin typeface="+mj-lt"/>
                <a:ea typeface="+mj-ea"/>
                <a:cs typeface="+mj-cs"/>
              </a:rPr>
              <a:t>путевого</a:t>
            </a:r>
            <a:r>
              <a:rPr lang="ru-RU" sz="2600" dirty="0">
                <a:solidFill>
                  <a:schemeClr val="accent1"/>
                </a:solidFill>
                <a:latin typeface="+mj-lt"/>
                <a:ea typeface="+mj-ea"/>
                <a:cs typeface="+mj-cs"/>
              </a:rPr>
              <a:t> </a:t>
            </a:r>
            <a:r>
              <a:rPr lang="ru-RU" sz="2600" dirty="0" smtClean="0">
                <a:solidFill>
                  <a:schemeClr val="accent1"/>
                </a:solidFill>
                <a:latin typeface="+mj-lt"/>
                <a:ea typeface="+mj-ea"/>
                <a:cs typeface="+mj-cs"/>
              </a:rPr>
              <a:t>листа</a:t>
            </a:r>
            <a:endParaRPr lang="ru-RU" sz="2600" dirty="0">
              <a:solidFill>
                <a:schemeClr val="accent1"/>
              </a:solidFill>
              <a:latin typeface="+mj-lt"/>
              <a:ea typeface="+mj-ea"/>
              <a:cs typeface="+mj-cs"/>
            </a:endParaRP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90822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61677"/>
            <a:ext cx="7992888" cy="5355312"/>
          </a:xfrm>
          <a:prstGeom prst="rect">
            <a:avLst/>
          </a:prstGeom>
        </p:spPr>
        <p:txBody>
          <a:bodyPr wrap="square">
            <a:spAutoFit/>
          </a:bodyPr>
          <a:lstStyle/>
          <a:p>
            <a:r>
              <a:rPr lang="ru-RU" b="1" dirty="0" smtClean="0"/>
              <a:t>Оформление</a:t>
            </a:r>
            <a:r>
              <a:rPr lang="ru-RU" b="1" dirty="0"/>
              <a:t> на несуществующее или неиспользуемое ТС</a:t>
            </a:r>
            <a:r>
              <a:rPr lang="ru-RU" dirty="0"/>
              <a:t> — фиктивное оформление путевого листа без реального выезда.</a:t>
            </a:r>
          </a:p>
          <a:p>
            <a:r>
              <a:rPr lang="ru-RU" b="1" dirty="0"/>
              <a:t>Использование просроченных или недействительных данных</a:t>
            </a:r>
            <a:r>
              <a:rPr lang="ru-RU" dirty="0"/>
              <a:t>:</a:t>
            </a:r>
          </a:p>
          <a:p>
            <a:pPr marL="742950" lvl="1" indent="-285750">
              <a:buFont typeface="Arial" panose="020B0604020202020204" pitchFamily="34" charset="0"/>
              <a:buChar char="•"/>
            </a:pPr>
            <a:r>
              <a:rPr lang="ru-RU" dirty="0"/>
              <a:t>путевой лист оформлен на водителя, лишённого прав;</a:t>
            </a:r>
          </a:p>
          <a:p>
            <a:pPr marL="742950" lvl="1" indent="-285750">
              <a:buFont typeface="Arial" panose="020B0604020202020204" pitchFamily="34" charset="0"/>
              <a:buChar char="•"/>
            </a:pPr>
            <a:r>
              <a:rPr lang="ru-RU" dirty="0"/>
              <a:t>ТС не прошло обязательный техосмотр или снято с учёта.</a:t>
            </a:r>
          </a:p>
          <a:p>
            <a:r>
              <a:rPr lang="ru-RU" b="1" dirty="0"/>
              <a:t>Несоблюдение формата</a:t>
            </a:r>
            <a:r>
              <a:rPr lang="ru-RU" dirty="0"/>
              <a:t> (для электронных путевых листов):</a:t>
            </a:r>
          </a:p>
          <a:p>
            <a:pPr marL="742950" lvl="1" indent="-285750">
              <a:buFont typeface="Arial" panose="020B0604020202020204" pitchFamily="34" charset="0"/>
              <a:buChar char="•"/>
            </a:pPr>
            <a:r>
              <a:rPr lang="ru-RU" dirty="0"/>
              <a:t>оформление не по утверждённому формату;</a:t>
            </a:r>
          </a:p>
          <a:p>
            <a:pPr marL="742950" lvl="1" indent="-285750">
              <a:buFont typeface="Arial" panose="020B0604020202020204" pitchFamily="34" charset="0"/>
              <a:buChar char="•"/>
            </a:pPr>
            <a:r>
              <a:rPr lang="ru-RU" dirty="0"/>
              <a:t>отсутствие УКЭП/УНЭП уполномоченных лиц;</a:t>
            </a:r>
          </a:p>
          <a:p>
            <a:pPr marL="742950" lvl="1" indent="-285750">
              <a:buFont typeface="Arial" panose="020B0604020202020204" pitchFamily="34" charset="0"/>
              <a:buChar char="•"/>
            </a:pPr>
            <a:r>
              <a:rPr lang="ru-RU" dirty="0"/>
              <a:t>внесение изменений после подписания без соблюдения процедуры.</a:t>
            </a:r>
          </a:p>
          <a:p>
            <a:r>
              <a:rPr lang="ru-RU" b="1" dirty="0"/>
              <a:t>Произвольное сокращение срока действия</a:t>
            </a:r>
            <a:r>
              <a:rPr lang="ru-RU" dirty="0"/>
              <a:t> путевого листа, если это приводит к нарушению норм труда и отдыха водителей.</a:t>
            </a:r>
          </a:p>
          <a:p>
            <a:r>
              <a:rPr lang="ru-RU" b="1" dirty="0"/>
              <a:t>Отсутствие фиксации передачи ТС между водителями</a:t>
            </a:r>
            <a:r>
              <a:rPr lang="ru-RU" dirty="0"/>
              <a:t> при посменной работе:</a:t>
            </a:r>
          </a:p>
          <a:p>
            <a:pPr marL="742950" lvl="1" indent="-285750">
              <a:buFont typeface="Arial" panose="020B0604020202020204" pitchFamily="34" charset="0"/>
              <a:buChar char="•"/>
            </a:pPr>
            <a:r>
              <a:rPr lang="ru-RU" dirty="0"/>
              <a:t>не зафиксированы дата, время и показания одометра;</a:t>
            </a:r>
          </a:p>
          <a:p>
            <a:pPr marL="742950" lvl="1" indent="-285750">
              <a:buFont typeface="Arial" panose="020B0604020202020204" pitchFamily="34" charset="0"/>
              <a:buChar char="•"/>
            </a:pPr>
            <a:r>
              <a:rPr lang="ru-RU" dirty="0"/>
              <a:t>нет подписи водителя, принимающего ТС.</a:t>
            </a:r>
          </a:p>
          <a:p>
            <a:r>
              <a:rPr lang="ru-RU" b="1" dirty="0"/>
              <a:t>Искажение маршрута или цели поездки</a:t>
            </a:r>
            <a:r>
              <a:rPr lang="ru-RU" dirty="0"/>
              <a:t> с целью:</a:t>
            </a:r>
          </a:p>
          <a:p>
            <a:pPr marL="742950" lvl="1" indent="-285750">
              <a:buFont typeface="Arial" panose="020B0604020202020204" pitchFamily="34" charset="0"/>
              <a:buChar char="•"/>
            </a:pPr>
            <a:r>
              <a:rPr lang="ru-RU" dirty="0"/>
              <a:t>сокрытия реального расхода ГСМ;</a:t>
            </a:r>
          </a:p>
          <a:p>
            <a:pPr marL="742950" lvl="1" indent="-285750">
              <a:buFont typeface="Arial" panose="020B0604020202020204" pitchFamily="34" charset="0"/>
              <a:buChar char="•"/>
            </a:pPr>
            <a:r>
              <a:rPr lang="ru-RU" dirty="0"/>
              <a:t>нарушения режима труда и отдыха;</a:t>
            </a:r>
          </a:p>
          <a:p>
            <a:pPr marL="742950" lvl="1" indent="-285750">
              <a:buFont typeface="Arial" panose="020B0604020202020204" pitchFamily="34" charset="0"/>
              <a:buChar char="•"/>
            </a:pPr>
            <a:r>
              <a:rPr lang="ru-RU" dirty="0"/>
              <a:t>уклонения от налогов.</a:t>
            </a:r>
          </a:p>
          <a:p>
            <a:endParaRPr lang="ru-RU" dirty="0" smtClean="0"/>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buNone/>
              <a:defRPr/>
            </a:pPr>
            <a:r>
              <a:rPr lang="ru-RU" sz="2600" dirty="0">
                <a:solidFill>
                  <a:schemeClr val="accent1"/>
                </a:solidFill>
                <a:latin typeface="+mj-lt"/>
                <a:ea typeface="+mj-ea"/>
                <a:cs typeface="+mj-cs"/>
              </a:rPr>
              <a:t>Порядок оформления или формирования </a:t>
            </a:r>
            <a:r>
              <a:rPr lang="ru-RU" sz="2600" dirty="0" smtClean="0">
                <a:solidFill>
                  <a:schemeClr val="accent1"/>
                </a:solidFill>
                <a:latin typeface="+mj-lt"/>
                <a:ea typeface="+mj-ea"/>
                <a:cs typeface="+mj-cs"/>
              </a:rPr>
              <a:t>путевого</a:t>
            </a:r>
            <a:r>
              <a:rPr lang="ru-RU" sz="2600" dirty="0">
                <a:solidFill>
                  <a:schemeClr val="accent1"/>
                </a:solidFill>
                <a:latin typeface="+mj-lt"/>
                <a:ea typeface="+mj-ea"/>
                <a:cs typeface="+mj-cs"/>
              </a:rPr>
              <a:t> </a:t>
            </a:r>
            <a:r>
              <a:rPr lang="ru-RU" sz="2600" dirty="0" smtClean="0">
                <a:solidFill>
                  <a:schemeClr val="accent1"/>
                </a:solidFill>
                <a:latin typeface="+mj-lt"/>
                <a:ea typeface="+mj-ea"/>
                <a:cs typeface="+mj-cs"/>
              </a:rPr>
              <a:t>листа</a:t>
            </a:r>
            <a:endParaRPr lang="ru-RU" sz="2600" dirty="0">
              <a:solidFill>
                <a:schemeClr val="accent1"/>
              </a:solidFill>
              <a:latin typeface="+mj-lt"/>
              <a:ea typeface="+mj-ea"/>
              <a:cs typeface="+mj-cs"/>
            </a:endParaRP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898110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61677"/>
            <a:ext cx="7056784" cy="4524315"/>
          </a:xfrm>
          <a:prstGeom prst="rect">
            <a:avLst/>
          </a:prstGeom>
        </p:spPr>
        <p:txBody>
          <a:bodyPr wrap="square">
            <a:spAutoFit/>
          </a:bodyPr>
          <a:lstStyle/>
          <a:p>
            <a:r>
              <a:rPr lang="ru-RU" b="1" dirty="0" smtClean="0"/>
              <a:t>Случаи</a:t>
            </a:r>
            <a:r>
              <a:rPr lang="ru-RU" b="1" dirty="0"/>
              <a:t>, когда допускается оформление нескольких путевых листов</a:t>
            </a:r>
          </a:p>
          <a:p>
            <a:r>
              <a:rPr lang="ru-RU" b="1" dirty="0"/>
              <a:t>На каждого водителя отдельно</a:t>
            </a:r>
            <a:r>
              <a:rPr lang="ru-RU" dirty="0"/>
              <a:t> — если транспортное средство используется посменно несколькими водителями</a:t>
            </a:r>
            <a:r>
              <a:rPr lang="ru-RU" dirty="0" smtClean="0"/>
              <a:t>:</a:t>
            </a:r>
          </a:p>
          <a:p>
            <a:endParaRPr lang="ru-RU" dirty="0"/>
          </a:p>
          <a:p>
            <a:pPr marL="742950" lvl="1" indent="-285750">
              <a:buFont typeface="Arial" panose="020B0604020202020204" pitchFamily="34" charset="0"/>
              <a:buChar char="•"/>
            </a:pPr>
            <a:r>
              <a:rPr lang="ru-RU" dirty="0"/>
              <a:t>можно оформить несколько бумажных путевых листов раздельно на каждого водителя</a:t>
            </a:r>
            <a:r>
              <a:rPr lang="ru-RU" dirty="0" smtClean="0"/>
              <a:t>;</a:t>
            </a:r>
          </a:p>
          <a:p>
            <a:pPr marL="742950" lvl="1" indent="-285750">
              <a:buFont typeface="Arial" panose="020B0604020202020204" pitchFamily="34" charset="0"/>
              <a:buChar char="•"/>
            </a:pPr>
            <a:endParaRPr lang="ru-RU" dirty="0"/>
          </a:p>
          <a:p>
            <a:pPr marL="742950" lvl="1" indent="-285750">
              <a:buFont typeface="Arial" panose="020B0604020202020204" pitchFamily="34" charset="0"/>
              <a:buChar char="•"/>
            </a:pPr>
            <a:r>
              <a:rPr lang="ru-RU" dirty="0"/>
              <a:t>допускается формирование электронных путевых листов с внесением изменений в сведения о водителе</a:t>
            </a:r>
            <a:r>
              <a:rPr lang="ru-RU" dirty="0" smtClean="0"/>
              <a:t>.</a:t>
            </a:r>
          </a:p>
          <a:p>
            <a:pPr marL="742950" lvl="1" indent="-285750">
              <a:buFont typeface="Arial" panose="020B0604020202020204" pitchFamily="34" charset="0"/>
              <a:buChar char="•"/>
            </a:pPr>
            <a:endParaRPr lang="ru-RU" dirty="0"/>
          </a:p>
          <a:p>
            <a:r>
              <a:rPr lang="ru-RU" b="1" dirty="0"/>
              <a:t>На один рейс</a:t>
            </a:r>
            <a:r>
              <a:rPr lang="ru-RU" dirty="0"/>
              <a:t>, если его длительность превышает продолжительность рабочего дня (смены) водителя.</a:t>
            </a:r>
          </a:p>
          <a:p>
            <a:r>
              <a:rPr lang="ru-RU" b="1" dirty="0"/>
              <a:t>На несколько рейсов</a:t>
            </a:r>
            <a:r>
              <a:rPr lang="ru-RU" dirty="0"/>
              <a:t> в течение одного рабочего дня (смены), если водитель совершает один или несколько рейсов.</a:t>
            </a:r>
          </a:p>
          <a:p>
            <a:endParaRPr lang="ru-RU" dirty="0" smtClean="0"/>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buNone/>
              <a:defRPr/>
            </a:pPr>
            <a:r>
              <a:rPr lang="ru-RU" sz="2600" dirty="0">
                <a:solidFill>
                  <a:schemeClr val="accent1"/>
                </a:solidFill>
                <a:latin typeface="+mj-lt"/>
                <a:ea typeface="+mj-ea"/>
                <a:cs typeface="+mj-cs"/>
              </a:rPr>
              <a:t>Порядок оформления или формирования </a:t>
            </a:r>
            <a:r>
              <a:rPr lang="ru-RU" sz="2600" dirty="0" smtClean="0">
                <a:solidFill>
                  <a:schemeClr val="accent1"/>
                </a:solidFill>
                <a:latin typeface="+mj-lt"/>
                <a:ea typeface="+mj-ea"/>
                <a:cs typeface="+mj-cs"/>
              </a:rPr>
              <a:t>путевого</a:t>
            </a:r>
            <a:r>
              <a:rPr lang="ru-RU" sz="2600" dirty="0">
                <a:solidFill>
                  <a:schemeClr val="accent1"/>
                </a:solidFill>
                <a:latin typeface="+mj-lt"/>
                <a:ea typeface="+mj-ea"/>
                <a:cs typeface="+mj-cs"/>
              </a:rPr>
              <a:t> </a:t>
            </a:r>
            <a:r>
              <a:rPr lang="ru-RU" sz="2600" dirty="0" smtClean="0">
                <a:solidFill>
                  <a:schemeClr val="accent1"/>
                </a:solidFill>
                <a:latin typeface="+mj-lt"/>
                <a:ea typeface="+mj-ea"/>
                <a:cs typeface="+mj-cs"/>
              </a:rPr>
              <a:t>листа</a:t>
            </a:r>
            <a:endParaRPr lang="ru-RU" sz="2600" dirty="0">
              <a:solidFill>
                <a:schemeClr val="accent1"/>
              </a:solidFill>
              <a:latin typeface="+mj-lt"/>
              <a:ea typeface="+mj-ea"/>
              <a:cs typeface="+mj-cs"/>
            </a:endParaRP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420681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61677"/>
            <a:ext cx="7056784" cy="4247317"/>
          </a:xfrm>
          <a:prstGeom prst="rect">
            <a:avLst/>
          </a:prstGeom>
        </p:spPr>
        <p:txBody>
          <a:bodyPr wrap="square">
            <a:spAutoFit/>
          </a:bodyPr>
          <a:lstStyle/>
          <a:p>
            <a:r>
              <a:rPr lang="ru-RU" b="1" dirty="0"/>
              <a:t>Правила оформления при нескольких </a:t>
            </a:r>
            <a:r>
              <a:rPr lang="ru-RU" b="1" dirty="0" smtClean="0"/>
              <a:t>водителях</a:t>
            </a:r>
          </a:p>
          <a:p>
            <a:endParaRPr lang="ru-RU" b="1" dirty="0"/>
          </a:p>
          <a:p>
            <a:r>
              <a:rPr lang="ru-RU" dirty="0"/>
              <a:t>При посменном использовании ТС несколькими водителями нужно соблюдать следующие требования (п. 14 Приказа Минтранса № 390</a:t>
            </a:r>
            <a:r>
              <a:rPr lang="ru-RU" dirty="0" smtClean="0"/>
              <a:t>):</a:t>
            </a:r>
          </a:p>
          <a:p>
            <a:endParaRPr lang="ru-RU" dirty="0"/>
          </a:p>
          <a:p>
            <a:r>
              <a:rPr lang="ru-RU" b="1" dirty="0"/>
              <a:t>Первый водитель:</a:t>
            </a:r>
            <a:r>
              <a:rPr lang="ru-RU" dirty="0"/>
              <a:t> в его путевом листе фиксируются дата, время и показания одометра при выезде ТС с парковки</a:t>
            </a:r>
            <a:r>
              <a:rPr lang="ru-RU" dirty="0" smtClean="0"/>
              <a:t>.</a:t>
            </a:r>
          </a:p>
          <a:p>
            <a:endParaRPr lang="ru-RU" dirty="0"/>
          </a:p>
          <a:p>
            <a:r>
              <a:rPr lang="ru-RU" b="1" dirty="0"/>
              <a:t>Последний водитель:</a:t>
            </a:r>
            <a:r>
              <a:rPr lang="ru-RU" dirty="0"/>
              <a:t> в его путевом листе отражаются дата, время и показания одометра при заезде ТС на парковку</a:t>
            </a:r>
            <a:r>
              <a:rPr lang="ru-RU" dirty="0" smtClean="0"/>
              <a:t>.</a:t>
            </a:r>
          </a:p>
          <a:p>
            <a:endParaRPr lang="ru-RU" dirty="0"/>
          </a:p>
          <a:p>
            <a:r>
              <a:rPr lang="ru-RU" b="1" dirty="0"/>
              <a:t>Передача смены:</a:t>
            </a:r>
            <a:r>
              <a:rPr lang="ru-RU" dirty="0"/>
              <a:t> при приёме‑сдаче ТС между водителями фиксируются дата, время и показания одометра. Эти данные заверяются подписью водителя, принимающего ТС, с указанием его Ф. И. О.</a:t>
            </a:r>
          </a:p>
          <a:p>
            <a:endParaRPr lang="ru-RU" dirty="0" smtClean="0"/>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buNone/>
              <a:defRPr/>
            </a:pPr>
            <a:r>
              <a:rPr lang="ru-RU" sz="2600" dirty="0">
                <a:solidFill>
                  <a:schemeClr val="accent1"/>
                </a:solidFill>
                <a:latin typeface="+mj-lt"/>
                <a:ea typeface="+mj-ea"/>
                <a:cs typeface="+mj-cs"/>
              </a:rPr>
              <a:t>Порядок оформления или формирования </a:t>
            </a:r>
            <a:r>
              <a:rPr lang="ru-RU" sz="2600" dirty="0" smtClean="0">
                <a:solidFill>
                  <a:schemeClr val="accent1"/>
                </a:solidFill>
                <a:latin typeface="+mj-lt"/>
                <a:ea typeface="+mj-ea"/>
                <a:cs typeface="+mj-cs"/>
              </a:rPr>
              <a:t>путевого</a:t>
            </a:r>
            <a:r>
              <a:rPr lang="ru-RU" sz="2600" dirty="0">
                <a:solidFill>
                  <a:schemeClr val="accent1"/>
                </a:solidFill>
                <a:latin typeface="+mj-lt"/>
                <a:ea typeface="+mj-ea"/>
                <a:cs typeface="+mj-cs"/>
              </a:rPr>
              <a:t> </a:t>
            </a:r>
            <a:r>
              <a:rPr lang="ru-RU" sz="2600" dirty="0" smtClean="0">
                <a:solidFill>
                  <a:schemeClr val="accent1"/>
                </a:solidFill>
                <a:latin typeface="+mj-lt"/>
                <a:ea typeface="+mj-ea"/>
                <a:cs typeface="+mj-cs"/>
              </a:rPr>
              <a:t>листа</a:t>
            </a:r>
            <a:endParaRPr lang="ru-RU" sz="2600" dirty="0">
              <a:solidFill>
                <a:schemeClr val="accent1"/>
              </a:solidFill>
              <a:latin typeface="+mj-lt"/>
              <a:ea typeface="+mj-ea"/>
              <a:cs typeface="+mj-cs"/>
            </a:endParaRP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196911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61677"/>
            <a:ext cx="7560840" cy="4247317"/>
          </a:xfrm>
          <a:prstGeom prst="rect">
            <a:avLst/>
          </a:prstGeom>
        </p:spPr>
        <p:txBody>
          <a:bodyPr wrap="square">
            <a:spAutoFit/>
          </a:bodyPr>
          <a:lstStyle/>
          <a:p>
            <a:r>
              <a:rPr lang="ru-RU" b="1" dirty="0"/>
              <a:t>Обязательные реквизиты при оформлении нескольких путевых </a:t>
            </a:r>
            <a:r>
              <a:rPr lang="ru-RU" b="1" dirty="0" smtClean="0"/>
              <a:t>листов</a:t>
            </a:r>
          </a:p>
          <a:p>
            <a:endParaRPr lang="ru-RU" b="1" dirty="0"/>
          </a:p>
          <a:p>
            <a:r>
              <a:rPr lang="ru-RU" dirty="0"/>
              <a:t>Каждый путевой лист (независимо от формата — бумажный или электронный) должен содержать:</a:t>
            </a:r>
          </a:p>
          <a:p>
            <a:r>
              <a:rPr lang="ru-RU" dirty="0"/>
              <a:t>Срок действия путевого листа.</a:t>
            </a:r>
          </a:p>
          <a:p>
            <a:r>
              <a:rPr lang="ru-RU" dirty="0"/>
              <a:t>Сведения о лице, оформившем путевой лист.</a:t>
            </a:r>
          </a:p>
          <a:p>
            <a:r>
              <a:rPr lang="ru-RU" dirty="0"/>
              <a:t>Данные о транспортном средстве.</a:t>
            </a:r>
          </a:p>
          <a:p>
            <a:r>
              <a:rPr lang="ru-RU" dirty="0"/>
              <a:t>Сведения о водителе (для каждого путевого листа — конкретный водитель).</a:t>
            </a:r>
          </a:p>
          <a:p>
            <a:r>
              <a:rPr lang="ru-RU" dirty="0"/>
              <a:t>Вид перевозки.</a:t>
            </a:r>
          </a:p>
          <a:p>
            <a:r>
              <a:rPr lang="ru-RU" dirty="0"/>
              <a:t>Вид сообщения.</a:t>
            </a:r>
          </a:p>
          <a:p>
            <a:r>
              <a:rPr lang="ru-RU" dirty="0"/>
              <a:t>Даты, время и результаты </a:t>
            </a:r>
            <a:r>
              <a:rPr lang="ru-RU" dirty="0" err="1"/>
              <a:t>предрейсового</a:t>
            </a:r>
            <a:r>
              <a:rPr lang="ru-RU" dirty="0"/>
              <a:t> и </a:t>
            </a:r>
            <a:r>
              <a:rPr lang="ru-RU" dirty="0" err="1"/>
              <a:t>послерейсового</a:t>
            </a:r>
            <a:r>
              <a:rPr lang="ru-RU" dirty="0"/>
              <a:t> медосмотров.</a:t>
            </a:r>
          </a:p>
          <a:p>
            <a:r>
              <a:rPr lang="ru-RU" dirty="0"/>
              <a:t>Даты, время и показания одометра при выпуске на линию и возвращении.</a:t>
            </a:r>
          </a:p>
          <a:p>
            <a:r>
              <a:rPr lang="ru-RU" dirty="0"/>
              <a:t>Сведения о </a:t>
            </a:r>
            <a:r>
              <a:rPr lang="ru-RU" dirty="0" err="1"/>
              <a:t>предрейсовом</a:t>
            </a:r>
            <a:r>
              <a:rPr lang="ru-RU" dirty="0"/>
              <a:t> контроле технического состояния ТС.</a:t>
            </a:r>
          </a:p>
          <a:p>
            <a:endParaRPr lang="ru-RU" dirty="0" smtClean="0"/>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buNone/>
              <a:defRPr/>
            </a:pPr>
            <a:r>
              <a:rPr lang="ru-RU" sz="2600" dirty="0">
                <a:solidFill>
                  <a:schemeClr val="accent1"/>
                </a:solidFill>
                <a:latin typeface="+mj-lt"/>
                <a:ea typeface="+mj-ea"/>
                <a:cs typeface="+mj-cs"/>
              </a:rPr>
              <a:t>Порядок оформления или формирования </a:t>
            </a:r>
            <a:r>
              <a:rPr lang="ru-RU" sz="2600" dirty="0" smtClean="0">
                <a:solidFill>
                  <a:schemeClr val="accent1"/>
                </a:solidFill>
                <a:latin typeface="+mj-lt"/>
                <a:ea typeface="+mj-ea"/>
                <a:cs typeface="+mj-cs"/>
              </a:rPr>
              <a:t>путевого</a:t>
            </a:r>
            <a:r>
              <a:rPr lang="ru-RU" sz="2600" dirty="0">
                <a:solidFill>
                  <a:schemeClr val="accent1"/>
                </a:solidFill>
                <a:latin typeface="+mj-lt"/>
                <a:ea typeface="+mj-ea"/>
                <a:cs typeface="+mj-cs"/>
              </a:rPr>
              <a:t> </a:t>
            </a:r>
            <a:r>
              <a:rPr lang="ru-RU" sz="2600" dirty="0" smtClean="0">
                <a:solidFill>
                  <a:schemeClr val="accent1"/>
                </a:solidFill>
                <a:latin typeface="+mj-lt"/>
                <a:ea typeface="+mj-ea"/>
                <a:cs typeface="+mj-cs"/>
              </a:rPr>
              <a:t>листа</a:t>
            </a:r>
            <a:endParaRPr lang="ru-RU" sz="2600" dirty="0">
              <a:solidFill>
                <a:schemeClr val="accent1"/>
              </a:solidFill>
              <a:latin typeface="+mj-lt"/>
              <a:ea typeface="+mj-ea"/>
              <a:cs typeface="+mj-cs"/>
            </a:endParaRP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767902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061677"/>
            <a:ext cx="7632848" cy="4247317"/>
          </a:xfrm>
          <a:prstGeom prst="rect">
            <a:avLst/>
          </a:prstGeom>
        </p:spPr>
        <p:txBody>
          <a:bodyPr wrap="square">
            <a:spAutoFit/>
          </a:bodyPr>
          <a:lstStyle/>
          <a:p>
            <a:r>
              <a:rPr lang="ru-RU" dirty="0"/>
              <a:t>В соответствии с </a:t>
            </a:r>
            <a:r>
              <a:rPr lang="ru-RU" b="1" dirty="0"/>
              <a:t>Техническим регламентом Таможенного союза ТР ТС 018/2011</a:t>
            </a:r>
            <a:r>
              <a:rPr lang="ru-RU" dirty="0"/>
              <a:t> «О безопасности колёсных транспортных средств» (п. 11.2 раздела 11 «Требования к комплектности транспортных средств</a:t>
            </a:r>
            <a:r>
              <a:rPr lang="ru-RU" dirty="0" smtClean="0"/>
              <a:t>») транспортные</a:t>
            </a:r>
            <a:r>
              <a:rPr lang="ru-RU" dirty="0"/>
              <a:t> средства категорий L5, L6, L7, M и N комплектуются аптечкой первой помощи (автомобильной), а транспортные средства категории M3 классов II и III — тремя аптечками первой помощи (автомобильными</a:t>
            </a:r>
            <a:r>
              <a:rPr lang="ru-RU" dirty="0" smtClean="0"/>
              <a:t>).</a:t>
            </a:r>
          </a:p>
          <a:p>
            <a:endParaRPr lang="ru-RU" dirty="0"/>
          </a:p>
          <a:p>
            <a:r>
              <a:rPr lang="ru-RU" b="1" dirty="0"/>
              <a:t>Важные требования к аптечкам:</a:t>
            </a:r>
            <a:endParaRPr lang="ru-RU" dirty="0"/>
          </a:p>
          <a:p>
            <a:r>
              <a:rPr lang="ru-RU" dirty="0"/>
              <a:t>Должны содержать </a:t>
            </a:r>
            <a:r>
              <a:rPr lang="ru-RU" b="1" dirty="0"/>
              <a:t>пригодные для использования изделия медицинского назначения</a:t>
            </a:r>
            <a:r>
              <a:rPr lang="ru-RU" dirty="0"/>
              <a:t> и прочие средства.</a:t>
            </a:r>
          </a:p>
          <a:p>
            <a:r>
              <a:rPr lang="ru-RU" b="1" dirty="0"/>
              <a:t>Запрещено</a:t>
            </a:r>
            <a:r>
              <a:rPr lang="ru-RU" dirty="0"/>
              <a:t> произвольное изменение комплектации.</a:t>
            </a:r>
          </a:p>
          <a:p>
            <a:r>
              <a:rPr lang="ru-RU" b="1" dirty="0"/>
              <a:t>Недопустимо</a:t>
            </a:r>
            <a:r>
              <a:rPr lang="ru-RU" dirty="0"/>
              <a:t> использовать изделия:</a:t>
            </a:r>
          </a:p>
          <a:p>
            <a:pPr marL="742950" lvl="1" indent="-285750">
              <a:buFont typeface="Arial" panose="020B0604020202020204" pitchFamily="34" charset="0"/>
              <a:buChar char="•"/>
            </a:pPr>
            <a:r>
              <a:rPr lang="ru-RU" dirty="0"/>
              <a:t>с повреждённой маркировкой;</a:t>
            </a:r>
          </a:p>
          <a:p>
            <a:pPr marL="742950" lvl="1" indent="-285750">
              <a:buFont typeface="Arial" panose="020B0604020202020204" pitchFamily="34" charset="0"/>
              <a:buChar char="•"/>
            </a:pPr>
            <a:r>
              <a:rPr lang="ru-RU" dirty="0"/>
              <a:t>с истёкшим сроком годности.</a:t>
            </a:r>
          </a:p>
          <a:p>
            <a:endParaRPr lang="ru-RU" dirty="0" smtClean="0"/>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lgn="ctr">
              <a:buNone/>
              <a:defRPr/>
            </a:pPr>
            <a:r>
              <a:rPr lang="ru-RU" sz="2600" dirty="0" smtClean="0">
                <a:solidFill>
                  <a:schemeClr val="accent1"/>
                </a:solidFill>
                <a:latin typeface="+mj-lt"/>
                <a:ea typeface="+mj-ea"/>
                <a:cs typeface="+mj-cs"/>
              </a:rPr>
              <a:t>Комплектация аптечками первой помощи</a:t>
            </a:r>
            <a:endParaRPr lang="ru-RU" sz="2600" dirty="0">
              <a:solidFill>
                <a:schemeClr val="accent1"/>
              </a:solidFill>
              <a:latin typeface="+mj-lt"/>
              <a:ea typeface="+mj-ea"/>
              <a:cs typeface="+mj-cs"/>
            </a:endParaRP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67156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556792"/>
            <a:ext cx="7776864" cy="3693319"/>
          </a:xfrm>
          <a:prstGeom prst="rect">
            <a:avLst/>
          </a:prstGeom>
        </p:spPr>
        <p:txBody>
          <a:bodyPr wrap="square">
            <a:spAutoFit/>
          </a:bodyPr>
          <a:lstStyle/>
          <a:p>
            <a:r>
              <a:rPr lang="ru-RU" dirty="0" smtClean="0"/>
              <a:t>Водитель</a:t>
            </a:r>
            <a:r>
              <a:rPr lang="ru-RU" dirty="0"/>
              <a:t> грузового автомобиля перед поездкой при перевозке людей в кузове обязан выполнить следующие </a:t>
            </a:r>
            <a:r>
              <a:rPr lang="ru-RU" dirty="0" smtClean="0"/>
              <a:t>действия (п. 22):</a:t>
            </a:r>
            <a:endParaRPr lang="ru-RU" dirty="0"/>
          </a:p>
          <a:p>
            <a:r>
              <a:rPr lang="ru-RU" b="1" dirty="0"/>
              <a:t>Основные обязанности </a:t>
            </a:r>
            <a:r>
              <a:rPr lang="ru-RU" b="1" dirty="0" smtClean="0"/>
              <a:t>водителя</a:t>
            </a:r>
          </a:p>
          <a:p>
            <a:endParaRPr lang="ru-RU" b="1" dirty="0"/>
          </a:p>
          <a:p>
            <a:r>
              <a:rPr lang="ru-RU" b="1" dirty="0" smtClean="0"/>
              <a:t>1. Проинструктировать</a:t>
            </a:r>
            <a:r>
              <a:rPr lang="ru-RU" b="1" dirty="0"/>
              <a:t> пассажиров</a:t>
            </a:r>
            <a:r>
              <a:rPr lang="ru-RU" dirty="0"/>
              <a:t> о порядке:</a:t>
            </a:r>
          </a:p>
          <a:p>
            <a:pPr marL="742950" lvl="1" indent="-285750">
              <a:buFont typeface="Arial" panose="020B0604020202020204" pitchFamily="34" charset="0"/>
              <a:buChar char="•"/>
            </a:pPr>
            <a:r>
              <a:rPr lang="ru-RU" dirty="0"/>
              <a:t>посадки в кузов;</a:t>
            </a:r>
          </a:p>
          <a:p>
            <a:pPr marL="742950" lvl="1" indent="-285750">
              <a:buFont typeface="Arial" panose="020B0604020202020204" pitchFamily="34" charset="0"/>
              <a:buChar char="•"/>
            </a:pPr>
            <a:r>
              <a:rPr lang="ru-RU" dirty="0"/>
              <a:t>высадки из кузова;</a:t>
            </a:r>
          </a:p>
          <a:p>
            <a:pPr marL="742950" lvl="1" indent="-285750">
              <a:buFont typeface="Arial" panose="020B0604020202020204" pitchFamily="34" charset="0"/>
              <a:buChar char="•"/>
            </a:pPr>
            <a:r>
              <a:rPr lang="ru-RU" dirty="0"/>
              <a:t>размещения в кузове во время </a:t>
            </a:r>
            <a:r>
              <a:rPr lang="ru-RU" dirty="0" smtClean="0"/>
              <a:t>движения.</a:t>
            </a:r>
          </a:p>
          <a:p>
            <a:pPr marL="742950" lvl="1" indent="-285750">
              <a:buFont typeface="Arial" panose="020B0604020202020204" pitchFamily="34" charset="0"/>
              <a:buChar char="•"/>
            </a:pPr>
            <a:endParaRPr lang="ru-RU" dirty="0" smtClean="0"/>
          </a:p>
          <a:p>
            <a:pPr marL="0" lvl="1"/>
            <a:r>
              <a:rPr lang="ru-RU" b="1" dirty="0" smtClean="0"/>
              <a:t>2.Убедиться</a:t>
            </a:r>
            <a:r>
              <a:rPr lang="ru-RU" b="1" dirty="0"/>
              <a:t>, что условия безопасной перевозки обеспечены</a:t>
            </a:r>
            <a:r>
              <a:rPr lang="ru-RU" dirty="0"/>
              <a:t>, и только после этого начинать движение (</a:t>
            </a:r>
            <a:r>
              <a:rPr lang="ru-RU" b="1" dirty="0"/>
              <a:t>п. 22.4 ПДД</a:t>
            </a:r>
            <a:r>
              <a:rPr lang="ru-RU" dirty="0"/>
              <a:t>).</a:t>
            </a:r>
          </a:p>
          <a:p>
            <a:pPr lvl="1"/>
            <a:endParaRPr lang="ru-RU" dirty="0"/>
          </a:p>
          <a:p>
            <a:endParaRPr lang="ru-RU" dirty="0" smtClean="0"/>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lgn="ctr">
              <a:buNone/>
              <a:defRPr/>
            </a:pPr>
            <a:r>
              <a:rPr lang="ru-RU" sz="2600" dirty="0">
                <a:solidFill>
                  <a:schemeClr val="accent1"/>
                </a:solidFill>
                <a:latin typeface="+mj-lt"/>
                <a:ea typeface="+mj-ea"/>
                <a:cs typeface="+mj-cs"/>
              </a:rPr>
              <a:t>Постановление Правительства Российской Федерации от 23.10.1993 № 1090 «О Правилах дорожного движения</a:t>
            </a:r>
            <a:r>
              <a:rPr lang="ru-RU" sz="2600" dirty="0" smtClean="0">
                <a:solidFill>
                  <a:schemeClr val="accent1"/>
                </a:solidFill>
                <a:latin typeface="+mj-lt"/>
                <a:ea typeface="+mj-ea"/>
                <a:cs typeface="+mj-cs"/>
              </a:rPr>
              <a:t>»</a:t>
            </a:r>
            <a:endParaRPr lang="ru-RU" sz="2600" dirty="0">
              <a:solidFill>
                <a:schemeClr val="accent1"/>
              </a:solidFill>
              <a:latin typeface="+mj-lt"/>
              <a:ea typeface="+mj-ea"/>
              <a:cs typeface="+mj-cs"/>
            </a:endParaRP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474918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556792"/>
            <a:ext cx="7776864" cy="5078313"/>
          </a:xfrm>
          <a:prstGeom prst="rect">
            <a:avLst/>
          </a:prstGeom>
        </p:spPr>
        <p:txBody>
          <a:bodyPr wrap="square">
            <a:spAutoFit/>
          </a:bodyPr>
          <a:lstStyle/>
          <a:p>
            <a:r>
              <a:rPr lang="ru-RU" b="1" dirty="0"/>
              <a:t>Дополнительные обязательные условия перед поездкой</a:t>
            </a:r>
          </a:p>
          <a:p>
            <a:r>
              <a:rPr lang="ru-RU" dirty="0"/>
              <a:t>Помимо инструктажа, водитель должен проверить соблюдение ряда требований к ТС и пассажирам — без этого выезд запрещён:</a:t>
            </a:r>
          </a:p>
          <a:p>
            <a:r>
              <a:rPr lang="ru-RU" b="1" dirty="0" smtClean="0"/>
              <a:t>1. Проверить</a:t>
            </a:r>
            <a:r>
              <a:rPr lang="ru-RU" b="1" dirty="0"/>
              <a:t> категорию и стаж водительского удостоверения</a:t>
            </a:r>
            <a:r>
              <a:rPr lang="ru-RU" dirty="0"/>
              <a:t>:</a:t>
            </a:r>
          </a:p>
          <a:p>
            <a:pPr lvl="1"/>
            <a:r>
              <a:rPr lang="ru-RU" dirty="0"/>
              <a:t>водитель должен иметь удостоверение категории </a:t>
            </a:r>
            <a:r>
              <a:rPr lang="ru-RU" b="1" dirty="0"/>
              <a:t>«C»</a:t>
            </a:r>
            <a:r>
              <a:rPr lang="ru-RU" dirty="0"/>
              <a:t> или подкатегории </a:t>
            </a:r>
            <a:r>
              <a:rPr lang="ru-RU" b="1" dirty="0"/>
              <a:t>«C1»</a:t>
            </a:r>
            <a:r>
              <a:rPr lang="ru-RU" dirty="0"/>
              <a:t> не менее </a:t>
            </a:r>
            <a:r>
              <a:rPr lang="ru-RU" b="1" dirty="0"/>
              <a:t>3 лет</a:t>
            </a:r>
            <a:r>
              <a:rPr lang="ru-RU" dirty="0"/>
              <a:t>;</a:t>
            </a:r>
          </a:p>
          <a:p>
            <a:pPr lvl="1"/>
            <a:r>
              <a:rPr lang="ru-RU" dirty="0"/>
              <a:t>при перевозке </a:t>
            </a:r>
            <a:r>
              <a:rPr lang="ru-RU" b="1" dirty="0"/>
              <a:t>более 8, но не более 16 человек</a:t>
            </a:r>
            <a:r>
              <a:rPr lang="ru-RU" dirty="0"/>
              <a:t> (включая пассажиров в кабине) требуется также отметка категории </a:t>
            </a:r>
            <a:r>
              <a:rPr lang="ru-RU" b="1" dirty="0"/>
              <a:t>«D»</a:t>
            </a:r>
            <a:r>
              <a:rPr lang="ru-RU" dirty="0"/>
              <a:t> или </a:t>
            </a:r>
            <a:r>
              <a:rPr lang="ru-RU" b="1" dirty="0"/>
              <a:t>«D1»</a:t>
            </a:r>
            <a:r>
              <a:rPr lang="ru-RU" dirty="0"/>
              <a:t>;</a:t>
            </a:r>
          </a:p>
          <a:p>
            <a:pPr lvl="1"/>
            <a:r>
              <a:rPr lang="ru-RU" dirty="0"/>
              <a:t>при перевозке </a:t>
            </a:r>
            <a:r>
              <a:rPr lang="ru-RU" b="1" dirty="0"/>
              <a:t>более 16 человек</a:t>
            </a:r>
            <a:r>
              <a:rPr lang="ru-RU" dirty="0"/>
              <a:t> (включая пассажиров в кабине) — категория </a:t>
            </a:r>
            <a:r>
              <a:rPr lang="ru-RU" b="1" dirty="0"/>
              <a:t>«D»</a:t>
            </a:r>
            <a:r>
              <a:rPr lang="ru-RU" dirty="0"/>
              <a:t> (</a:t>
            </a:r>
            <a:r>
              <a:rPr lang="ru-RU" b="1" dirty="0"/>
              <a:t>п. 22.1 ПДД</a:t>
            </a:r>
            <a:r>
              <a:rPr lang="ru-RU" dirty="0"/>
              <a:t>).</a:t>
            </a:r>
          </a:p>
          <a:p>
            <a:r>
              <a:rPr lang="ru-RU" b="1" dirty="0" smtClean="0"/>
              <a:t>2.Убедиться</a:t>
            </a:r>
            <a:r>
              <a:rPr lang="ru-RU" b="1" dirty="0"/>
              <a:t>, что кузов оборудован для перевозки людей</a:t>
            </a:r>
            <a:r>
              <a:rPr lang="ru-RU" dirty="0"/>
              <a:t> в соответствии с «Основными положениями по допуску транспортных средств к эксплуатации» (</a:t>
            </a:r>
            <a:r>
              <a:rPr lang="ru-RU" b="1" dirty="0"/>
              <a:t>п. 22.2 ПДД</a:t>
            </a:r>
            <a:r>
              <a:rPr lang="ru-RU" dirty="0"/>
              <a:t>):</a:t>
            </a:r>
          </a:p>
          <a:p>
            <a:pPr marL="742950" lvl="1" indent="-285750">
              <a:buFont typeface="Arial" panose="020B0604020202020204" pitchFamily="34" charset="0"/>
              <a:buChar char="•"/>
            </a:pPr>
            <a:r>
              <a:rPr lang="ru-RU" dirty="0"/>
              <a:t>установлены сиденья на высоте 0,3–0,5 м от пола и не менее 0,3 м от верхнего края борта;</a:t>
            </a:r>
          </a:p>
          <a:p>
            <a:pPr marL="742950" lvl="1" indent="-285750">
              <a:buFont typeface="Arial" panose="020B0604020202020204" pitchFamily="34" charset="0"/>
              <a:buChar char="•"/>
            </a:pPr>
            <a:r>
              <a:rPr lang="ru-RU" dirty="0"/>
              <a:t>спинки у заднего/бокового борта — прочные и надёжные;</a:t>
            </a:r>
          </a:p>
          <a:p>
            <a:pPr marL="742950" lvl="1" indent="-285750">
              <a:buFont typeface="Arial" panose="020B0604020202020204" pitchFamily="34" charset="0"/>
              <a:buChar char="•"/>
            </a:pPr>
            <a:r>
              <a:rPr lang="ru-RU" dirty="0"/>
              <a:t>борта надёжно закрыты и исправны, тент (если есть) — крепко закреплён</a:t>
            </a:r>
            <a:r>
              <a:rPr lang="ru-RU" dirty="0" smtClean="0"/>
              <a:t>.</a:t>
            </a:r>
            <a:endParaRPr lang="ru-RU" dirty="0"/>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lgn="ctr">
              <a:buNone/>
              <a:defRPr/>
            </a:pPr>
            <a:r>
              <a:rPr lang="ru-RU" sz="2600" dirty="0">
                <a:solidFill>
                  <a:schemeClr val="accent1"/>
                </a:solidFill>
                <a:latin typeface="+mj-lt"/>
                <a:ea typeface="+mj-ea"/>
                <a:cs typeface="+mj-cs"/>
              </a:rPr>
              <a:t>Постановление Правительства Российской Федерации от 23.10.1993 № 1090 «О Правилах дорожного движения</a:t>
            </a:r>
            <a:r>
              <a:rPr lang="ru-RU" sz="2600" dirty="0" smtClean="0">
                <a:solidFill>
                  <a:schemeClr val="accent1"/>
                </a:solidFill>
                <a:latin typeface="+mj-lt"/>
                <a:ea typeface="+mj-ea"/>
                <a:cs typeface="+mj-cs"/>
              </a:rPr>
              <a:t>»</a:t>
            </a:r>
            <a:endParaRPr lang="ru-RU" sz="2600" dirty="0">
              <a:solidFill>
                <a:schemeClr val="accent1"/>
              </a:solidFill>
              <a:latin typeface="+mj-lt"/>
              <a:ea typeface="+mj-ea"/>
              <a:cs typeface="+mj-cs"/>
            </a:endParaRP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8621601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556792"/>
            <a:ext cx="7776864" cy="3139321"/>
          </a:xfrm>
          <a:prstGeom prst="rect">
            <a:avLst/>
          </a:prstGeom>
        </p:spPr>
        <p:txBody>
          <a:bodyPr wrap="square">
            <a:spAutoFit/>
          </a:bodyPr>
          <a:lstStyle/>
          <a:p>
            <a:r>
              <a:rPr lang="ru-RU" b="1" dirty="0" smtClean="0"/>
              <a:t>3.Проверить</a:t>
            </a:r>
            <a:r>
              <a:rPr lang="ru-RU" b="1" dirty="0"/>
              <a:t> количество пассажиров</a:t>
            </a:r>
            <a:r>
              <a:rPr lang="ru-RU" dirty="0"/>
              <a:t>: число людей не должно превышать количества оборудованных для сидения мест (</a:t>
            </a:r>
            <a:r>
              <a:rPr lang="ru-RU" b="1" dirty="0"/>
              <a:t>п. 22.3 ПДД</a:t>
            </a:r>
            <a:r>
              <a:rPr lang="ru-RU" dirty="0"/>
              <a:t>).</a:t>
            </a:r>
          </a:p>
          <a:p>
            <a:endParaRPr lang="ru-RU" b="1" dirty="0" smtClean="0"/>
          </a:p>
          <a:p>
            <a:r>
              <a:rPr lang="ru-RU" b="1" dirty="0" smtClean="0"/>
              <a:t>4.Убедиться</a:t>
            </a:r>
            <a:r>
              <a:rPr lang="ru-RU" b="1" dirty="0"/>
              <a:t> в отсутствии детей</a:t>
            </a:r>
            <a:r>
              <a:rPr lang="ru-RU" dirty="0"/>
              <a:t> в кузове грузового автомобиля с бортовой платформой (</a:t>
            </a:r>
            <a:r>
              <a:rPr lang="ru-RU" b="1" dirty="0"/>
              <a:t>п. 22.2 ПДД</a:t>
            </a:r>
            <a:r>
              <a:rPr lang="ru-RU" dirty="0"/>
              <a:t> запрещает перевозку детей в таком кузове).</a:t>
            </a:r>
          </a:p>
          <a:p>
            <a:endParaRPr lang="ru-RU" b="1" dirty="0" smtClean="0"/>
          </a:p>
          <a:p>
            <a:r>
              <a:rPr lang="ru-RU" b="1" dirty="0" smtClean="0"/>
              <a:t>5.Для</a:t>
            </a:r>
            <a:r>
              <a:rPr lang="ru-RU" b="1" dirty="0"/>
              <a:t> перевозки лиц, сопровождающих/получающих груз</a:t>
            </a:r>
            <a:r>
              <a:rPr lang="ru-RU" dirty="0"/>
              <a:t>: если кузов </a:t>
            </a:r>
            <a:r>
              <a:rPr lang="ru-RU" b="1" dirty="0"/>
              <a:t>не оборудован</a:t>
            </a:r>
            <a:r>
              <a:rPr lang="ru-RU" dirty="0"/>
              <a:t> для перевозки людей, убедиться, что этим лицам обеспечено место для сидения </a:t>
            </a:r>
            <a:r>
              <a:rPr lang="ru-RU" b="1" dirty="0"/>
              <a:t>ниже уровня бортов</a:t>
            </a:r>
            <a:r>
              <a:rPr lang="ru-RU" dirty="0"/>
              <a:t> (</a:t>
            </a:r>
            <a:r>
              <a:rPr lang="ru-RU" b="1" dirty="0"/>
              <a:t>п. 22.5 ПДД</a:t>
            </a:r>
            <a:r>
              <a:rPr lang="ru-RU" dirty="0"/>
              <a:t>).</a:t>
            </a:r>
          </a:p>
          <a:p>
            <a:pPr lvl="1"/>
            <a:endParaRPr lang="ru-RU" dirty="0"/>
          </a:p>
          <a:p>
            <a:endParaRPr lang="ru-RU" dirty="0" smtClean="0"/>
          </a:p>
        </p:txBody>
      </p:sp>
      <p:sp>
        <p:nvSpPr>
          <p:cNvPr id="5" name="Содержимое 2"/>
          <p:cNvSpPr txBox="1">
            <a:spLocks/>
          </p:cNvSpPr>
          <p:nvPr/>
        </p:nvSpPr>
        <p:spPr>
          <a:xfrm>
            <a:off x="-108520" y="260648"/>
            <a:ext cx="9001125" cy="13681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15875" algn="ctr">
              <a:buNone/>
              <a:defRPr/>
            </a:pPr>
            <a:r>
              <a:rPr lang="ru-RU" sz="2600" dirty="0">
                <a:solidFill>
                  <a:schemeClr val="accent1"/>
                </a:solidFill>
                <a:latin typeface="+mj-lt"/>
                <a:ea typeface="+mj-ea"/>
                <a:cs typeface="+mj-cs"/>
              </a:rPr>
              <a:t>Постановление Правительства Российской Федерации от 23.10.1993 № 1090 «О Правилах дорожного движения</a:t>
            </a:r>
            <a:r>
              <a:rPr lang="ru-RU" sz="2600" dirty="0" smtClean="0">
                <a:solidFill>
                  <a:schemeClr val="accent1"/>
                </a:solidFill>
                <a:latin typeface="+mj-lt"/>
                <a:ea typeface="+mj-ea"/>
                <a:cs typeface="+mj-cs"/>
              </a:rPr>
              <a:t>»</a:t>
            </a:r>
            <a:endParaRPr lang="ru-RU" sz="2600" dirty="0">
              <a:solidFill>
                <a:schemeClr val="accent1"/>
              </a:solidFill>
              <a:latin typeface="+mj-lt"/>
              <a:ea typeface="+mj-ea"/>
              <a:cs typeface="+mj-cs"/>
            </a:endParaRP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073474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p:txBody>
          <a:bodyPr>
            <a:normAutofit/>
          </a:bodyPr>
          <a:lstStyle/>
          <a:p>
            <a:pPr marL="0" indent="0" algn="ctr">
              <a:buNone/>
            </a:pPr>
            <a:endParaRPr lang="ru-RU" sz="2600" b="1" dirty="0">
              <a:latin typeface="Geometria"/>
            </a:endParaRPr>
          </a:p>
          <a:p>
            <a:pPr marL="0" indent="0">
              <a:buNone/>
            </a:pPr>
            <a:endParaRPr lang="ru-RU" sz="2600" b="1" dirty="0"/>
          </a:p>
          <a:p>
            <a:pPr marL="0" indent="0">
              <a:buNone/>
            </a:pPr>
            <a:endParaRPr lang="ru-RU" dirty="0"/>
          </a:p>
        </p:txBody>
      </p:sp>
      <p:grpSp>
        <p:nvGrpSpPr>
          <p:cNvPr id="2"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7" name="object 2"/>
          <p:cNvSpPr txBox="1">
            <a:spLocks noGrp="1"/>
          </p:cNvSpPr>
          <p:nvPr>
            <p:ph type="title"/>
          </p:nvPr>
        </p:nvSpPr>
        <p:spPr>
          <a:xfrm>
            <a:off x="2418969" y="1721942"/>
            <a:ext cx="4250690" cy="514350"/>
          </a:xfrm>
          <a:prstGeom prst="rect">
            <a:avLst/>
          </a:prstGeom>
        </p:spPr>
        <p:txBody>
          <a:bodyPr vert="horz" wrap="square" lIns="0" tIns="13335" rIns="0" bIns="0" rtlCol="0">
            <a:spAutoFit/>
          </a:bodyPr>
          <a:lstStyle/>
          <a:p>
            <a:pPr marL="12700">
              <a:lnSpc>
                <a:spcPct val="100000"/>
              </a:lnSpc>
              <a:spcBef>
                <a:spcPts val="105"/>
              </a:spcBef>
            </a:pPr>
            <a:r>
              <a:rPr b="0" spc="-10" dirty="0">
                <a:latin typeface="Microsoft Sans Serif"/>
                <a:cs typeface="Microsoft Sans Serif"/>
              </a:rPr>
              <a:t>Спасибо</a:t>
            </a:r>
            <a:r>
              <a:rPr b="0" spc="-25" dirty="0">
                <a:latin typeface="Microsoft Sans Serif"/>
                <a:cs typeface="Microsoft Sans Serif"/>
              </a:rPr>
              <a:t> </a:t>
            </a:r>
            <a:r>
              <a:rPr b="0" spc="-70" dirty="0">
                <a:latin typeface="Microsoft Sans Serif"/>
                <a:cs typeface="Microsoft Sans Serif"/>
              </a:rPr>
              <a:t>за</a:t>
            </a:r>
            <a:r>
              <a:rPr b="0" spc="-10" dirty="0">
                <a:latin typeface="Microsoft Sans Serif"/>
                <a:cs typeface="Microsoft Sans Serif"/>
              </a:rPr>
              <a:t> </a:t>
            </a:r>
            <a:r>
              <a:rPr b="0" spc="-20" dirty="0">
                <a:latin typeface="Microsoft Sans Serif"/>
                <a:cs typeface="Microsoft Sans Serif"/>
              </a:rPr>
              <a:t>внимание!</a:t>
            </a:r>
          </a:p>
        </p:txBody>
      </p:sp>
      <p:pic>
        <p:nvPicPr>
          <p:cNvPr id="8" name="object 4"/>
          <p:cNvPicPr/>
          <p:nvPr/>
        </p:nvPicPr>
        <p:blipFill>
          <a:blip r:embed="rId3" cstate="print"/>
          <a:stretch>
            <a:fillRect/>
          </a:stretch>
        </p:blipFill>
        <p:spPr>
          <a:xfrm>
            <a:off x="2500298" y="3143248"/>
            <a:ext cx="4343400" cy="2943225"/>
          </a:xfrm>
          <a:prstGeom prst="rect">
            <a:avLst/>
          </a:prstGeom>
        </p:spPr>
      </p:pic>
    </p:spTree>
    <p:extLst>
      <p:ext uri="{BB962C8B-B14F-4D97-AF65-F5344CB8AC3E}">
        <p14:creationId xmlns:p14="http://schemas.microsoft.com/office/powerpoint/2010/main" val="401248264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1912</TotalTime>
  <Words>4384</Words>
  <Application>Microsoft Office PowerPoint</Application>
  <PresentationFormat>Экран (4:3)</PresentationFormat>
  <Paragraphs>645</Paragraphs>
  <Slides>75</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75</vt:i4>
      </vt:variant>
    </vt:vector>
  </HeadingPairs>
  <TitlesOfParts>
    <vt:vector size="85" baseType="lpstr">
      <vt:lpstr>Arial</vt:lpstr>
      <vt:lpstr>Calibri</vt:lpstr>
      <vt:lpstr>Geometria</vt:lpstr>
      <vt:lpstr>Microsoft Sans Serif</vt:lpstr>
      <vt:lpstr>Wingdings</vt:lpstr>
      <vt:lpstr>Wingdings 3</vt:lpstr>
      <vt:lpstr>YS Geo</vt:lpstr>
      <vt:lpstr>Тема Office</vt:lpstr>
      <vt:lpstr>1_Office Theme</vt:lpstr>
      <vt:lpstr>2_Office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Задачи и основные требования к организации деятельности по обеспечению безопасности дорожного движения в организациях, осуществляющих перевозки пассажиров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АДМИНИСТРАТОРЫ</dc:creator>
  <cp:lastModifiedBy>Пользователь Windows</cp:lastModifiedBy>
  <cp:revision>119</cp:revision>
  <dcterms:created xsi:type="dcterms:W3CDTF">2018-07-27T07:15:36Z</dcterms:created>
  <dcterms:modified xsi:type="dcterms:W3CDTF">2026-03-26T06:07:29Z</dcterms:modified>
</cp:coreProperties>
</file>