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 id="2147483660" r:id="rId2"/>
    <p:sldMasterId id="2147483673" r:id="rId3"/>
  </p:sldMasterIdLst>
  <p:notesMasterIdLst>
    <p:notesMasterId r:id="rId30"/>
  </p:notesMasterIdLst>
  <p:sldIdLst>
    <p:sldId id="318" r:id="rId4"/>
    <p:sldId id="317" r:id="rId5"/>
    <p:sldId id="363" r:id="rId6"/>
    <p:sldId id="406" r:id="rId7"/>
    <p:sldId id="423" r:id="rId8"/>
    <p:sldId id="425" r:id="rId9"/>
    <p:sldId id="424" r:id="rId10"/>
    <p:sldId id="426" r:id="rId11"/>
    <p:sldId id="422" r:id="rId12"/>
    <p:sldId id="407" r:id="rId13"/>
    <p:sldId id="408" r:id="rId14"/>
    <p:sldId id="409" r:id="rId15"/>
    <p:sldId id="410" r:id="rId16"/>
    <p:sldId id="411" r:id="rId17"/>
    <p:sldId id="412" r:id="rId18"/>
    <p:sldId id="413" r:id="rId19"/>
    <p:sldId id="414" r:id="rId20"/>
    <p:sldId id="415" r:id="rId21"/>
    <p:sldId id="416" r:id="rId22"/>
    <p:sldId id="417" r:id="rId23"/>
    <p:sldId id="418" r:id="rId24"/>
    <p:sldId id="419" r:id="rId25"/>
    <p:sldId id="427" r:id="rId26"/>
    <p:sldId id="420" r:id="rId27"/>
    <p:sldId id="421" r:id="rId28"/>
    <p:sldId id="362" r:id="rId2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21" autoAdjust="0"/>
    <p:restoredTop sz="95758" autoAdjust="0"/>
  </p:normalViewPr>
  <p:slideViewPr>
    <p:cSldViewPr>
      <p:cViewPr varScale="1">
        <p:scale>
          <a:sx n="81" d="100"/>
          <a:sy n="81" d="100"/>
        </p:scale>
        <p:origin x="1435"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D35B1E-3F5F-40ED-B1AA-8283963E7639}" type="datetimeFigureOut">
              <a:rPr lang="ru-RU" smtClean="0"/>
              <a:pPr/>
              <a:t>26.03.2026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43CB533-7889-4481-A3CE-36D29863B34A}" type="slidenum">
              <a:rPr lang="ru-RU" smtClean="0"/>
              <a:pPr/>
              <a:t>‹#›</a:t>
            </a:fld>
            <a:endParaRPr lang="ru-RU"/>
          </a:p>
        </p:txBody>
      </p:sp>
    </p:spTree>
    <p:extLst>
      <p:ext uri="{BB962C8B-B14F-4D97-AF65-F5344CB8AC3E}">
        <p14:creationId xmlns:p14="http://schemas.microsoft.com/office/powerpoint/2010/main" val="4021108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B4C71EC6-210F-42DE-9C53-41977AD35B3D}" type="datetimeFigureOut">
              <a:rPr lang="ru-RU" smtClean="0"/>
              <a:pPr/>
              <a:t>26.03.2026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pPr/>
              <a:t>26.03.2026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26.03.2026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B4C71EC6-210F-42DE-9C53-41977AD35B3D}" type="datetimeFigureOut">
              <a:rPr lang="ru-RU" smtClean="0"/>
              <a:pPr/>
              <a:t>26.03.2026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B4C71EC6-210F-42DE-9C53-41977AD35B3D}" type="datetimeFigureOut">
              <a:rPr lang="ru-RU" smtClean="0"/>
              <a:pPr/>
              <a:t>26.03.2026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B4C71EC6-210F-42DE-9C53-41977AD35B3D}" type="datetimeFigureOut">
              <a:rPr lang="ru-RU" smtClean="0"/>
              <a:pPr/>
              <a:t>26.03.2026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26.03.2026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26.03.2026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26.03.2026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pPr/>
              <a:t>26.03.2026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pPr/>
              <a:t>26.03.2026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4705121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907652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4356565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178107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548801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541879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41918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3008313" cy="95842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476672"/>
            <a:ext cx="5111750" cy="564949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520284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7796756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474758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76672"/>
            <a:ext cx="2057400" cy="5649491"/>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457200" y="476672"/>
            <a:ext cx="6019800" cy="564949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228509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685800" y="609600"/>
            <a:ext cx="7772400" cy="54864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3" name="Дата 2"/>
          <p:cNvSpPr>
            <a:spLocks noGrp="1"/>
          </p:cNvSpPr>
          <p:nvPr>
            <p:ph type="dt" sz="half" idx="10"/>
          </p:nvPr>
        </p:nvSpPr>
        <p:spPr>
          <a:xfrm>
            <a:off x="685800" y="6248400"/>
            <a:ext cx="1905000" cy="457200"/>
          </a:xfrm>
          <a:prstGeom prst="rect">
            <a:avLst/>
          </a:prstGeom>
        </p:spPr>
        <p:txBody>
          <a:bodyPr/>
          <a:lstStyle>
            <a:lvl1pPr eaLnBrk="1" hangingPunct="1">
              <a:defRPr>
                <a:latin typeface="Arial" charset="0"/>
                <a:cs typeface="Arial"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C224BC4-AF62-43A5-AD50-E4C0A1FF7F79}" type="datetime1">
              <a:rPr kumimoji="0" lang="ru-RU" sz="18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l" defTabSz="914400" rtl="0" eaLnBrk="1" fontAlgn="auto" latinLnBrk="0" hangingPunct="1">
                <a:lnSpc>
                  <a:spcPct val="100000"/>
                </a:lnSpc>
                <a:spcBef>
                  <a:spcPts val="0"/>
                </a:spcBef>
                <a:spcAft>
                  <a:spcPts val="0"/>
                </a:spcAft>
                <a:buClrTx/>
                <a:buSzTx/>
                <a:buFontTx/>
                <a:buNone/>
                <a:tabLst/>
                <a:defRPr/>
              </a:pPr>
              <a:t>26.03.2026</a:t>
            </a:fld>
            <a:endParaRPr kumimoji="0" lang="ru-RU"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4" name="Нижний колонтитул 3"/>
          <p:cNvSpPr>
            <a:spLocks noGrp="1"/>
          </p:cNvSpPr>
          <p:nvPr>
            <p:ph type="ftr" sz="quarter" idx="11"/>
          </p:nvPr>
        </p:nvSpPr>
        <p:spPr>
          <a:xfrm>
            <a:off x="3124200" y="6248400"/>
            <a:ext cx="2895600" cy="457200"/>
          </a:xfrm>
          <a:prstGeom prst="rect">
            <a:avLst/>
          </a:prstGeom>
        </p:spPr>
        <p:txBody>
          <a:bodyPr/>
          <a:lstStyle>
            <a:lvl1pPr eaLnBrk="1" hangingPunct="1">
              <a:defRPr>
                <a:latin typeface="Arial" charset="0"/>
                <a:cs typeface="Arial"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a:ln>
                  <a:noFill/>
                </a:ln>
                <a:solidFill>
                  <a:srgbClr val="000000"/>
                </a:solidFill>
                <a:effectLst/>
                <a:uLnTx/>
                <a:uFillTx/>
                <a:latin typeface="Arial" charset="0"/>
                <a:ea typeface="+mn-ea"/>
                <a:cs typeface="Arial" charset="0"/>
              </a:rPr>
              <a:t>УНЦ "BILIMINTERTRANS"</a:t>
            </a:r>
          </a:p>
        </p:txBody>
      </p:sp>
      <p:sp>
        <p:nvSpPr>
          <p:cNvPr id="5" name="Номер слайда 4"/>
          <p:cNvSpPr>
            <a:spLocks noGrp="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D28DEEA-3D8A-46DF-BBF4-282B8A37751F}" type="slidenum">
              <a:rPr kumimoji="0" lang="ru-RU" altLang="ru-RU" sz="1800" b="0" i="0" u="none" strike="noStrike" kern="1200" cap="none" spc="0" normalizeH="0" baseline="0" noProof="0">
                <a:ln>
                  <a:noFill/>
                </a:ln>
                <a:solidFill>
                  <a:srgbClr val="000000"/>
                </a:solidFill>
                <a:effectLst/>
                <a:uLnTx/>
                <a:uFillTx/>
                <a:latin typeface="Calibri"/>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altLang="ru-RU" sz="1800" b="0" i="0" u="none" strike="noStrike" kern="1200" cap="none" spc="0" normalizeH="0" baseline="0" noProof="0">
              <a:ln>
                <a:noFill/>
              </a:ln>
              <a:solidFill>
                <a:srgbClr val="000000"/>
              </a:solidFill>
              <a:effectLst/>
              <a:uLnTx/>
              <a:uFillTx/>
              <a:latin typeface="Calibri"/>
              <a:ea typeface="+mn-ea"/>
              <a:cs typeface="Arial"/>
            </a:endParaRPr>
          </a:p>
        </p:txBody>
      </p:sp>
    </p:spTree>
    <p:extLst>
      <p:ext uri="{BB962C8B-B14F-4D97-AF65-F5344CB8AC3E}">
        <p14:creationId xmlns:p14="http://schemas.microsoft.com/office/powerpoint/2010/main" val="25761793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2642621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28850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5540583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2687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70571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167491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44839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3008313" cy="95842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476672"/>
            <a:ext cx="5111750" cy="564949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44756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2205472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64183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76672"/>
            <a:ext cx="2057400" cy="5649491"/>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457200" y="476672"/>
            <a:ext cx="6019800" cy="564949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354011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685800" y="609600"/>
            <a:ext cx="7772400" cy="54864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3" name="Дата 2"/>
          <p:cNvSpPr>
            <a:spLocks noGrp="1"/>
          </p:cNvSpPr>
          <p:nvPr>
            <p:ph type="dt" sz="half" idx="10"/>
          </p:nvPr>
        </p:nvSpPr>
        <p:spPr>
          <a:xfrm>
            <a:off x="685800" y="6248400"/>
            <a:ext cx="1905000" cy="457200"/>
          </a:xfrm>
          <a:prstGeom prst="rect">
            <a:avLst/>
          </a:prstGeom>
        </p:spPr>
        <p:txBody>
          <a:bodyPr/>
          <a:lstStyle>
            <a:lvl1pPr eaLnBrk="1" hangingPunct="1">
              <a:defRPr>
                <a:latin typeface="Arial" charset="0"/>
                <a:cs typeface="Arial"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C224BC4-AF62-43A5-AD50-E4C0A1FF7F79}" type="datetime1">
              <a:rPr kumimoji="0" lang="ru-RU" sz="18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l" defTabSz="914400" rtl="0" eaLnBrk="1" fontAlgn="auto" latinLnBrk="0" hangingPunct="1">
                <a:lnSpc>
                  <a:spcPct val="100000"/>
                </a:lnSpc>
                <a:spcBef>
                  <a:spcPts val="0"/>
                </a:spcBef>
                <a:spcAft>
                  <a:spcPts val="0"/>
                </a:spcAft>
                <a:buClrTx/>
                <a:buSzTx/>
                <a:buFontTx/>
                <a:buNone/>
                <a:tabLst/>
                <a:defRPr/>
              </a:pPr>
              <a:t>26.03.2026</a:t>
            </a:fld>
            <a:endParaRPr kumimoji="0" lang="ru-RU"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4" name="Нижний колонтитул 3"/>
          <p:cNvSpPr>
            <a:spLocks noGrp="1"/>
          </p:cNvSpPr>
          <p:nvPr>
            <p:ph type="ftr" sz="quarter" idx="11"/>
          </p:nvPr>
        </p:nvSpPr>
        <p:spPr>
          <a:xfrm>
            <a:off x="3124200" y="6248400"/>
            <a:ext cx="2895600" cy="457200"/>
          </a:xfrm>
          <a:prstGeom prst="rect">
            <a:avLst/>
          </a:prstGeom>
        </p:spPr>
        <p:txBody>
          <a:bodyPr/>
          <a:lstStyle>
            <a:lvl1pPr eaLnBrk="1" hangingPunct="1">
              <a:defRPr>
                <a:latin typeface="Arial" charset="0"/>
                <a:cs typeface="Arial"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a:ln>
                  <a:noFill/>
                </a:ln>
                <a:solidFill>
                  <a:srgbClr val="000000"/>
                </a:solidFill>
                <a:effectLst/>
                <a:uLnTx/>
                <a:uFillTx/>
                <a:latin typeface="Arial" charset="0"/>
                <a:ea typeface="+mn-ea"/>
                <a:cs typeface="Arial" charset="0"/>
              </a:rPr>
              <a:t>УНЦ "BILIMINTERTRANS"</a:t>
            </a:r>
          </a:p>
        </p:txBody>
      </p:sp>
      <p:sp>
        <p:nvSpPr>
          <p:cNvPr id="5" name="Номер слайда 4"/>
          <p:cNvSpPr>
            <a:spLocks noGrp="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D28DEEA-3D8A-46DF-BBF4-282B8A37751F}" type="slidenum">
              <a:rPr kumimoji="0" lang="ru-RU" altLang="ru-RU" sz="1800" b="0" i="0" u="none" strike="noStrike" kern="1200" cap="none" spc="0" normalizeH="0" baseline="0" noProof="0">
                <a:ln>
                  <a:noFill/>
                </a:ln>
                <a:solidFill>
                  <a:srgbClr val="000000"/>
                </a:solidFill>
                <a:effectLst/>
                <a:uLnTx/>
                <a:uFillTx/>
                <a:latin typeface="Calibri"/>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altLang="ru-RU" sz="1800" b="0" i="0" u="none" strike="noStrike" kern="1200" cap="none" spc="0" normalizeH="0" baseline="0" noProof="0">
              <a:ln>
                <a:noFill/>
              </a:ln>
              <a:solidFill>
                <a:srgbClr val="000000"/>
              </a:solidFill>
              <a:effectLst/>
              <a:uLnTx/>
              <a:uFillTx/>
              <a:latin typeface="Calibri"/>
              <a:ea typeface="+mn-ea"/>
              <a:cs typeface="Arial"/>
            </a:endParaRPr>
          </a:p>
        </p:txBody>
      </p:sp>
    </p:spTree>
    <p:extLst>
      <p:ext uri="{BB962C8B-B14F-4D97-AF65-F5344CB8AC3E}">
        <p14:creationId xmlns:p14="http://schemas.microsoft.com/office/powerpoint/2010/main" val="3417956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18" Type="http://schemas.openxmlformats.org/officeDocument/2006/relationships/image" Target="../media/image5.png"/><Relationship Id="rId3" Type="http://schemas.openxmlformats.org/officeDocument/2006/relationships/slideLayout" Target="../slideLayouts/slideLayout14.xml"/><Relationship Id="rId21" Type="http://schemas.openxmlformats.org/officeDocument/2006/relationships/image" Target="../media/image8.jpeg"/><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4.png"/><Relationship Id="rId2" Type="http://schemas.openxmlformats.org/officeDocument/2006/relationships/slideLayout" Target="../slideLayouts/slideLayout13.xml"/><Relationship Id="rId16" Type="http://schemas.openxmlformats.org/officeDocument/2006/relationships/image" Target="../media/image3.png"/><Relationship Id="rId20" Type="http://schemas.openxmlformats.org/officeDocument/2006/relationships/image" Target="../media/image7.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jpeg"/><Relationship Id="rId10" Type="http://schemas.openxmlformats.org/officeDocument/2006/relationships/slideLayout" Target="../slideLayouts/slideLayout21.xml"/><Relationship Id="rId19" Type="http://schemas.openxmlformats.org/officeDocument/2006/relationships/image" Target="../media/image6.jpe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18" Type="http://schemas.openxmlformats.org/officeDocument/2006/relationships/image" Target="../media/image6.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image" Target="../media/image5.png"/><Relationship Id="rId2" Type="http://schemas.openxmlformats.org/officeDocument/2006/relationships/slideLayout" Target="../slideLayouts/slideLayout25.xml"/><Relationship Id="rId16" Type="http://schemas.openxmlformats.org/officeDocument/2006/relationships/image" Target="../media/image4.png"/><Relationship Id="rId20" Type="http://schemas.openxmlformats.org/officeDocument/2006/relationships/image" Target="../media/image8.jpe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3.png"/><Relationship Id="rId10" Type="http://schemas.openxmlformats.org/officeDocument/2006/relationships/slideLayout" Target="../slideLayouts/slideLayout33.xml"/><Relationship Id="rId19" Type="http://schemas.openxmlformats.org/officeDocument/2006/relationships/image" Target="../media/image7.png"/><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26.03.2026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
        <p:nvSpPr>
          <p:cNvPr id="8" name="Date Placeholder 3"/>
          <p:cNvSpPr txBox="1">
            <a:spLocks/>
          </p:cNvSpPr>
          <p:nvPr/>
        </p:nvSpPr>
        <p:spPr>
          <a:xfrm>
            <a:off x="5654675" y="6543675"/>
            <a:ext cx="3489325" cy="314325"/>
          </a:xfrm>
          <a:prstGeom prst="rect">
            <a:avLst/>
          </a:prstGeom>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Calibri" pitchFamily="34" charset="0"/>
                <a:ea typeface="+mn-ea"/>
                <a:cs typeface="Arial" charset="0"/>
              </a:rPr>
              <a:t> </a:t>
            </a:r>
            <a:r>
              <a:rPr kumimoji="0" lang="en-US" sz="1200" b="0" i="0" u="none" strike="noStrike" kern="1200" cap="none" spc="0" normalizeH="0" baseline="0" noProof="0" dirty="0">
                <a:ln>
                  <a:noFill/>
                </a:ln>
                <a:solidFill>
                  <a:srgbClr val="FF0000"/>
                </a:solidFill>
                <a:effectLst>
                  <a:outerShdw blurRad="38100" dist="38100" dir="2700000" algn="tl">
                    <a:srgbClr val="C0C0C0"/>
                  </a:outerShdw>
                </a:effectLst>
                <a:uLnTx/>
                <a:uFillTx/>
                <a:latin typeface="Calibri" pitchFamily="34" charset="0"/>
                <a:ea typeface="+mn-ea"/>
                <a:cs typeface="Arial" charset="0"/>
              </a:rPr>
              <a:t>© International Road Transport Union (IRU) 2013</a:t>
            </a:r>
          </a:p>
        </p:txBody>
      </p:sp>
      <p:sp>
        <p:nvSpPr>
          <p:cNvPr id="1027" name="TextBox 8"/>
          <p:cNvSpPr txBox="1">
            <a:spLocks noChangeArrowheads="1"/>
          </p:cNvSpPr>
          <p:nvPr/>
        </p:nvSpPr>
        <p:spPr bwMode="auto">
          <a:xfrm>
            <a:off x="357188" y="6570663"/>
            <a:ext cx="3786187" cy="277812"/>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ru-RU" sz="1200" b="1" i="0" u="none" strike="noStrike" kern="1200" cap="none" spc="0" normalizeH="0" baseline="0" noProof="0">
                <a:ln>
                  <a:noFill/>
                </a:ln>
                <a:solidFill>
                  <a:srgbClr val="0070C0"/>
                </a:solidFill>
                <a:effectLst/>
                <a:uLnTx/>
                <a:uFillTx/>
                <a:latin typeface="Calibri" panose="020F0502020204030204" pitchFamily="34" charset="0"/>
                <a:ea typeface="+mn-ea"/>
                <a:cs typeface="Arial" panose="020B0604020202020204" pitchFamily="34" charset="0"/>
              </a:rPr>
              <a:t>IRU </a:t>
            </a:r>
            <a:r>
              <a:rPr kumimoji="0" lang="en-GB" altLang="ru-RU" sz="1200" b="1" i="0" u="none" strike="noStrike" kern="1200" cap="none" spc="0" normalizeH="0" baseline="0" noProof="0">
                <a:ln>
                  <a:noFill/>
                </a:ln>
                <a:solidFill>
                  <a:srgbClr val="009900"/>
                </a:solidFill>
                <a:effectLst/>
                <a:uLnTx/>
                <a:uFillTx/>
                <a:latin typeface="Calibri" panose="020F0502020204030204" pitchFamily="34" charset="0"/>
                <a:ea typeface="+mn-ea"/>
                <a:cs typeface="Arial" panose="020B0604020202020204" pitchFamily="34" charset="0"/>
              </a:rPr>
              <a:t>Academy  </a:t>
            </a:r>
            <a:r>
              <a:rPr kumimoji="0" lang="en-GB" altLang="ru-RU" sz="12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CPC Manager International Programme</a:t>
            </a:r>
          </a:p>
        </p:txBody>
      </p:sp>
      <p:pic>
        <p:nvPicPr>
          <p:cNvPr id="1028" name="Picture 22" descr="academy_web"/>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79388" y="44450"/>
            <a:ext cx="7207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Connector 10"/>
          <p:cNvCxnSpPr/>
          <p:nvPr/>
        </p:nvCxnSpPr>
        <p:spPr>
          <a:xfrm rot="10800000" flipV="1">
            <a:off x="1357313" y="428625"/>
            <a:ext cx="7286625"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0800000">
            <a:off x="428625" y="6500813"/>
            <a:ext cx="8358188" cy="1587"/>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0" y="6581775"/>
            <a:ext cx="9144000" cy="260350"/>
          </a:xfrm>
          <a:prstGeom prst="rect">
            <a:avLst/>
          </a:prstGeom>
          <a:noFill/>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8459D7F-463A-43AA-8782-B56606FC656A}" type="slidenum">
              <a:rPr kumimoji="0" lang="en-US" altLang="ru-RU" sz="1100" b="1" i="0" u="none" strike="noStrike" kern="1200" cap="none" spc="0" normalizeH="0" baseline="0" noProof="0">
                <a:ln>
                  <a:noFill/>
                </a:ln>
                <a:solidFill>
                  <a:srgbClr val="FF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altLang="ru-RU" sz="1100" b="1" i="0" u="none" strike="noStrike" kern="1200" cap="none" spc="0" normalizeH="0" baseline="0" noProof="0">
              <a:ln>
                <a:noFill/>
              </a:ln>
              <a:solidFill>
                <a:srgbClr val="FF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endParaRPr>
          </a:p>
        </p:txBody>
      </p:sp>
      <p:sp>
        <p:nvSpPr>
          <p:cNvPr id="1032" name="TextBox 13"/>
          <p:cNvSpPr txBox="1">
            <a:spLocks noChangeArrowheads="1"/>
          </p:cNvSpPr>
          <p:nvPr userDrawn="1"/>
        </p:nvSpPr>
        <p:spPr bwMode="auto">
          <a:xfrm>
            <a:off x="357188" y="6570663"/>
            <a:ext cx="3786187" cy="277812"/>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ru-RU" sz="12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IRU Academy</a:t>
            </a:r>
          </a:p>
        </p:txBody>
      </p:sp>
      <p:pic>
        <p:nvPicPr>
          <p:cNvPr id="1033" name="Picture 22" descr="academy_web"/>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179388" y="44450"/>
            <a:ext cx="7207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 name="Straight Connector 15"/>
          <p:cNvCxnSpPr/>
          <p:nvPr userDrawn="1"/>
        </p:nvCxnSpPr>
        <p:spPr>
          <a:xfrm rot="10800000" flipV="1">
            <a:off x="1357313" y="428625"/>
            <a:ext cx="7286625" cy="0"/>
          </a:xfrm>
          <a:prstGeom prst="line">
            <a:avLst/>
          </a:prstGeom>
          <a:ln w="28575">
            <a:solidFill>
              <a:srgbClr val="C45706"/>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rot="10800000">
            <a:off x="428625" y="6500813"/>
            <a:ext cx="8358188" cy="1587"/>
          </a:xfrm>
          <a:prstGeom prst="line">
            <a:avLst/>
          </a:prstGeom>
          <a:ln w="28575">
            <a:solidFill>
              <a:srgbClr val="C45706"/>
            </a:solidFill>
          </a:ln>
        </p:spPr>
        <p:style>
          <a:lnRef idx="1">
            <a:schemeClr val="accent1"/>
          </a:lnRef>
          <a:fillRef idx="0">
            <a:schemeClr val="accent1"/>
          </a:fillRef>
          <a:effectRef idx="0">
            <a:schemeClr val="accent1"/>
          </a:effectRef>
          <a:fontRef idx="minor">
            <a:schemeClr val="tx1"/>
          </a:fontRef>
        </p:style>
      </p:cxnSp>
      <p:sp>
        <p:nvSpPr>
          <p:cNvPr id="1036" name="Title Placeholder 1"/>
          <p:cNvSpPr>
            <a:spLocks noGrp="1"/>
          </p:cNvSpPr>
          <p:nvPr>
            <p:ph type="title"/>
          </p:nvPr>
        </p:nvSpPr>
        <p:spPr bwMode="auto">
          <a:xfrm>
            <a:off x="468313" y="4762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ru-RU"/>
              <a:t>Click to edit Master title style</a:t>
            </a:r>
            <a:endParaRPr lang="en-GB" altLang="ru-RU"/>
          </a:p>
        </p:txBody>
      </p:sp>
      <p:sp>
        <p:nvSpPr>
          <p:cNvPr id="103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ru-RU"/>
              <a:t>Click to edit Master text styles</a:t>
            </a:r>
          </a:p>
          <a:p>
            <a:pPr lvl="1"/>
            <a:r>
              <a:rPr lang="en-US" altLang="ru-RU"/>
              <a:t>Second level</a:t>
            </a:r>
          </a:p>
          <a:p>
            <a:pPr lvl="2"/>
            <a:r>
              <a:rPr lang="en-US" altLang="ru-RU"/>
              <a:t>Third level</a:t>
            </a:r>
          </a:p>
          <a:p>
            <a:pPr lvl="3"/>
            <a:r>
              <a:rPr lang="en-US" altLang="ru-RU"/>
              <a:t>Fourth level</a:t>
            </a:r>
          </a:p>
          <a:p>
            <a:pPr lvl="4"/>
            <a:r>
              <a:rPr lang="en-US" altLang="ru-RU"/>
              <a:t>Fifth level</a:t>
            </a:r>
            <a:endParaRPr lang="en-GB" altLang="ru-RU"/>
          </a:p>
        </p:txBody>
      </p:sp>
      <p:grpSp>
        <p:nvGrpSpPr>
          <p:cNvPr id="1038" name="Group 23"/>
          <p:cNvGrpSpPr>
            <a:grpSpLocks/>
          </p:cNvGrpSpPr>
          <p:nvPr userDrawn="1"/>
        </p:nvGrpSpPr>
        <p:grpSpPr bwMode="auto">
          <a:xfrm>
            <a:off x="5330825" y="92075"/>
            <a:ext cx="3281363" cy="307975"/>
            <a:chOff x="4977759" y="92024"/>
            <a:chExt cx="3283027" cy="307868"/>
          </a:xfrm>
        </p:grpSpPr>
        <p:pic>
          <p:nvPicPr>
            <p:cNvPr id="1040" name="Picture 2" descr="W:\IRU Academy\IRU Academy visuals library\LOGOS\ATI LOGOS\ASMAP - Russia\asmap_weblogo.gif"/>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4977759" y="136558"/>
              <a:ext cx="674361" cy="200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3" descr="W:\IRU Academy\IRU Academy visuals library\LOGOS\ATI LOGOS\BAMAP-VEDY - Belarus\Bamap_weblogo.gif"/>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5688174" y="92024"/>
              <a:ext cx="741797" cy="257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4" descr="W:\IRU Academy\IRU Academy visuals library\LOGOS\ATI LOGOS\BILIMINTERTRANS - Uzbekistan\Bilimintertrans_weblogo.gif"/>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6489354" y="106745"/>
              <a:ext cx="472052" cy="293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5" descr="W:\IRU Academy\IRU Academy visuals library\LOGOS\ATI LOGOS\CIPTI - Moldova\cipti.JPG"/>
            <p:cNvPicPr>
              <a:picLocks noChangeAspect="1" noChangeArrowheads="1"/>
            </p:cNvPicPr>
            <p:nvPr userDrawn="1"/>
          </p:nvPicPr>
          <p:blipFill>
            <a:blip r:embed="rId19" cstate="print">
              <a:extLst>
                <a:ext uri="{28A0092B-C50C-407E-A947-70E740481C1C}">
                  <a14:useLocalDpi xmlns:a14="http://schemas.microsoft.com/office/drawing/2010/main" val="0"/>
                </a:ext>
              </a:extLst>
            </a:blip>
            <a:srcRect/>
            <a:stretch>
              <a:fillRect/>
            </a:stretch>
          </p:blipFill>
          <p:spPr bwMode="auto">
            <a:xfrm>
              <a:off x="7026145" y="112991"/>
              <a:ext cx="544291" cy="25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6" descr="W:\IRU Academy\IRU Academy visuals library\LOGOS\ATI LOGOS\KAZATO - Kazakhstan\kazato_weblogo.gif"/>
            <p:cNvPicPr>
              <a:picLocks noChangeAspect="1" noChangeArrowheads="1"/>
            </p:cNvPicPr>
            <p:nvPr userDrawn="1"/>
          </p:nvPicPr>
          <p:blipFill>
            <a:blip r:embed="rId20" cstate="print">
              <a:extLst>
                <a:ext uri="{28A0092B-C50C-407E-A947-70E740481C1C}">
                  <a14:useLocalDpi xmlns:a14="http://schemas.microsoft.com/office/drawing/2010/main" val="0"/>
                </a:ext>
              </a:extLst>
            </a:blip>
            <a:srcRect/>
            <a:stretch>
              <a:fillRect/>
            </a:stretch>
          </p:blipFill>
          <p:spPr bwMode="auto">
            <a:xfrm>
              <a:off x="7642276" y="114267"/>
              <a:ext cx="618510" cy="241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39" name="Picture 20" descr="TCC AIRCU UA logo 2013.jpg"/>
          <p:cNvPicPr>
            <a:picLocks noChangeAspect="1"/>
          </p:cNvPicPr>
          <p:nvPr userDrawn="1"/>
        </p:nvPicPr>
        <p:blipFill>
          <a:blip r:embed="rId21" cstate="print">
            <a:extLst>
              <a:ext uri="{28A0092B-C50C-407E-A947-70E740481C1C}">
                <a14:useLocalDpi xmlns:a14="http://schemas.microsoft.com/office/drawing/2010/main" val="0"/>
              </a:ext>
            </a:extLst>
          </a:blip>
          <a:srcRect/>
          <a:stretch>
            <a:fillRect/>
          </a:stretch>
        </p:blipFill>
        <p:spPr bwMode="auto">
          <a:xfrm>
            <a:off x="8604250" y="44450"/>
            <a:ext cx="4841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88487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cs typeface="Arial" charset="0"/>
        </a:defRPr>
      </a:lvl2pPr>
      <a:lvl3pPr algn="ctr" rtl="0" eaLnBrk="0" fontAlgn="base" hangingPunct="0">
        <a:spcBef>
          <a:spcPct val="0"/>
        </a:spcBef>
        <a:spcAft>
          <a:spcPct val="0"/>
        </a:spcAft>
        <a:defRPr sz="4400">
          <a:solidFill>
            <a:schemeClr val="tx1"/>
          </a:solidFill>
          <a:latin typeface="Calibri" pitchFamily="34" charset="0"/>
          <a:cs typeface="Arial" charset="0"/>
        </a:defRPr>
      </a:lvl3pPr>
      <a:lvl4pPr algn="ctr" rtl="0" eaLnBrk="0" fontAlgn="base" hangingPunct="0">
        <a:spcBef>
          <a:spcPct val="0"/>
        </a:spcBef>
        <a:spcAft>
          <a:spcPct val="0"/>
        </a:spcAft>
        <a:defRPr sz="4400">
          <a:solidFill>
            <a:schemeClr val="tx1"/>
          </a:solidFill>
          <a:latin typeface="Calibri" pitchFamily="34" charset="0"/>
          <a:cs typeface="Arial" charset="0"/>
        </a:defRPr>
      </a:lvl4pPr>
      <a:lvl5pPr algn="ctr" rtl="0" eaLnBrk="0" fontAlgn="base" hangingPunct="0">
        <a:spcBef>
          <a:spcPct val="0"/>
        </a:spcBef>
        <a:spcAft>
          <a:spcPct val="0"/>
        </a:spcAft>
        <a:defRPr sz="4400">
          <a:solidFill>
            <a:schemeClr val="tx1"/>
          </a:solidFill>
          <a:latin typeface="Calibri" pitchFamily="34" charset="0"/>
          <a:cs typeface="Arial" charset="0"/>
        </a:defRPr>
      </a:lvl5pPr>
      <a:lvl6pPr marL="457200" algn="ctr" rtl="0" fontAlgn="base">
        <a:spcBef>
          <a:spcPct val="0"/>
        </a:spcBef>
        <a:spcAft>
          <a:spcPct val="0"/>
        </a:spcAft>
        <a:defRPr sz="4400">
          <a:solidFill>
            <a:schemeClr val="tx1"/>
          </a:solidFill>
          <a:latin typeface="Calibri" pitchFamily="34" charset="0"/>
          <a:cs typeface="Arial" charset="0"/>
        </a:defRPr>
      </a:lvl6pPr>
      <a:lvl7pPr marL="914400" algn="ctr" rtl="0" fontAlgn="base">
        <a:spcBef>
          <a:spcPct val="0"/>
        </a:spcBef>
        <a:spcAft>
          <a:spcPct val="0"/>
        </a:spcAft>
        <a:defRPr sz="4400">
          <a:solidFill>
            <a:schemeClr val="tx1"/>
          </a:solidFill>
          <a:latin typeface="Calibri" pitchFamily="34" charset="0"/>
          <a:cs typeface="Arial" charset="0"/>
        </a:defRPr>
      </a:lvl7pPr>
      <a:lvl8pPr marL="1371600" algn="ctr" rtl="0" fontAlgn="base">
        <a:spcBef>
          <a:spcPct val="0"/>
        </a:spcBef>
        <a:spcAft>
          <a:spcPct val="0"/>
        </a:spcAft>
        <a:defRPr sz="4400">
          <a:solidFill>
            <a:schemeClr val="tx1"/>
          </a:solidFill>
          <a:latin typeface="Calibri" pitchFamily="34" charset="0"/>
          <a:cs typeface="Arial" charset="0"/>
        </a:defRPr>
      </a:lvl8pPr>
      <a:lvl9pPr marL="1828800" algn="ctr" rtl="0" fontAlgn="base">
        <a:spcBef>
          <a:spcPct val="0"/>
        </a:spcBef>
        <a:spcAft>
          <a:spcPct val="0"/>
        </a:spcAft>
        <a:defRPr sz="4400">
          <a:solidFill>
            <a:schemeClr val="tx1"/>
          </a:solidFill>
          <a:latin typeface="Calibri" pitchFamily="34" charset="0"/>
          <a:cs typeface="Arial"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cs typeface="+mn-cs"/>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cs typeface="+mn-cs"/>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5pPr>
      <a:lvl6pPr marL="2514600" indent="-228600" algn="l" rtl="0" fontAlgn="base">
        <a:spcBef>
          <a:spcPct val="20000"/>
        </a:spcBef>
        <a:spcAft>
          <a:spcPct val="0"/>
        </a:spcAft>
        <a:buFont typeface="Arial" charset="0"/>
        <a:buChar char="»"/>
        <a:defRPr sz="2000">
          <a:solidFill>
            <a:schemeClr val="tx1"/>
          </a:solidFill>
          <a:latin typeface="+mn-lt"/>
          <a:cs typeface="+mn-cs"/>
        </a:defRPr>
      </a:lvl6pPr>
      <a:lvl7pPr marL="2971800" indent="-228600" algn="l" rtl="0" fontAlgn="base">
        <a:spcBef>
          <a:spcPct val="20000"/>
        </a:spcBef>
        <a:spcAft>
          <a:spcPct val="0"/>
        </a:spcAft>
        <a:buFont typeface="Arial" charset="0"/>
        <a:buChar char="»"/>
        <a:defRPr sz="2000">
          <a:solidFill>
            <a:schemeClr val="tx1"/>
          </a:solidFill>
          <a:latin typeface="+mn-lt"/>
          <a:cs typeface="+mn-cs"/>
        </a:defRPr>
      </a:lvl7pPr>
      <a:lvl8pPr marL="3429000" indent="-228600" algn="l" rtl="0" fontAlgn="base">
        <a:spcBef>
          <a:spcPct val="20000"/>
        </a:spcBef>
        <a:spcAft>
          <a:spcPct val="0"/>
        </a:spcAft>
        <a:buFont typeface="Arial" charset="0"/>
        <a:buChar char="»"/>
        <a:defRPr sz="2000">
          <a:solidFill>
            <a:schemeClr val="tx1"/>
          </a:solidFill>
          <a:latin typeface="+mn-lt"/>
          <a:cs typeface="+mn-cs"/>
        </a:defRPr>
      </a:lvl8pPr>
      <a:lvl9pPr marL="3886200" indent="-228600" algn="l" rtl="0" fontAlgn="base">
        <a:spcBef>
          <a:spcPct val="20000"/>
        </a:spcBef>
        <a:spcAft>
          <a:spcPct val="0"/>
        </a:spcAft>
        <a:buFont typeface="Arial" charset="0"/>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Date Placeholder 3"/>
          <p:cNvSpPr txBox="1">
            <a:spLocks/>
          </p:cNvSpPr>
          <p:nvPr/>
        </p:nvSpPr>
        <p:spPr>
          <a:xfrm>
            <a:off x="5654675" y="6543675"/>
            <a:ext cx="3489325" cy="314325"/>
          </a:xfrm>
          <a:prstGeom prst="rect">
            <a:avLst/>
          </a:prstGeom>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Calibri" pitchFamily="34" charset="0"/>
                <a:ea typeface="+mn-ea"/>
                <a:cs typeface="Arial" charset="0"/>
              </a:rPr>
              <a:t> </a:t>
            </a:r>
            <a:r>
              <a:rPr kumimoji="0" lang="en-US" sz="1200" b="0" i="0" u="none" strike="noStrike" kern="1200" cap="none" spc="0" normalizeH="0" baseline="0" noProof="0" dirty="0">
                <a:ln>
                  <a:noFill/>
                </a:ln>
                <a:solidFill>
                  <a:srgbClr val="FF0000"/>
                </a:solidFill>
                <a:effectLst>
                  <a:outerShdw blurRad="38100" dist="38100" dir="2700000" algn="tl">
                    <a:srgbClr val="C0C0C0"/>
                  </a:outerShdw>
                </a:effectLst>
                <a:uLnTx/>
                <a:uFillTx/>
                <a:latin typeface="Calibri" pitchFamily="34" charset="0"/>
                <a:ea typeface="+mn-ea"/>
                <a:cs typeface="Arial" charset="0"/>
              </a:rPr>
              <a:t>© International Road Transport Union (IRU) 2013</a:t>
            </a:r>
          </a:p>
        </p:txBody>
      </p:sp>
      <p:sp>
        <p:nvSpPr>
          <p:cNvPr id="1027" name="TextBox 8"/>
          <p:cNvSpPr txBox="1">
            <a:spLocks noChangeArrowheads="1"/>
          </p:cNvSpPr>
          <p:nvPr/>
        </p:nvSpPr>
        <p:spPr bwMode="auto">
          <a:xfrm>
            <a:off x="357188" y="6570663"/>
            <a:ext cx="3786187" cy="277812"/>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ru-RU" sz="1200" b="1" i="0" u="none" strike="noStrike" kern="1200" cap="none" spc="0" normalizeH="0" baseline="0" noProof="0">
                <a:ln>
                  <a:noFill/>
                </a:ln>
                <a:solidFill>
                  <a:srgbClr val="0070C0"/>
                </a:solidFill>
                <a:effectLst/>
                <a:uLnTx/>
                <a:uFillTx/>
                <a:latin typeface="Calibri" panose="020F0502020204030204" pitchFamily="34" charset="0"/>
                <a:ea typeface="+mn-ea"/>
                <a:cs typeface="Arial" panose="020B0604020202020204" pitchFamily="34" charset="0"/>
              </a:rPr>
              <a:t>IRU </a:t>
            </a:r>
            <a:r>
              <a:rPr kumimoji="0" lang="en-GB" altLang="ru-RU" sz="1200" b="1" i="0" u="none" strike="noStrike" kern="1200" cap="none" spc="0" normalizeH="0" baseline="0" noProof="0">
                <a:ln>
                  <a:noFill/>
                </a:ln>
                <a:solidFill>
                  <a:srgbClr val="009900"/>
                </a:solidFill>
                <a:effectLst/>
                <a:uLnTx/>
                <a:uFillTx/>
                <a:latin typeface="Calibri" panose="020F0502020204030204" pitchFamily="34" charset="0"/>
                <a:ea typeface="+mn-ea"/>
                <a:cs typeface="Arial" panose="020B0604020202020204" pitchFamily="34" charset="0"/>
              </a:rPr>
              <a:t>Academy  </a:t>
            </a:r>
            <a:r>
              <a:rPr kumimoji="0" lang="en-GB" altLang="ru-RU" sz="12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CPC Manager International Programme</a:t>
            </a:r>
          </a:p>
        </p:txBody>
      </p:sp>
      <p:pic>
        <p:nvPicPr>
          <p:cNvPr id="1028" name="Picture 22" descr="academy_web"/>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79388" y="44450"/>
            <a:ext cx="7207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Connector 10"/>
          <p:cNvCxnSpPr/>
          <p:nvPr/>
        </p:nvCxnSpPr>
        <p:spPr>
          <a:xfrm rot="10800000" flipV="1">
            <a:off x="1357313" y="428625"/>
            <a:ext cx="7286625"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0800000">
            <a:off x="428625" y="6500813"/>
            <a:ext cx="8358188" cy="1587"/>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0" y="6581775"/>
            <a:ext cx="9144000" cy="260350"/>
          </a:xfrm>
          <a:prstGeom prst="rect">
            <a:avLst/>
          </a:prstGeom>
          <a:noFill/>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8459D7F-463A-43AA-8782-B56606FC656A}" type="slidenum">
              <a:rPr kumimoji="0" lang="en-US" altLang="ru-RU" sz="1100" b="1" i="0" u="none" strike="noStrike" kern="1200" cap="none" spc="0" normalizeH="0" baseline="0" noProof="0">
                <a:ln>
                  <a:noFill/>
                </a:ln>
                <a:solidFill>
                  <a:srgbClr val="FF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altLang="ru-RU" sz="1100" b="1" i="0" u="none" strike="noStrike" kern="1200" cap="none" spc="0" normalizeH="0" baseline="0" noProof="0">
              <a:ln>
                <a:noFill/>
              </a:ln>
              <a:solidFill>
                <a:srgbClr val="FF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endParaRPr>
          </a:p>
        </p:txBody>
      </p:sp>
      <p:sp>
        <p:nvSpPr>
          <p:cNvPr id="1032" name="TextBox 13"/>
          <p:cNvSpPr txBox="1">
            <a:spLocks noChangeArrowheads="1"/>
          </p:cNvSpPr>
          <p:nvPr userDrawn="1"/>
        </p:nvSpPr>
        <p:spPr bwMode="auto">
          <a:xfrm>
            <a:off x="357188" y="6570663"/>
            <a:ext cx="3786187" cy="277812"/>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ru-RU" sz="12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IRU Academy</a:t>
            </a:r>
          </a:p>
        </p:txBody>
      </p:sp>
      <p:pic>
        <p:nvPicPr>
          <p:cNvPr id="1033" name="Picture 22" descr="academy_web"/>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179388" y="44450"/>
            <a:ext cx="7207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 name="Straight Connector 15"/>
          <p:cNvCxnSpPr/>
          <p:nvPr userDrawn="1"/>
        </p:nvCxnSpPr>
        <p:spPr>
          <a:xfrm rot="10800000" flipV="1">
            <a:off x="1357313" y="428625"/>
            <a:ext cx="7286625" cy="0"/>
          </a:xfrm>
          <a:prstGeom prst="line">
            <a:avLst/>
          </a:prstGeom>
          <a:ln w="28575">
            <a:solidFill>
              <a:srgbClr val="C45706"/>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rot="10800000">
            <a:off x="428625" y="6500813"/>
            <a:ext cx="8358188" cy="1587"/>
          </a:xfrm>
          <a:prstGeom prst="line">
            <a:avLst/>
          </a:prstGeom>
          <a:ln w="28575">
            <a:solidFill>
              <a:srgbClr val="C45706"/>
            </a:solidFill>
          </a:ln>
        </p:spPr>
        <p:style>
          <a:lnRef idx="1">
            <a:schemeClr val="accent1"/>
          </a:lnRef>
          <a:fillRef idx="0">
            <a:schemeClr val="accent1"/>
          </a:fillRef>
          <a:effectRef idx="0">
            <a:schemeClr val="accent1"/>
          </a:effectRef>
          <a:fontRef idx="minor">
            <a:schemeClr val="tx1"/>
          </a:fontRef>
        </p:style>
      </p:cxnSp>
      <p:sp>
        <p:nvSpPr>
          <p:cNvPr id="1036" name="Title Placeholder 1"/>
          <p:cNvSpPr>
            <a:spLocks noGrp="1"/>
          </p:cNvSpPr>
          <p:nvPr>
            <p:ph type="title"/>
          </p:nvPr>
        </p:nvSpPr>
        <p:spPr bwMode="auto">
          <a:xfrm>
            <a:off x="468313" y="4762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ru-RU"/>
              <a:t>Click to edit Master title style</a:t>
            </a:r>
            <a:endParaRPr lang="en-GB" altLang="ru-RU"/>
          </a:p>
        </p:txBody>
      </p:sp>
      <p:sp>
        <p:nvSpPr>
          <p:cNvPr id="103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ru-RU"/>
              <a:t>Click to edit Master text styles</a:t>
            </a:r>
          </a:p>
          <a:p>
            <a:pPr lvl="1"/>
            <a:r>
              <a:rPr lang="en-US" altLang="ru-RU"/>
              <a:t>Second level</a:t>
            </a:r>
          </a:p>
          <a:p>
            <a:pPr lvl="2"/>
            <a:r>
              <a:rPr lang="en-US" altLang="ru-RU"/>
              <a:t>Third level</a:t>
            </a:r>
          </a:p>
          <a:p>
            <a:pPr lvl="3"/>
            <a:r>
              <a:rPr lang="en-US" altLang="ru-RU"/>
              <a:t>Fourth level</a:t>
            </a:r>
          </a:p>
          <a:p>
            <a:pPr lvl="4"/>
            <a:r>
              <a:rPr lang="en-US" altLang="ru-RU"/>
              <a:t>Fifth level</a:t>
            </a:r>
            <a:endParaRPr lang="en-GB" altLang="ru-RU"/>
          </a:p>
        </p:txBody>
      </p:sp>
      <p:grpSp>
        <p:nvGrpSpPr>
          <p:cNvPr id="1038" name="Group 23"/>
          <p:cNvGrpSpPr>
            <a:grpSpLocks/>
          </p:cNvGrpSpPr>
          <p:nvPr userDrawn="1"/>
        </p:nvGrpSpPr>
        <p:grpSpPr bwMode="auto">
          <a:xfrm>
            <a:off x="5330825" y="92075"/>
            <a:ext cx="3281363" cy="307975"/>
            <a:chOff x="4977759" y="92024"/>
            <a:chExt cx="3283027" cy="307868"/>
          </a:xfrm>
        </p:grpSpPr>
        <p:pic>
          <p:nvPicPr>
            <p:cNvPr id="1040" name="Picture 2" descr="W:\IRU Academy\IRU Academy visuals library\LOGOS\ATI LOGOS\ASMAP - Russia\asmap_weblogo.gif"/>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4977759" y="136558"/>
              <a:ext cx="674361" cy="200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3" descr="W:\IRU Academy\IRU Academy visuals library\LOGOS\ATI LOGOS\BAMAP-VEDY - Belarus\Bamap_weblogo.gif"/>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5688174" y="92024"/>
              <a:ext cx="741797" cy="257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4" descr="W:\IRU Academy\IRU Academy visuals library\LOGOS\ATI LOGOS\BILIMINTERTRANS - Uzbekistan\Bilimintertrans_weblogo.gif"/>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6489354" y="106745"/>
              <a:ext cx="472052" cy="293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5" descr="W:\IRU Academy\IRU Academy visuals library\LOGOS\ATI LOGOS\CIPTI - Moldova\cipti.JPG"/>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7026145" y="112991"/>
              <a:ext cx="544291" cy="25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6" descr="W:\IRU Academy\IRU Academy visuals library\LOGOS\ATI LOGOS\KAZATO - Kazakhstan\kazato_weblogo.gif"/>
            <p:cNvPicPr>
              <a:picLocks noChangeAspect="1" noChangeArrowheads="1"/>
            </p:cNvPicPr>
            <p:nvPr userDrawn="1"/>
          </p:nvPicPr>
          <p:blipFill>
            <a:blip r:embed="rId19" cstate="print">
              <a:extLst>
                <a:ext uri="{28A0092B-C50C-407E-A947-70E740481C1C}">
                  <a14:useLocalDpi xmlns:a14="http://schemas.microsoft.com/office/drawing/2010/main" val="0"/>
                </a:ext>
              </a:extLst>
            </a:blip>
            <a:srcRect/>
            <a:stretch>
              <a:fillRect/>
            </a:stretch>
          </p:blipFill>
          <p:spPr bwMode="auto">
            <a:xfrm>
              <a:off x="7642276" y="114267"/>
              <a:ext cx="618510" cy="241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39" name="Picture 20" descr="TCC AIRCU UA logo 2013.jpg"/>
          <p:cNvPicPr>
            <a:picLocks noChangeAspect="1"/>
          </p:cNvPicPr>
          <p:nvPr userDrawn="1"/>
        </p:nvPicPr>
        <p:blipFill>
          <a:blip r:embed="rId20" cstate="print">
            <a:extLst>
              <a:ext uri="{28A0092B-C50C-407E-A947-70E740481C1C}">
                <a14:useLocalDpi xmlns:a14="http://schemas.microsoft.com/office/drawing/2010/main" val="0"/>
              </a:ext>
            </a:extLst>
          </a:blip>
          <a:srcRect/>
          <a:stretch>
            <a:fillRect/>
          </a:stretch>
        </p:blipFill>
        <p:spPr bwMode="auto">
          <a:xfrm>
            <a:off x="8604250" y="44450"/>
            <a:ext cx="4841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4779868"/>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hf hdr="0" ftr="0" dt="0"/>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cs typeface="Arial" charset="0"/>
        </a:defRPr>
      </a:lvl2pPr>
      <a:lvl3pPr algn="ctr" rtl="0" eaLnBrk="0" fontAlgn="base" hangingPunct="0">
        <a:spcBef>
          <a:spcPct val="0"/>
        </a:spcBef>
        <a:spcAft>
          <a:spcPct val="0"/>
        </a:spcAft>
        <a:defRPr sz="4400">
          <a:solidFill>
            <a:schemeClr val="tx1"/>
          </a:solidFill>
          <a:latin typeface="Calibri" pitchFamily="34" charset="0"/>
          <a:cs typeface="Arial" charset="0"/>
        </a:defRPr>
      </a:lvl3pPr>
      <a:lvl4pPr algn="ctr" rtl="0" eaLnBrk="0" fontAlgn="base" hangingPunct="0">
        <a:spcBef>
          <a:spcPct val="0"/>
        </a:spcBef>
        <a:spcAft>
          <a:spcPct val="0"/>
        </a:spcAft>
        <a:defRPr sz="4400">
          <a:solidFill>
            <a:schemeClr val="tx1"/>
          </a:solidFill>
          <a:latin typeface="Calibri" pitchFamily="34" charset="0"/>
          <a:cs typeface="Arial" charset="0"/>
        </a:defRPr>
      </a:lvl4pPr>
      <a:lvl5pPr algn="ctr" rtl="0" eaLnBrk="0" fontAlgn="base" hangingPunct="0">
        <a:spcBef>
          <a:spcPct val="0"/>
        </a:spcBef>
        <a:spcAft>
          <a:spcPct val="0"/>
        </a:spcAft>
        <a:defRPr sz="4400">
          <a:solidFill>
            <a:schemeClr val="tx1"/>
          </a:solidFill>
          <a:latin typeface="Calibri" pitchFamily="34" charset="0"/>
          <a:cs typeface="Arial" charset="0"/>
        </a:defRPr>
      </a:lvl5pPr>
      <a:lvl6pPr marL="457200" algn="ctr" rtl="0" fontAlgn="base">
        <a:spcBef>
          <a:spcPct val="0"/>
        </a:spcBef>
        <a:spcAft>
          <a:spcPct val="0"/>
        </a:spcAft>
        <a:defRPr sz="4400">
          <a:solidFill>
            <a:schemeClr val="tx1"/>
          </a:solidFill>
          <a:latin typeface="Calibri" pitchFamily="34" charset="0"/>
          <a:cs typeface="Arial" charset="0"/>
        </a:defRPr>
      </a:lvl6pPr>
      <a:lvl7pPr marL="914400" algn="ctr" rtl="0" fontAlgn="base">
        <a:spcBef>
          <a:spcPct val="0"/>
        </a:spcBef>
        <a:spcAft>
          <a:spcPct val="0"/>
        </a:spcAft>
        <a:defRPr sz="4400">
          <a:solidFill>
            <a:schemeClr val="tx1"/>
          </a:solidFill>
          <a:latin typeface="Calibri" pitchFamily="34" charset="0"/>
          <a:cs typeface="Arial" charset="0"/>
        </a:defRPr>
      </a:lvl7pPr>
      <a:lvl8pPr marL="1371600" algn="ctr" rtl="0" fontAlgn="base">
        <a:spcBef>
          <a:spcPct val="0"/>
        </a:spcBef>
        <a:spcAft>
          <a:spcPct val="0"/>
        </a:spcAft>
        <a:defRPr sz="4400">
          <a:solidFill>
            <a:schemeClr val="tx1"/>
          </a:solidFill>
          <a:latin typeface="Calibri" pitchFamily="34" charset="0"/>
          <a:cs typeface="Arial" charset="0"/>
        </a:defRPr>
      </a:lvl8pPr>
      <a:lvl9pPr marL="1828800" algn="ctr" rtl="0" fontAlgn="base">
        <a:spcBef>
          <a:spcPct val="0"/>
        </a:spcBef>
        <a:spcAft>
          <a:spcPct val="0"/>
        </a:spcAft>
        <a:defRPr sz="4400">
          <a:solidFill>
            <a:schemeClr val="tx1"/>
          </a:solidFill>
          <a:latin typeface="Calibri" pitchFamily="34" charset="0"/>
          <a:cs typeface="Arial"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cs typeface="+mn-cs"/>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cs typeface="+mn-cs"/>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5pPr>
      <a:lvl6pPr marL="2514600" indent="-228600" algn="l" rtl="0" fontAlgn="base">
        <a:spcBef>
          <a:spcPct val="20000"/>
        </a:spcBef>
        <a:spcAft>
          <a:spcPct val="0"/>
        </a:spcAft>
        <a:buFont typeface="Arial" charset="0"/>
        <a:buChar char="»"/>
        <a:defRPr sz="2000">
          <a:solidFill>
            <a:schemeClr val="tx1"/>
          </a:solidFill>
          <a:latin typeface="+mn-lt"/>
          <a:cs typeface="+mn-cs"/>
        </a:defRPr>
      </a:lvl6pPr>
      <a:lvl7pPr marL="2971800" indent="-228600" algn="l" rtl="0" fontAlgn="base">
        <a:spcBef>
          <a:spcPct val="20000"/>
        </a:spcBef>
        <a:spcAft>
          <a:spcPct val="0"/>
        </a:spcAft>
        <a:buFont typeface="Arial" charset="0"/>
        <a:buChar char="»"/>
        <a:defRPr sz="2000">
          <a:solidFill>
            <a:schemeClr val="tx1"/>
          </a:solidFill>
          <a:latin typeface="+mn-lt"/>
          <a:cs typeface="+mn-cs"/>
        </a:defRPr>
      </a:lvl7pPr>
      <a:lvl8pPr marL="3429000" indent="-228600" algn="l" rtl="0" fontAlgn="base">
        <a:spcBef>
          <a:spcPct val="20000"/>
        </a:spcBef>
        <a:spcAft>
          <a:spcPct val="0"/>
        </a:spcAft>
        <a:buFont typeface="Arial" charset="0"/>
        <a:buChar char="»"/>
        <a:defRPr sz="2000">
          <a:solidFill>
            <a:schemeClr val="tx1"/>
          </a:solidFill>
          <a:latin typeface="+mn-lt"/>
          <a:cs typeface="+mn-cs"/>
        </a:defRPr>
      </a:lvl8pPr>
      <a:lvl9pPr marL="3886200" indent="-228600" algn="l" rtl="0" fontAlgn="base">
        <a:spcBef>
          <a:spcPct val="20000"/>
        </a:spcBef>
        <a:spcAft>
          <a:spcPct val="0"/>
        </a:spcAft>
        <a:buFont typeface="Arial" charset="0"/>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0.xml"/><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normativ.kontur.ru/document?moduleId=1&amp;documentId=504560#l451" TargetMode="Externa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consultant.ru/document/cons_doc_LAW_436124/9660ceaaee9cc07d5cf4d4776e3679a0a5355a92/#dst100377" TargetMode="Externa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consultant.ru/document/cons_doc_LAW_436124/c4558a48706bdb531b647614ec19153372b816dc/#dst100030" TargetMode="External"/><Relationship Id="rId2" Type="http://schemas.openxmlformats.org/officeDocument/2006/relationships/hyperlink" Target="https://www.consultant.ru/document/cons_doc_LAW_436124/c4558a48706bdb531b647614ec19153372b816dc/#dst100029" TargetMode="Externa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hyperlink" Target="https://www.consultant.ru/document/cons_doc_LAW_436378/f63a5b20aed5678fe050be845d66dceab7746bf7/#dst100214" TargetMode="External"/><Relationship Id="rId2" Type="http://schemas.openxmlformats.org/officeDocument/2006/relationships/hyperlink" Target="https://www.consultant.ru/document/cons_doc_LAW_436124/c4558a48706bdb531b647614ec19153372b816dc/#dst100028" TargetMode="Externa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hyperlink" Target="https://www.consultant.ru/document/cons_doc_LAW_436124/77dc9430e99a3c567e8f1143f1178f4ec486288f/#dst100162" TargetMode="External"/><Relationship Id="rId2" Type="http://schemas.openxmlformats.org/officeDocument/2006/relationships/hyperlink" Target="https://www.consultant.ru/document/cons_doc_LAW_436124/b8deab4d36d4a1091fb0c7a11f0f87ab1495eff9/#dst100471" TargetMode="Externa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www.consultant.ru/document/cons_doc_LAW_436124/77dc9430e99a3c567e8f1143f1178f4ec486288f/#dst100176" TargetMode="Externa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hyperlink" Target="https://www.consultant.ru/document/cons_doc_LAW_436124/e6e002df79376313da82f5dd4a3d24047cf5e400/#dst100237" TargetMode="External"/><Relationship Id="rId2" Type="http://schemas.openxmlformats.org/officeDocument/2006/relationships/hyperlink" Target="https://www.consultant.ru/document/cons_doc_LAW_436124/77dc9430e99a3c567e8f1143f1178f4ec486288f/#dst100161" TargetMode="Externa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consultant.ru/document/cons_doc_LAW_436124/9660ceaaee9cc07d5cf4d4776e3679a0a5355a92/#dst100377"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consultant.ru/document/cons_doc_LAW_436124/4fb91e3062f4c7f55b4b7d7c9820b32de80d3e75/#dst100401" TargetMode="External"/><Relationship Id="rId2" Type="http://schemas.openxmlformats.org/officeDocument/2006/relationships/hyperlink" Target="https://www.consultant.ru/document/cons_doc_LAW_436124/9660ceaaee9cc07d5cf4d4776e3679a0a5355a92/#dst100377" TargetMode="Externa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hyperlink" Target="https://www.consultant.ru/document/cons_doc_LAW_444761/" TargetMode="External"/><Relationship Id="rId4" Type="http://schemas.openxmlformats.org/officeDocument/2006/relationships/hyperlink" Target="https://www.consultant.ru/document/cons_doc_LAW_436124/4fb91e3062f4c7f55b4b7d7c9820b32de80d3e75/#dst100404"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consultant.ru/document/cons_doc_LAW_449555/053af16513276608b936530c1da9c77198076565/#dst3012"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hyperlink" Target="https://www.consultant.ru/document/cons_doc_LAW_436124/8bf742f4852e3359b878bf12039cb621d56dd163/#dst100230" TargetMode="External"/><Relationship Id="rId3" Type="http://schemas.openxmlformats.org/officeDocument/2006/relationships/hyperlink" Target="https://www.consultant.ru/document/cons_doc_LAW_436124/8bf742f4852e3359b878bf12039cb621d56dd163/#dst100232" TargetMode="External"/><Relationship Id="rId7" Type="http://schemas.openxmlformats.org/officeDocument/2006/relationships/hyperlink" Target="https://www.consultant.ru/document/cons_doc_LAW_436124/8bf742f4852e3359b878bf12039cb621d56dd163/#dst100225" TargetMode="External"/><Relationship Id="rId2" Type="http://schemas.openxmlformats.org/officeDocument/2006/relationships/hyperlink" Target="https://www.consultant.ru/document/cons_doc_LAW_436124/8bf742f4852e3359b878bf12039cb621d56dd163/#dst100209" TargetMode="External"/><Relationship Id="rId1" Type="http://schemas.openxmlformats.org/officeDocument/2006/relationships/slideLayout" Target="../slideLayouts/slideLayout2.xml"/><Relationship Id="rId6" Type="http://schemas.openxmlformats.org/officeDocument/2006/relationships/hyperlink" Target="https://www.consultant.ru/document/cons_doc_LAW_436124/8bf742f4852e3359b878bf12039cb621d56dd163/#dst100216" TargetMode="External"/><Relationship Id="rId11" Type="http://schemas.openxmlformats.org/officeDocument/2006/relationships/image" Target="../media/image11.png"/><Relationship Id="rId5" Type="http://schemas.openxmlformats.org/officeDocument/2006/relationships/hyperlink" Target="https://www.consultant.ru/document/cons_doc_LAW_436124/9660ceaaee9cc07d5cf4d4776e3679a0a5355a92/#dst100377" TargetMode="External"/><Relationship Id="rId10" Type="http://schemas.openxmlformats.org/officeDocument/2006/relationships/hyperlink" Target="https://www.consultant.ru/document/cons_doc_LAW_448779/25f356be889e24a9b480e3ca2693f63206ab6c65/#dst100038" TargetMode="External"/><Relationship Id="rId4" Type="http://schemas.openxmlformats.org/officeDocument/2006/relationships/hyperlink" Target="https://www.consultant.ru/document/cons_doc_LAW_436124/8bf742f4852e3359b878bf12039cb621d56dd163/#dst100235" TargetMode="External"/><Relationship Id="rId9" Type="http://schemas.openxmlformats.org/officeDocument/2006/relationships/hyperlink" Target="https://www.consultant.ru/document/cons_doc_LAW_448779/d31522af34e445133d619f2880fd2caba7716f9b/#dst100012"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consultant.ru/document/cons_doc_LAW_444761/"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consultant.ru/document/cons_doc_LAW_449656/66a4b2666eea5f75cd1e947452b66bf52bf024d8/#dst100160" TargetMode="External"/><Relationship Id="rId2" Type="http://schemas.openxmlformats.org/officeDocument/2006/relationships/hyperlink" Target="https://www.consultant.ru/document/cons_doc_LAW_449555/053af16513276608b936530c1da9c77198076565/#dst3012" TargetMode="Externa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hyperlink" Target="https://www.consultant.ru/document/cons_doc_LAW_436124/e6e002df79376313da82f5dd4a3d24047cf5e400/#dst100242"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1.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User\Desktop\фон_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7536"/>
            <a:ext cx="9144000" cy="6858000"/>
          </a:xfrm>
          <a:prstGeom prst="rect">
            <a:avLst/>
          </a:prstGeom>
          <a:blipFill>
            <a:blip r:embed="rId3" cstate="print"/>
            <a:stretch>
              <a:fillRect/>
            </a:stretch>
          </a:blipFill>
          <a:ln>
            <a:noFill/>
          </a:ln>
        </p:spPr>
      </p:pic>
      <p:sp>
        <p:nvSpPr>
          <p:cNvPr id="3076" name="TextBox 3"/>
          <p:cNvSpPr txBox="1">
            <a:spLocks noChangeArrowheads="1"/>
          </p:cNvSpPr>
          <p:nvPr/>
        </p:nvSpPr>
        <p:spPr bwMode="auto">
          <a:xfrm>
            <a:off x="928662" y="2357430"/>
            <a:ext cx="734377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altLang="ru-RU" sz="2400" b="0" i="0" u="none" strike="noStrike" kern="1200" cap="none" spc="0" normalizeH="0" baseline="0" noProof="0" dirty="0">
                <a:ln>
                  <a:noFill/>
                </a:ln>
                <a:solidFill>
                  <a:schemeClr val="tx2">
                    <a:lumMod val="60000"/>
                    <a:lumOff val="40000"/>
                  </a:schemeClr>
                </a:solidFill>
                <a:effectLst/>
                <a:uLnTx/>
                <a:uFillTx/>
                <a:latin typeface="Geometria" pitchFamily="34" charset="-52"/>
                <a:ea typeface="+mn-ea"/>
                <a:cs typeface="Arial" panose="020B0604020202020204" pitchFamily="34" charset="0"/>
              </a:rPr>
              <a:t>Дополнительная профессиональная программа </a:t>
            </a:r>
            <a:r>
              <a:rPr lang="ru-RU" altLang="ru-RU" sz="2400" dirty="0">
                <a:solidFill>
                  <a:schemeClr val="tx2">
                    <a:lumMod val="60000"/>
                    <a:lumOff val="40000"/>
                  </a:schemeClr>
                </a:solidFill>
                <a:latin typeface="Geometria" pitchFamily="34" charset="-52"/>
              </a:rPr>
              <a:t>профессиональной переподготовки</a:t>
            </a:r>
            <a:endParaRPr lang="en-US" altLang="ru-RU" sz="2400" dirty="0">
              <a:solidFill>
                <a:schemeClr val="tx2">
                  <a:lumMod val="60000"/>
                  <a:lumOff val="40000"/>
                </a:schemeClr>
              </a:solidFill>
              <a:latin typeface="Geometria" pitchFamily="34" charset="-52"/>
            </a:endParaRPr>
          </a:p>
          <a:p>
            <a:pPr marL="88900" algn="ctr">
              <a:lnSpc>
                <a:spcPct val="100000"/>
              </a:lnSpc>
            </a:pPr>
            <a:r>
              <a:rPr lang="ru-RU" altLang="ru-RU" sz="2400" dirty="0">
                <a:solidFill>
                  <a:schemeClr val="tx2">
                    <a:lumMod val="60000"/>
                    <a:lumOff val="40000"/>
                  </a:schemeClr>
                </a:solidFill>
                <a:latin typeface="Geometria" pitchFamily="34" charset="-52"/>
              </a:rPr>
              <a:t> «</a:t>
            </a:r>
            <a:r>
              <a:rPr lang="ru-RU" sz="2400" dirty="0">
                <a:solidFill>
                  <a:schemeClr val="tx2">
                    <a:lumMod val="60000"/>
                    <a:lumOff val="40000"/>
                  </a:schemeClr>
                </a:solidFill>
                <a:latin typeface="Geometria" pitchFamily="34" charset="-52"/>
              </a:rPr>
              <a:t>СПЕЦИАЛИСТ, ОТВЕТСТВЕННЫЙ ЗА ОБЕСПЕЧЕНИЕ БЕЗОПАСНОСТИ ДОРОЖНОГО ДВИЖЕНИЯ</a:t>
            </a:r>
            <a:r>
              <a:rPr lang="ru-RU" altLang="ru-RU" sz="2400" dirty="0">
                <a:solidFill>
                  <a:schemeClr val="tx2">
                    <a:lumMod val="60000"/>
                    <a:lumOff val="40000"/>
                  </a:schemeClr>
                </a:solidFill>
                <a:latin typeface="Geometria" pitchFamily="34" charset="-52"/>
              </a:rPr>
              <a:t>»</a:t>
            </a:r>
          </a:p>
        </p:txBody>
      </p:sp>
      <p:grpSp>
        <p:nvGrpSpPr>
          <p:cNvPr id="8" name="Группа 7"/>
          <p:cNvGrpSpPr/>
          <p:nvPr/>
        </p:nvGrpSpPr>
        <p:grpSpPr>
          <a:xfrm>
            <a:off x="7045890" y="5373216"/>
            <a:ext cx="1584176" cy="1268760"/>
            <a:chOff x="7092279" y="5506606"/>
            <a:chExt cx="1584176" cy="1268760"/>
          </a:xfrm>
        </p:grpSpPr>
        <p:sp>
          <p:nvSpPr>
            <p:cNvPr id="9" name="Овал 8"/>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963283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403648" y="1383281"/>
            <a:ext cx="6368752" cy="3937992"/>
          </a:xfrm>
        </p:spPr>
        <p:txBody>
          <a:bodyPr>
            <a:normAutofit/>
          </a:bodyPr>
          <a:lstStyle/>
          <a:p>
            <a:endParaRPr lang="ru-RU" b="1" dirty="0">
              <a:solidFill>
                <a:schemeClr val="tx2">
                  <a:lumMod val="60000"/>
                  <a:lumOff val="40000"/>
                </a:schemeClr>
              </a:solidFill>
              <a:latin typeface="Geometria"/>
            </a:endParaRPr>
          </a:p>
          <a:p>
            <a:r>
              <a:rPr lang="ru-RU" b="1" dirty="0">
                <a:solidFill>
                  <a:schemeClr val="tx2">
                    <a:lumMod val="60000"/>
                    <a:lumOff val="40000"/>
                  </a:schemeClr>
                </a:solidFill>
                <a:latin typeface="Geometria"/>
              </a:rPr>
              <a:t>МОДУЛЬ 3.</a:t>
            </a:r>
          </a:p>
          <a:p>
            <a:r>
              <a:rPr lang="ru-RU" b="1" dirty="0">
                <a:solidFill>
                  <a:schemeClr val="tx2">
                    <a:lumMod val="60000"/>
                    <a:lumOff val="40000"/>
                  </a:schemeClr>
                </a:solidFill>
                <a:latin typeface="Geometria"/>
              </a:rPr>
              <a:t>ТЕХНОЛОГИЯ ТРАНСПОРТНЫХ ПРОЦЕССОВ. ФИНАНСЫ И УПРАВЛЕНИЕ. ОХРАНА ТРУДА И ТЕХНИКА БЕЗОПАСНОСТИ</a:t>
            </a:r>
            <a:endParaRPr lang="ru-RU" b="1" dirty="0">
              <a:solidFill>
                <a:schemeClr val="tx2">
                  <a:lumMod val="60000"/>
                  <a:lumOff val="40000"/>
                </a:schemeClr>
              </a:solidFill>
              <a:latin typeface="Geometria"/>
            </a:endParaRPr>
          </a:p>
        </p:txBody>
      </p:sp>
      <p:grpSp>
        <p:nvGrpSpPr>
          <p:cNvPr id="4" name="Группа 3"/>
          <p:cNvGrpSpPr/>
          <p:nvPr/>
        </p:nvGrpSpPr>
        <p:grpSpPr>
          <a:xfrm>
            <a:off x="7092279" y="5506606"/>
            <a:ext cx="1584176" cy="1268760"/>
            <a:chOff x="7092279" y="5506606"/>
            <a:chExt cx="1584176" cy="1268760"/>
          </a:xfrm>
        </p:grpSpPr>
        <p:sp>
          <p:nvSpPr>
            <p:cNvPr id="2" name="Овал 1"/>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94972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043608" y="1172705"/>
            <a:ext cx="6912768" cy="3937992"/>
          </a:xfrm>
        </p:spPr>
        <p:txBody>
          <a:bodyPr>
            <a:normAutofit/>
          </a:bodyPr>
          <a:lstStyle/>
          <a:p>
            <a:endParaRPr lang="ru-RU" b="1" dirty="0" smtClean="0">
              <a:solidFill>
                <a:schemeClr val="tx2">
                  <a:lumMod val="60000"/>
                  <a:lumOff val="40000"/>
                </a:schemeClr>
              </a:solidFill>
              <a:latin typeface="Geometria"/>
            </a:endParaRPr>
          </a:p>
          <a:p>
            <a:r>
              <a:rPr lang="ru-RU" b="1" smtClean="0">
                <a:solidFill>
                  <a:schemeClr val="tx2">
                    <a:lumMod val="60000"/>
                    <a:lumOff val="40000"/>
                  </a:schemeClr>
                </a:solidFill>
                <a:latin typeface="Geometria"/>
              </a:rPr>
              <a:t>Тема </a:t>
            </a:r>
            <a:r>
              <a:rPr lang="ru-RU" b="1" smtClean="0">
                <a:solidFill>
                  <a:schemeClr val="tx2">
                    <a:lumMod val="60000"/>
                    <a:lumOff val="40000"/>
                  </a:schemeClr>
                </a:solidFill>
                <a:latin typeface="Geometria"/>
              </a:rPr>
              <a:t>3.1.4</a:t>
            </a:r>
          </a:p>
          <a:p>
            <a:r>
              <a:rPr lang="ru-RU" b="1" smtClean="0">
                <a:solidFill>
                  <a:schemeClr val="tx2">
                    <a:lumMod val="60000"/>
                    <a:lumOff val="40000"/>
                  </a:schemeClr>
                </a:solidFill>
                <a:latin typeface="Geometria"/>
              </a:rPr>
              <a:t>Обеспечение </a:t>
            </a:r>
            <a:r>
              <a:rPr lang="ru-RU" b="1" dirty="0">
                <a:solidFill>
                  <a:schemeClr val="tx2">
                    <a:lumMod val="60000"/>
                    <a:lumOff val="40000"/>
                  </a:schemeClr>
                </a:solidFill>
                <a:latin typeface="Geometria"/>
              </a:rPr>
              <a:t>безопасности перевозок легковым такси</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457954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2226" name="Содержимое 2"/>
          <p:cNvSpPr>
            <a:spLocks noGrp="1"/>
          </p:cNvSpPr>
          <p:nvPr>
            <p:ph idx="1"/>
          </p:nvPr>
        </p:nvSpPr>
        <p:spPr>
          <a:xfrm>
            <a:off x="107504" y="0"/>
            <a:ext cx="9036496" cy="1440160"/>
          </a:xfrm>
        </p:spPr>
        <p:txBody>
          <a:bodyPr>
            <a:noAutofit/>
          </a:bodyPr>
          <a:lstStyle/>
          <a:p>
            <a:pPr marL="0" indent="0">
              <a:buNone/>
            </a:pPr>
            <a:r>
              <a:rPr lang="ru-RU" sz="2600" dirty="0" smtClean="0">
                <a:solidFill>
                  <a:schemeClr val="accent1"/>
                </a:solidFill>
                <a:latin typeface="+mj-lt"/>
                <a:ea typeface="+mj-ea"/>
                <a:cs typeface="+mj-cs"/>
              </a:rPr>
              <a:t>ФЗ от </a:t>
            </a:r>
            <a:r>
              <a:rPr lang="ru-RU" sz="2600" dirty="0">
                <a:solidFill>
                  <a:schemeClr val="accent1"/>
                </a:solidFill>
                <a:latin typeface="+mj-lt"/>
                <a:ea typeface="+mj-ea"/>
                <a:cs typeface="+mj-cs"/>
              </a:rPr>
              <a:t>29.12.2022 N 580-ФЗ "Об организации перевозок пассажиров и багажа легковым такси в Российской Федерации, о внесении изменений в отдельные законодательные акты </a:t>
            </a:r>
            <a:r>
              <a:rPr lang="ru-RU" sz="2600" dirty="0" smtClean="0">
                <a:solidFill>
                  <a:schemeClr val="accent1"/>
                </a:solidFill>
                <a:latin typeface="+mj-lt"/>
                <a:ea typeface="+mj-ea"/>
                <a:cs typeface="+mj-cs"/>
              </a:rPr>
              <a:t>РФ и </a:t>
            </a:r>
            <a:r>
              <a:rPr lang="ru-RU" sz="2600" dirty="0">
                <a:solidFill>
                  <a:schemeClr val="accent1"/>
                </a:solidFill>
                <a:latin typeface="+mj-lt"/>
                <a:ea typeface="+mj-ea"/>
                <a:cs typeface="+mj-cs"/>
              </a:rPr>
              <a:t>о признании утратившими силу отдельных положений законодательных актов Российской Федерации» вступивший в силу 01.09.2023 </a:t>
            </a:r>
            <a:r>
              <a:rPr lang="ru-RU" sz="2600" dirty="0" smtClean="0">
                <a:solidFill>
                  <a:schemeClr val="accent1"/>
                </a:solidFill>
                <a:latin typeface="+mj-lt"/>
                <a:ea typeface="+mj-ea"/>
                <a:cs typeface="+mj-cs"/>
              </a:rPr>
              <a:t>(</a:t>
            </a:r>
            <a:r>
              <a:rPr lang="ru-RU" sz="2600" dirty="0">
                <a:solidFill>
                  <a:schemeClr val="accent1"/>
                </a:solidFill>
                <a:latin typeface="+mj-lt"/>
                <a:ea typeface="+mj-ea"/>
                <a:cs typeface="+mj-cs"/>
              </a:rPr>
              <a:t>ред. 17.11.2025)</a:t>
            </a:r>
          </a:p>
        </p:txBody>
      </p:sp>
      <p:sp>
        <p:nvSpPr>
          <p:cNvPr id="2" name="Прямоугольник 1"/>
          <p:cNvSpPr/>
          <p:nvPr/>
        </p:nvSpPr>
        <p:spPr>
          <a:xfrm>
            <a:off x="107504" y="2614110"/>
            <a:ext cx="8856984" cy="2862322"/>
          </a:xfrm>
          <a:prstGeom prst="rect">
            <a:avLst/>
          </a:prstGeom>
        </p:spPr>
        <p:txBody>
          <a:bodyPr wrap="square">
            <a:spAutoFit/>
          </a:bodyPr>
          <a:lstStyle/>
          <a:p>
            <a:r>
              <a:rPr lang="ru-RU" b="1" dirty="0" smtClean="0"/>
              <a:t>Основные понятия:</a:t>
            </a:r>
          </a:p>
          <a:p>
            <a:pPr fontAlgn="base"/>
            <a:r>
              <a:rPr lang="ru-RU" dirty="0"/>
              <a:t>1)легковое такси - легковой автомобиль, используемый для осуществления перевозок пассажиров и багажа на основании публичного договора фрахтования</a:t>
            </a:r>
            <a:r>
              <a:rPr lang="ru-RU" dirty="0" smtClean="0"/>
              <a:t>;</a:t>
            </a:r>
          </a:p>
          <a:p>
            <a:pPr fontAlgn="base"/>
            <a:endParaRPr lang="ru-RU" dirty="0"/>
          </a:p>
          <a:p>
            <a:pPr fontAlgn="base"/>
            <a:r>
              <a:rPr lang="ru-RU" dirty="0"/>
              <a:t>2)служба заказа легкового такси - юридическое лицо или индивидуальный предприниматель, которым предоставлено право на осуществление деятельности по получению от лица, имеющего намерение стать фрахтователем, и (или) передаче лицу, имеющему намерение стать фрахтовщиком, заказа легкового такси в целях последующего заключения ими публичного договора фрахтования легкового такси (далее - деятельность службы заказа легкового такси</a:t>
            </a:r>
            <a:r>
              <a:rPr lang="ru-RU" dirty="0" smtClean="0"/>
              <a:t>);</a:t>
            </a:r>
            <a:endParaRPr lang="ru-RU" dirty="0"/>
          </a:p>
        </p:txBody>
      </p:sp>
    </p:spTree>
    <p:extLst>
      <p:ext uri="{BB962C8B-B14F-4D97-AF65-F5344CB8AC3E}">
        <p14:creationId xmlns:p14="http://schemas.microsoft.com/office/powerpoint/2010/main" val="4657409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2226" name="Содержимое 2"/>
          <p:cNvSpPr>
            <a:spLocks noGrp="1"/>
          </p:cNvSpPr>
          <p:nvPr>
            <p:ph idx="1"/>
          </p:nvPr>
        </p:nvSpPr>
        <p:spPr>
          <a:xfrm>
            <a:off x="107504" y="0"/>
            <a:ext cx="9036496" cy="1440160"/>
          </a:xfrm>
        </p:spPr>
        <p:txBody>
          <a:bodyPr>
            <a:noAutofit/>
          </a:bodyPr>
          <a:lstStyle/>
          <a:p>
            <a:pPr marL="0" indent="0">
              <a:buNone/>
            </a:pPr>
            <a:r>
              <a:rPr lang="ru-RU" sz="2600" dirty="0" smtClean="0">
                <a:solidFill>
                  <a:schemeClr val="accent1"/>
                </a:solidFill>
                <a:latin typeface="+mj-lt"/>
                <a:ea typeface="+mj-ea"/>
                <a:cs typeface="+mj-cs"/>
              </a:rPr>
              <a:t>ФЗ от </a:t>
            </a:r>
            <a:r>
              <a:rPr lang="ru-RU" sz="2600" dirty="0">
                <a:solidFill>
                  <a:schemeClr val="accent1"/>
                </a:solidFill>
                <a:latin typeface="+mj-lt"/>
                <a:ea typeface="+mj-ea"/>
                <a:cs typeface="+mj-cs"/>
              </a:rPr>
              <a:t>29.12.2022 N 580-ФЗ "Об организации перевозок пассажиров и багажа легковым такси в Российской Федерации, о внесении изменений в отдельные законодательные акты </a:t>
            </a:r>
            <a:r>
              <a:rPr lang="ru-RU" sz="2600" dirty="0" smtClean="0">
                <a:solidFill>
                  <a:schemeClr val="accent1"/>
                </a:solidFill>
                <a:latin typeface="+mj-lt"/>
                <a:ea typeface="+mj-ea"/>
                <a:cs typeface="+mj-cs"/>
              </a:rPr>
              <a:t>РФ и </a:t>
            </a:r>
            <a:r>
              <a:rPr lang="ru-RU" sz="2600" dirty="0">
                <a:solidFill>
                  <a:schemeClr val="accent1"/>
                </a:solidFill>
                <a:latin typeface="+mj-lt"/>
                <a:ea typeface="+mj-ea"/>
                <a:cs typeface="+mj-cs"/>
              </a:rPr>
              <a:t>о признании утратившими силу отдельных положений законодательных актов Российской Федерации» вступивший в силу 01.09.2023 </a:t>
            </a:r>
            <a:r>
              <a:rPr lang="ru-RU" sz="2600" dirty="0" smtClean="0">
                <a:solidFill>
                  <a:schemeClr val="accent1"/>
                </a:solidFill>
                <a:latin typeface="+mj-lt"/>
                <a:ea typeface="+mj-ea"/>
                <a:cs typeface="+mj-cs"/>
              </a:rPr>
              <a:t>(</a:t>
            </a:r>
            <a:r>
              <a:rPr lang="ru-RU" sz="2600" dirty="0">
                <a:solidFill>
                  <a:schemeClr val="accent1"/>
                </a:solidFill>
                <a:latin typeface="+mj-lt"/>
                <a:ea typeface="+mj-ea"/>
                <a:cs typeface="+mj-cs"/>
              </a:rPr>
              <a:t>ред. 17.11.2025)</a:t>
            </a:r>
          </a:p>
        </p:txBody>
      </p:sp>
      <p:sp>
        <p:nvSpPr>
          <p:cNvPr id="2" name="Прямоугольник 1"/>
          <p:cNvSpPr/>
          <p:nvPr/>
        </p:nvSpPr>
        <p:spPr>
          <a:xfrm>
            <a:off x="107504" y="2614110"/>
            <a:ext cx="8856984" cy="3970318"/>
          </a:xfrm>
          <a:prstGeom prst="rect">
            <a:avLst/>
          </a:prstGeom>
        </p:spPr>
        <p:txBody>
          <a:bodyPr wrap="square">
            <a:spAutoFit/>
          </a:bodyPr>
          <a:lstStyle/>
          <a:p>
            <a:pPr fontAlgn="base"/>
            <a:r>
              <a:rPr lang="ru-RU" dirty="0" smtClean="0"/>
              <a:t>3)уполномоченные </a:t>
            </a:r>
            <a:r>
              <a:rPr lang="ru-RU" dirty="0"/>
              <a:t>органы - органы исполнительной власти субъекта Российской Федерации, уполномоченные законом или иным нормативным правовым актом субъекта Российской Федерации на осуществление функций по организации перевозок пассажиров и багажа легковым такси и региональному государственному контролю (надзору) в сфере перевозок пассажиров и багажа легковым такси, возлагаемых настоящим Федеральным законом на органы исполнительной власти субъекта Российской Федерации</a:t>
            </a:r>
            <a:r>
              <a:rPr lang="ru-RU" dirty="0" smtClean="0"/>
              <a:t>;</a:t>
            </a:r>
          </a:p>
          <a:p>
            <a:pPr fontAlgn="base"/>
            <a:endParaRPr lang="ru-RU" dirty="0"/>
          </a:p>
          <a:p>
            <a:pPr fontAlgn="base"/>
            <a:r>
              <a:rPr lang="ru-RU" dirty="0"/>
              <a:t>4)физическое лицо - лицо, применяющее специальный налоговый режим "Налог на профессиональный доход" и не являющееся индивидуальным предпринимателем</a:t>
            </a:r>
            <a:r>
              <a:rPr lang="ru-RU" dirty="0" smtClean="0"/>
              <a:t>;</a:t>
            </a:r>
          </a:p>
          <a:p>
            <a:pPr fontAlgn="base"/>
            <a:endParaRPr lang="ru-RU" dirty="0"/>
          </a:p>
          <a:p>
            <a:pPr fontAlgn="base"/>
            <a:r>
              <a:rPr lang="ru-RU" dirty="0"/>
              <a:t>5)заказ легкового такси - обращение, содержащее информацию о </a:t>
            </a:r>
            <a:endParaRPr lang="ru-RU" dirty="0" smtClean="0"/>
          </a:p>
          <a:p>
            <a:pPr fontAlgn="base"/>
            <a:r>
              <a:rPr lang="ru-RU" dirty="0" smtClean="0"/>
              <a:t>намерении </a:t>
            </a:r>
            <a:r>
              <a:rPr lang="ru-RU" dirty="0"/>
              <a:t>заключить публичный договор фрахтования легкового </a:t>
            </a:r>
            <a:endParaRPr lang="ru-RU" dirty="0" smtClean="0"/>
          </a:p>
          <a:p>
            <a:pPr fontAlgn="base"/>
            <a:r>
              <a:rPr lang="ru-RU" dirty="0" smtClean="0"/>
              <a:t>такси;</a:t>
            </a:r>
          </a:p>
        </p:txBody>
      </p:sp>
    </p:spTree>
    <p:extLst>
      <p:ext uri="{BB962C8B-B14F-4D97-AF65-F5344CB8AC3E}">
        <p14:creationId xmlns:p14="http://schemas.microsoft.com/office/powerpoint/2010/main" val="14670388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2226" name="Содержимое 2"/>
          <p:cNvSpPr>
            <a:spLocks noGrp="1"/>
          </p:cNvSpPr>
          <p:nvPr>
            <p:ph idx="1"/>
          </p:nvPr>
        </p:nvSpPr>
        <p:spPr>
          <a:xfrm>
            <a:off x="107504" y="0"/>
            <a:ext cx="9036496" cy="1440160"/>
          </a:xfrm>
        </p:spPr>
        <p:txBody>
          <a:bodyPr>
            <a:noAutofit/>
          </a:bodyPr>
          <a:lstStyle/>
          <a:p>
            <a:pPr marL="0" indent="0">
              <a:buNone/>
            </a:pPr>
            <a:r>
              <a:rPr lang="ru-RU" sz="2600" dirty="0" smtClean="0">
                <a:solidFill>
                  <a:schemeClr val="accent1"/>
                </a:solidFill>
                <a:latin typeface="+mj-lt"/>
                <a:ea typeface="+mj-ea"/>
                <a:cs typeface="+mj-cs"/>
              </a:rPr>
              <a:t>ФЗ от </a:t>
            </a:r>
            <a:r>
              <a:rPr lang="ru-RU" sz="2600" dirty="0">
                <a:solidFill>
                  <a:schemeClr val="accent1"/>
                </a:solidFill>
                <a:latin typeface="+mj-lt"/>
                <a:ea typeface="+mj-ea"/>
                <a:cs typeface="+mj-cs"/>
              </a:rPr>
              <a:t>29.12.2022 N 580-ФЗ "Об организации перевозок пассажиров и багажа легковым такси в Российской Федерации, о внесении изменений в отдельные законодательные акты </a:t>
            </a:r>
            <a:r>
              <a:rPr lang="ru-RU" sz="2600" dirty="0" smtClean="0">
                <a:solidFill>
                  <a:schemeClr val="accent1"/>
                </a:solidFill>
                <a:latin typeface="+mj-lt"/>
                <a:ea typeface="+mj-ea"/>
                <a:cs typeface="+mj-cs"/>
              </a:rPr>
              <a:t>РФ и </a:t>
            </a:r>
            <a:r>
              <a:rPr lang="ru-RU" sz="2600" dirty="0">
                <a:solidFill>
                  <a:schemeClr val="accent1"/>
                </a:solidFill>
                <a:latin typeface="+mj-lt"/>
                <a:ea typeface="+mj-ea"/>
                <a:cs typeface="+mj-cs"/>
              </a:rPr>
              <a:t>о признании утратившими силу отдельных положений законодательных актов Российской Федерации» вступивший в силу 01.09.2023 </a:t>
            </a:r>
            <a:r>
              <a:rPr lang="ru-RU" sz="2600" dirty="0" smtClean="0">
                <a:solidFill>
                  <a:schemeClr val="accent1"/>
                </a:solidFill>
                <a:latin typeface="+mj-lt"/>
                <a:ea typeface="+mj-ea"/>
                <a:cs typeface="+mj-cs"/>
              </a:rPr>
              <a:t>(</a:t>
            </a:r>
            <a:r>
              <a:rPr lang="ru-RU" sz="2600" dirty="0">
                <a:solidFill>
                  <a:schemeClr val="accent1"/>
                </a:solidFill>
                <a:latin typeface="+mj-lt"/>
                <a:ea typeface="+mj-ea"/>
                <a:cs typeface="+mj-cs"/>
              </a:rPr>
              <a:t>ред. 17.11.2025)</a:t>
            </a:r>
          </a:p>
        </p:txBody>
      </p:sp>
      <p:sp>
        <p:nvSpPr>
          <p:cNvPr id="2" name="Прямоугольник 1"/>
          <p:cNvSpPr/>
          <p:nvPr/>
        </p:nvSpPr>
        <p:spPr>
          <a:xfrm>
            <a:off x="107504" y="2829617"/>
            <a:ext cx="8856984" cy="2862322"/>
          </a:xfrm>
          <a:prstGeom prst="rect">
            <a:avLst/>
          </a:prstGeom>
        </p:spPr>
        <p:txBody>
          <a:bodyPr wrap="square">
            <a:spAutoFit/>
          </a:bodyPr>
          <a:lstStyle/>
          <a:p>
            <a:pPr fontAlgn="base"/>
            <a:r>
              <a:rPr lang="ru-RU" dirty="0" smtClean="0"/>
              <a:t>6)региональный </a:t>
            </a:r>
            <a:r>
              <a:rPr lang="ru-RU" dirty="0"/>
              <a:t>реестр перевозчиков легковым такси - информационный ресурс, содержащий сведения о перевозчиках легковым такси, в том числе о предоставлении им разрешения, предусмотренного пунктом 10 настоящей статьи, а также о приостановлении, возобновлении и об аннулировании действия указанного разрешения</a:t>
            </a:r>
            <a:r>
              <a:rPr lang="ru-RU" dirty="0" smtClean="0"/>
              <a:t>;</a:t>
            </a:r>
          </a:p>
          <a:p>
            <a:pPr fontAlgn="base"/>
            <a:endParaRPr lang="ru-RU" dirty="0"/>
          </a:p>
          <a:p>
            <a:pPr fontAlgn="base"/>
            <a:r>
              <a:rPr lang="ru-RU" dirty="0"/>
              <a:t>7)региональный реестр легковых такси - информационный ресурс, содержащий сведения о транспортных средствах, соответствующих требованиям, предъявляемым к легковым такси</a:t>
            </a:r>
            <a:r>
              <a:rPr lang="ru-RU" dirty="0" smtClean="0"/>
              <a:t>;</a:t>
            </a:r>
          </a:p>
          <a:p>
            <a:pPr fontAlgn="base"/>
            <a:endParaRPr lang="ru-RU" dirty="0"/>
          </a:p>
        </p:txBody>
      </p:sp>
    </p:spTree>
    <p:extLst>
      <p:ext uri="{BB962C8B-B14F-4D97-AF65-F5344CB8AC3E}">
        <p14:creationId xmlns:p14="http://schemas.microsoft.com/office/powerpoint/2010/main" val="1217171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2226" name="Содержимое 2"/>
          <p:cNvSpPr>
            <a:spLocks noGrp="1"/>
          </p:cNvSpPr>
          <p:nvPr>
            <p:ph idx="1"/>
          </p:nvPr>
        </p:nvSpPr>
        <p:spPr>
          <a:xfrm>
            <a:off x="107504" y="0"/>
            <a:ext cx="9036496" cy="1440160"/>
          </a:xfrm>
        </p:spPr>
        <p:txBody>
          <a:bodyPr>
            <a:noAutofit/>
          </a:bodyPr>
          <a:lstStyle/>
          <a:p>
            <a:pPr marL="0" indent="0">
              <a:buNone/>
            </a:pPr>
            <a:r>
              <a:rPr lang="ru-RU" sz="2600" dirty="0" smtClean="0">
                <a:solidFill>
                  <a:schemeClr val="accent1"/>
                </a:solidFill>
                <a:latin typeface="+mj-lt"/>
                <a:ea typeface="+mj-ea"/>
                <a:cs typeface="+mj-cs"/>
              </a:rPr>
              <a:t>ФЗ от </a:t>
            </a:r>
            <a:r>
              <a:rPr lang="ru-RU" sz="2600" dirty="0">
                <a:solidFill>
                  <a:schemeClr val="accent1"/>
                </a:solidFill>
                <a:latin typeface="+mj-lt"/>
                <a:ea typeface="+mj-ea"/>
                <a:cs typeface="+mj-cs"/>
              </a:rPr>
              <a:t>29.12.2022 N 580-ФЗ "Об организации перевозок пассажиров и багажа легковым такси в Российской Федерации, о внесении изменений в отдельные законодательные акты </a:t>
            </a:r>
            <a:r>
              <a:rPr lang="ru-RU" sz="2600" dirty="0" smtClean="0">
                <a:solidFill>
                  <a:schemeClr val="accent1"/>
                </a:solidFill>
                <a:latin typeface="+mj-lt"/>
                <a:ea typeface="+mj-ea"/>
                <a:cs typeface="+mj-cs"/>
              </a:rPr>
              <a:t>РФ и </a:t>
            </a:r>
            <a:r>
              <a:rPr lang="ru-RU" sz="2600" dirty="0">
                <a:solidFill>
                  <a:schemeClr val="accent1"/>
                </a:solidFill>
                <a:latin typeface="+mj-lt"/>
                <a:ea typeface="+mj-ea"/>
                <a:cs typeface="+mj-cs"/>
              </a:rPr>
              <a:t>о признании утратившими силу отдельных положений законодательных актов Российской Федерации» вступивший в силу 01.09.2023 </a:t>
            </a:r>
            <a:r>
              <a:rPr lang="ru-RU" sz="2600" dirty="0" smtClean="0">
                <a:solidFill>
                  <a:schemeClr val="accent1"/>
                </a:solidFill>
                <a:latin typeface="+mj-lt"/>
                <a:ea typeface="+mj-ea"/>
                <a:cs typeface="+mj-cs"/>
              </a:rPr>
              <a:t>(</a:t>
            </a:r>
            <a:r>
              <a:rPr lang="ru-RU" sz="2600" dirty="0">
                <a:solidFill>
                  <a:schemeClr val="accent1"/>
                </a:solidFill>
                <a:latin typeface="+mj-lt"/>
                <a:ea typeface="+mj-ea"/>
                <a:cs typeface="+mj-cs"/>
              </a:rPr>
              <a:t>ред. 17.11.2025)</a:t>
            </a:r>
          </a:p>
        </p:txBody>
      </p:sp>
      <p:sp>
        <p:nvSpPr>
          <p:cNvPr id="2" name="Прямоугольник 1"/>
          <p:cNvSpPr/>
          <p:nvPr/>
        </p:nvSpPr>
        <p:spPr>
          <a:xfrm>
            <a:off x="107504" y="2614110"/>
            <a:ext cx="8856984" cy="2862322"/>
          </a:xfrm>
          <a:prstGeom prst="rect">
            <a:avLst/>
          </a:prstGeom>
        </p:spPr>
        <p:txBody>
          <a:bodyPr wrap="square">
            <a:spAutoFit/>
          </a:bodyPr>
          <a:lstStyle/>
          <a:p>
            <a:pPr fontAlgn="base"/>
            <a:r>
              <a:rPr lang="ru-RU" dirty="0" smtClean="0"/>
              <a:t>8)региональный </a:t>
            </a:r>
            <a:r>
              <a:rPr lang="ru-RU" dirty="0"/>
              <a:t>реестр служб заказа легкового такси - информационный ресурс, содержащий сведения о службах заказа легкового такси, в том числе о предоставлении им права на осуществление деятельности службы заказа легкового такси, а также о приостановлении, возобновлении и об аннулировании действия указанного права</a:t>
            </a:r>
            <a:r>
              <a:rPr lang="ru-RU" dirty="0" smtClean="0"/>
              <a:t>;</a:t>
            </a:r>
          </a:p>
          <a:p>
            <a:pPr fontAlgn="base"/>
            <a:endParaRPr lang="ru-RU" dirty="0"/>
          </a:p>
          <a:p>
            <a:pPr fontAlgn="base"/>
            <a:r>
              <a:rPr lang="ru-RU" dirty="0"/>
              <a:t>9)таксометр - техническое средство, используемое для расчета стоимости перевозки пассажиров и багажа легковым такси исходя из установленных тарифов на единицу пробега легкового такси и (или) единицу времени пользования легковым такси, в том числе посредством использования программного обеспечения</a:t>
            </a:r>
            <a:r>
              <a:rPr lang="ru-RU" dirty="0" smtClean="0"/>
              <a:t>;</a:t>
            </a:r>
          </a:p>
          <a:p>
            <a:pPr fontAlgn="base"/>
            <a:endParaRPr lang="ru-RU" dirty="0"/>
          </a:p>
        </p:txBody>
      </p:sp>
    </p:spTree>
    <p:extLst>
      <p:ext uri="{BB962C8B-B14F-4D97-AF65-F5344CB8AC3E}">
        <p14:creationId xmlns:p14="http://schemas.microsoft.com/office/powerpoint/2010/main" val="38502041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2226" name="Содержимое 2"/>
          <p:cNvSpPr>
            <a:spLocks noGrp="1"/>
          </p:cNvSpPr>
          <p:nvPr>
            <p:ph idx="1"/>
          </p:nvPr>
        </p:nvSpPr>
        <p:spPr>
          <a:xfrm>
            <a:off x="107504" y="0"/>
            <a:ext cx="9036496" cy="1440160"/>
          </a:xfrm>
        </p:spPr>
        <p:txBody>
          <a:bodyPr>
            <a:noAutofit/>
          </a:bodyPr>
          <a:lstStyle/>
          <a:p>
            <a:pPr marL="0" indent="0">
              <a:buNone/>
            </a:pPr>
            <a:r>
              <a:rPr lang="ru-RU" sz="2600" dirty="0" smtClean="0">
                <a:solidFill>
                  <a:schemeClr val="accent1"/>
                </a:solidFill>
                <a:latin typeface="+mj-lt"/>
                <a:ea typeface="+mj-ea"/>
                <a:cs typeface="+mj-cs"/>
              </a:rPr>
              <a:t>ФЗ от </a:t>
            </a:r>
            <a:r>
              <a:rPr lang="ru-RU" sz="2600" dirty="0">
                <a:solidFill>
                  <a:schemeClr val="accent1"/>
                </a:solidFill>
                <a:latin typeface="+mj-lt"/>
                <a:ea typeface="+mj-ea"/>
                <a:cs typeface="+mj-cs"/>
              </a:rPr>
              <a:t>29.12.2022 N 580-ФЗ "Об организации перевозок пассажиров и багажа легковым такси в Российской Федерации, о внесении изменений в отдельные законодательные акты </a:t>
            </a:r>
            <a:r>
              <a:rPr lang="ru-RU" sz="2600" dirty="0" smtClean="0">
                <a:solidFill>
                  <a:schemeClr val="accent1"/>
                </a:solidFill>
                <a:latin typeface="+mj-lt"/>
                <a:ea typeface="+mj-ea"/>
                <a:cs typeface="+mj-cs"/>
              </a:rPr>
              <a:t>РФ и </a:t>
            </a:r>
            <a:r>
              <a:rPr lang="ru-RU" sz="2600" dirty="0">
                <a:solidFill>
                  <a:schemeClr val="accent1"/>
                </a:solidFill>
                <a:latin typeface="+mj-lt"/>
                <a:ea typeface="+mj-ea"/>
                <a:cs typeface="+mj-cs"/>
              </a:rPr>
              <a:t>о признании утратившими силу отдельных положений законодательных актов Российской Федерации» вступивший в силу 01.09.2023 </a:t>
            </a:r>
            <a:r>
              <a:rPr lang="ru-RU" sz="2600" dirty="0" smtClean="0">
                <a:solidFill>
                  <a:schemeClr val="accent1"/>
                </a:solidFill>
                <a:latin typeface="+mj-lt"/>
                <a:ea typeface="+mj-ea"/>
                <a:cs typeface="+mj-cs"/>
              </a:rPr>
              <a:t>(</a:t>
            </a:r>
            <a:r>
              <a:rPr lang="ru-RU" sz="2600" dirty="0">
                <a:solidFill>
                  <a:schemeClr val="accent1"/>
                </a:solidFill>
                <a:latin typeface="+mj-lt"/>
                <a:ea typeface="+mj-ea"/>
                <a:cs typeface="+mj-cs"/>
              </a:rPr>
              <a:t>ред. 17.11.2025)</a:t>
            </a:r>
          </a:p>
        </p:txBody>
      </p:sp>
      <p:sp>
        <p:nvSpPr>
          <p:cNvPr id="2" name="Прямоугольник 1"/>
          <p:cNvSpPr/>
          <p:nvPr/>
        </p:nvSpPr>
        <p:spPr>
          <a:xfrm>
            <a:off x="107504" y="2614110"/>
            <a:ext cx="8856984" cy="3693319"/>
          </a:xfrm>
          <a:prstGeom prst="rect">
            <a:avLst/>
          </a:prstGeom>
        </p:spPr>
        <p:txBody>
          <a:bodyPr wrap="square">
            <a:spAutoFit/>
          </a:bodyPr>
          <a:lstStyle/>
          <a:p>
            <a:pPr fontAlgn="base"/>
            <a:r>
              <a:rPr lang="ru-RU" dirty="0" smtClean="0"/>
              <a:t>10)разрешение </a:t>
            </a:r>
            <a:r>
              <a:rPr lang="ru-RU" dirty="0"/>
              <a:t>- электронный документ, предоставляющий в соответствии с </a:t>
            </a:r>
            <a:r>
              <a:rPr lang="ru-RU" dirty="0">
                <a:hlinkClick r:id="rId3"/>
              </a:rPr>
              <a:t>частью 1</a:t>
            </a:r>
            <a:r>
              <a:rPr lang="ru-RU" dirty="0"/>
              <a:t> статьи 3 настоящего Федерального закона право на осуществление юридическим лицом, индивидуальным предпринимателем или физическим лицом деятельности по перевозке пассажиров и багажа легковым такси</a:t>
            </a:r>
            <a:r>
              <a:rPr lang="ru-RU" dirty="0" smtClean="0"/>
              <a:t>;</a:t>
            </a:r>
          </a:p>
          <a:p>
            <a:pPr fontAlgn="base"/>
            <a:endParaRPr lang="ru-RU" dirty="0"/>
          </a:p>
          <a:p>
            <a:pPr fontAlgn="base"/>
            <a:r>
              <a:rPr lang="ru-RU" dirty="0"/>
              <a:t>11)федеральная государственная информационная система легковых такси - информационно-аналитическая система, обеспечивающая сбор, обработку, систематизацию, хранение сведений из региональных реестров перевозчиков легковым такси, региональных реестров легковых такси и региональных реестров служб заказа легковых такси и предоставление уполномоченным органам возможности ведения данных реестров и доступа к сведениям, содержащимся в указанной информационно-аналитической системе, а также выполнение иных </a:t>
            </a:r>
            <a:endParaRPr lang="ru-RU" dirty="0" smtClean="0"/>
          </a:p>
          <a:p>
            <a:pPr fontAlgn="base"/>
            <a:r>
              <a:rPr lang="ru-RU" dirty="0" smtClean="0"/>
              <a:t>функций </a:t>
            </a:r>
            <a:r>
              <a:rPr lang="ru-RU" dirty="0"/>
              <a:t>в соответствии с настоящим Федеральным законом.</a:t>
            </a:r>
          </a:p>
        </p:txBody>
      </p:sp>
    </p:spTree>
    <p:extLst>
      <p:ext uri="{BB962C8B-B14F-4D97-AF65-F5344CB8AC3E}">
        <p14:creationId xmlns:p14="http://schemas.microsoft.com/office/powerpoint/2010/main" val="18328576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2226" name="Содержимое 2"/>
          <p:cNvSpPr>
            <a:spLocks noGrp="1"/>
          </p:cNvSpPr>
          <p:nvPr>
            <p:ph idx="1"/>
          </p:nvPr>
        </p:nvSpPr>
        <p:spPr>
          <a:xfrm>
            <a:off x="107504" y="0"/>
            <a:ext cx="9036496" cy="1440160"/>
          </a:xfrm>
        </p:spPr>
        <p:txBody>
          <a:bodyPr>
            <a:noAutofit/>
          </a:bodyPr>
          <a:lstStyle/>
          <a:p>
            <a:pPr marL="0" indent="0">
              <a:buNone/>
            </a:pPr>
            <a:r>
              <a:rPr lang="ru-RU" sz="2600" dirty="0" smtClean="0">
                <a:solidFill>
                  <a:schemeClr val="accent1"/>
                </a:solidFill>
                <a:latin typeface="+mj-lt"/>
                <a:ea typeface="+mj-ea"/>
                <a:cs typeface="+mj-cs"/>
              </a:rPr>
              <a:t>ФЗ от </a:t>
            </a:r>
            <a:r>
              <a:rPr lang="ru-RU" sz="2600" dirty="0">
                <a:solidFill>
                  <a:schemeClr val="accent1"/>
                </a:solidFill>
                <a:latin typeface="+mj-lt"/>
                <a:ea typeface="+mj-ea"/>
                <a:cs typeface="+mj-cs"/>
              </a:rPr>
              <a:t>29.12.2022 N 580-ФЗ "Об организации перевозок пассажиров и багажа легковым такси в Российской Федерации, о внесении изменений в отдельные законодательные акты </a:t>
            </a:r>
            <a:r>
              <a:rPr lang="ru-RU" sz="2600" dirty="0" smtClean="0">
                <a:solidFill>
                  <a:schemeClr val="accent1"/>
                </a:solidFill>
                <a:latin typeface="+mj-lt"/>
                <a:ea typeface="+mj-ea"/>
                <a:cs typeface="+mj-cs"/>
              </a:rPr>
              <a:t>РФ и </a:t>
            </a:r>
            <a:r>
              <a:rPr lang="ru-RU" sz="2600" dirty="0">
                <a:solidFill>
                  <a:schemeClr val="accent1"/>
                </a:solidFill>
                <a:latin typeface="+mj-lt"/>
                <a:ea typeface="+mj-ea"/>
                <a:cs typeface="+mj-cs"/>
              </a:rPr>
              <a:t>о признании утратившими силу отдельных положений законодательных актов Российской Федерации» вступивший в силу 01.09.2023 </a:t>
            </a:r>
            <a:r>
              <a:rPr lang="ru-RU" sz="2600" dirty="0" smtClean="0">
                <a:solidFill>
                  <a:schemeClr val="accent1"/>
                </a:solidFill>
                <a:latin typeface="+mj-lt"/>
                <a:ea typeface="+mj-ea"/>
                <a:cs typeface="+mj-cs"/>
              </a:rPr>
              <a:t>(</a:t>
            </a:r>
            <a:r>
              <a:rPr lang="ru-RU" sz="2600" dirty="0">
                <a:solidFill>
                  <a:schemeClr val="accent1"/>
                </a:solidFill>
                <a:latin typeface="+mj-lt"/>
                <a:ea typeface="+mj-ea"/>
                <a:cs typeface="+mj-cs"/>
              </a:rPr>
              <a:t>ред. 17.11.2025)</a:t>
            </a:r>
          </a:p>
        </p:txBody>
      </p:sp>
      <p:sp>
        <p:nvSpPr>
          <p:cNvPr id="2" name="Прямоугольник 1"/>
          <p:cNvSpPr/>
          <p:nvPr/>
        </p:nvSpPr>
        <p:spPr>
          <a:xfrm>
            <a:off x="107504" y="2614110"/>
            <a:ext cx="8856984" cy="4247317"/>
          </a:xfrm>
          <a:prstGeom prst="rect">
            <a:avLst/>
          </a:prstGeom>
        </p:spPr>
        <p:txBody>
          <a:bodyPr wrap="square">
            <a:spAutoFit/>
          </a:bodyPr>
          <a:lstStyle/>
          <a:p>
            <a:r>
              <a:rPr lang="ru-RU" dirty="0"/>
              <a:t>Основания для осуществления деятельности по перевозке пассажиров и багажа легковым </a:t>
            </a:r>
            <a:r>
              <a:rPr lang="ru-RU" dirty="0" smtClean="0"/>
              <a:t>такси:</a:t>
            </a:r>
          </a:p>
          <a:p>
            <a:r>
              <a:rPr lang="ru-RU" dirty="0"/>
              <a:t>1. Деятельность по перевозке пассажиров и багажа легковым такси осуществляется на основании разрешения, предоставляемого юридическому лицу, индивидуальному предпринимателю или физическому лицу и подтверждаемого записью в региональном реестре перевозчиков легковым такси, с использованием транспортных средств, сведения о которых внесены в региональный реестр легковых такси, при условии, что действие разрешения не приостановлено или не аннулировано.</a:t>
            </a:r>
          </a:p>
          <a:p>
            <a:r>
              <a:rPr lang="ru-RU" dirty="0"/>
              <a:t>2. Физическое лицо вправе осуществлять деятельность по перевозке пассажиров и багажа легковым такси после заключения предусмотренного </a:t>
            </a:r>
            <a:r>
              <a:rPr lang="ru-RU" u="sng" dirty="0">
                <a:hlinkClick r:id="rId3"/>
              </a:rPr>
              <a:t>статьей 20</a:t>
            </a:r>
            <a:r>
              <a:rPr lang="ru-RU" dirty="0"/>
              <a:t> </a:t>
            </a:r>
            <a:endParaRPr lang="ru-RU" dirty="0" smtClean="0"/>
          </a:p>
          <a:p>
            <a:r>
              <a:rPr lang="ru-RU" dirty="0" smtClean="0"/>
              <a:t>настоящего </a:t>
            </a:r>
            <a:r>
              <a:rPr lang="ru-RU" dirty="0"/>
              <a:t>Федерального закона договора со службой заказа </a:t>
            </a:r>
            <a:endParaRPr lang="ru-RU" dirty="0" smtClean="0"/>
          </a:p>
          <a:p>
            <a:r>
              <a:rPr lang="ru-RU" dirty="0" smtClean="0"/>
              <a:t>легкового </a:t>
            </a:r>
            <a:r>
              <a:rPr lang="ru-RU" dirty="0"/>
              <a:t>такси, которая осуществляет свою деятельность с </a:t>
            </a:r>
            <a:endParaRPr lang="ru-RU" dirty="0" smtClean="0"/>
          </a:p>
          <a:p>
            <a:r>
              <a:rPr lang="ru-RU" dirty="0" smtClean="0"/>
              <a:t>использованием информационно-телекоммуникационной </a:t>
            </a:r>
            <a:r>
              <a:rPr lang="ru-RU" dirty="0"/>
              <a:t>сети </a:t>
            </a:r>
            <a:endParaRPr lang="ru-RU" dirty="0" smtClean="0"/>
          </a:p>
          <a:p>
            <a:r>
              <a:rPr lang="ru-RU" dirty="0" smtClean="0"/>
              <a:t>"</a:t>
            </a:r>
            <a:r>
              <a:rPr lang="ru-RU" dirty="0"/>
              <a:t>Интернет".</a:t>
            </a:r>
          </a:p>
          <a:p>
            <a:endParaRPr lang="ru-RU" dirty="0"/>
          </a:p>
        </p:txBody>
      </p:sp>
    </p:spTree>
    <p:extLst>
      <p:ext uri="{BB962C8B-B14F-4D97-AF65-F5344CB8AC3E}">
        <p14:creationId xmlns:p14="http://schemas.microsoft.com/office/powerpoint/2010/main" val="29161776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7406" y="484808"/>
            <a:ext cx="7560840" cy="5632311"/>
          </a:xfrm>
          <a:prstGeom prst="rect">
            <a:avLst/>
          </a:prstGeom>
        </p:spPr>
        <p:txBody>
          <a:bodyPr wrap="square">
            <a:spAutoFit/>
          </a:bodyPr>
          <a:lstStyle/>
          <a:p>
            <a:r>
              <a:rPr lang="ru-RU" dirty="0"/>
              <a:t>3. Разрешение не может быть передано (отчуждено) третьим лицам. Допуск к управлению легковым такси водителя, который является работником перевозчика легковым такси и сведения о котором внесены в путевой лист, оформленный перевозчиком легковым такси, не является передачей (отчуждением) разрешения</a:t>
            </a:r>
            <a:r>
              <a:rPr lang="ru-RU" dirty="0" smtClean="0"/>
              <a:t>.</a:t>
            </a:r>
          </a:p>
          <a:p>
            <a:endParaRPr lang="ru-RU" dirty="0"/>
          </a:p>
          <a:p>
            <a:r>
              <a:rPr lang="ru-RU" dirty="0"/>
              <a:t>4. Перевозчик легковым такси (далее также - перевозчик) вправе осуществлять деятельность по перевозке пассажиров и багажа легковым такси только на территории субъекта Российской Федерации, уполномоченный орган которого предоставил разрешение данному перевозчику, за исключением случаев, предусмотренных </a:t>
            </a:r>
            <a:r>
              <a:rPr lang="ru-RU" u="sng" dirty="0">
                <a:hlinkClick r:id="rId2"/>
              </a:rPr>
              <a:t>частями 5</a:t>
            </a:r>
            <a:r>
              <a:rPr lang="ru-RU" dirty="0"/>
              <a:t> и </a:t>
            </a:r>
            <a:r>
              <a:rPr lang="ru-RU" u="sng" dirty="0">
                <a:hlinkClick r:id="rId3"/>
              </a:rPr>
              <a:t>6</a:t>
            </a:r>
            <a:r>
              <a:rPr lang="ru-RU" dirty="0"/>
              <a:t> настоящей статьи</a:t>
            </a:r>
            <a:r>
              <a:rPr lang="ru-RU" dirty="0" smtClean="0"/>
              <a:t>.</a:t>
            </a:r>
          </a:p>
          <a:p>
            <a:endParaRPr lang="ru-RU" dirty="0"/>
          </a:p>
          <a:p>
            <a:r>
              <a:rPr lang="ru-RU" dirty="0"/>
              <a:t>5. Осуществление перевозки пассажиров и багажа легковым такси за пределами территории субъекта Российской Федерации, уполномоченный орган которого предоставил разрешение, допускается в случае, если пункт отправления расположен на территории указанного субъекта Российской Федерации, при этом пункт назначения может быть расположен за пределами этой территории или на этой территории</a:t>
            </a:r>
            <a:r>
              <a:rPr lang="ru-RU" dirty="0" smtClean="0"/>
              <a:t>.</a:t>
            </a:r>
            <a:endParaRPr lang="ru-RU" dirty="0"/>
          </a:p>
        </p:txBody>
      </p:sp>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0490214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260648"/>
            <a:ext cx="7560840" cy="6463308"/>
          </a:xfrm>
          <a:prstGeom prst="rect">
            <a:avLst/>
          </a:prstGeom>
        </p:spPr>
        <p:txBody>
          <a:bodyPr wrap="square">
            <a:spAutoFit/>
          </a:bodyPr>
          <a:lstStyle/>
          <a:p>
            <a:r>
              <a:rPr lang="ru-RU" dirty="0"/>
              <a:t>6. Разрешение, предоставленное перевозчику уполномоченным органом одного субъекта Российской Федерации, действует на территории другого субъекта Российской Федерации без ограничений, предусмотренных </a:t>
            </a:r>
            <a:r>
              <a:rPr lang="ru-RU" u="sng" dirty="0">
                <a:hlinkClick r:id="rId2"/>
              </a:rPr>
              <a:t>частью 4</a:t>
            </a:r>
            <a:r>
              <a:rPr lang="ru-RU" dirty="0"/>
              <a:t> настоящей статьи, в случае, если это предусмотрено соглашением, заключенным между высшими исполнительными органами соответствующих субъектов Российской Федерации. Такое соглашение размещается на официальных сайтах указанных высших исполнительных органов субъектов Российской Федерации в срок, не превышающий пяти рабочих дней со дня его заключения</a:t>
            </a:r>
            <a:r>
              <a:rPr lang="ru-RU" dirty="0" smtClean="0"/>
              <a:t>.</a:t>
            </a:r>
          </a:p>
          <a:p>
            <a:endParaRPr lang="ru-RU" dirty="0"/>
          </a:p>
          <a:p>
            <a:r>
              <a:rPr lang="ru-RU" dirty="0" smtClean="0"/>
              <a:t>7</a:t>
            </a:r>
            <a:r>
              <a:rPr lang="ru-RU" dirty="0"/>
              <a:t>. Не допускаются перевозка пассажиров и багажа за плату легковым автомобилем (предпринимательская деятельность по перевозке пассажиров и багажа легковым автомобилем) лицом, которому право на перевозку пассажиров и багажа не предоставлено в соответствии с требованиями настоящей статьи, распространение информации, содержащей предложение о такой перевозке, за исключением перевозок пассажиров и багажа по заказу, предусмотренных Федеральным </a:t>
            </a:r>
            <a:r>
              <a:rPr lang="ru-RU" u="sng" dirty="0">
                <a:hlinkClick r:id="rId3"/>
              </a:rPr>
              <a:t>законом</a:t>
            </a:r>
            <a:r>
              <a:rPr lang="ru-RU" dirty="0"/>
              <a:t> от 8 ноября 2007 года N 259-ФЗ "Устав автомобильного транспорта и городского наземного электрического транспорта", и других случаев, предусмотренных законодательством Российской Федерации.</a:t>
            </a:r>
          </a:p>
          <a:p>
            <a:endParaRPr lang="ru-RU" dirty="0"/>
          </a:p>
        </p:txBody>
      </p:sp>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1774629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260648"/>
            <a:ext cx="8568952" cy="5909310"/>
          </a:xfrm>
          <a:prstGeom prst="rect">
            <a:avLst/>
          </a:prstGeom>
        </p:spPr>
        <p:txBody>
          <a:bodyPr wrap="square">
            <a:spAutoFit/>
          </a:bodyPr>
          <a:lstStyle/>
          <a:p>
            <a:r>
              <a:rPr lang="ru-RU" b="1" dirty="0"/>
              <a:t>Требования, предъявляемые к легковому такси</a:t>
            </a:r>
          </a:p>
          <a:p>
            <a:r>
              <a:rPr lang="ru-RU" dirty="0"/>
              <a:t>1. Легковое такси должно быть оформлено в соответствии со следующими требованиями:</a:t>
            </a:r>
          </a:p>
          <a:p>
            <a:r>
              <a:rPr lang="ru-RU" dirty="0"/>
              <a:t>1) иметь на кузове (на боковых поверхностях кузова) </a:t>
            </a:r>
            <a:r>
              <a:rPr lang="ru-RU" dirty="0" err="1"/>
              <a:t>цветографическую</a:t>
            </a:r>
            <a:r>
              <a:rPr lang="ru-RU" dirty="0"/>
              <a:t> схему, представляющую собой композицию из квадратов контрастного цвета, расположенных в шахматном порядке;</a:t>
            </a:r>
          </a:p>
          <a:p>
            <a:r>
              <a:rPr lang="ru-RU" dirty="0"/>
              <a:t>2) иметь на крыше опознавательный фонарь оранжевого цвета;</a:t>
            </a:r>
          </a:p>
          <a:p>
            <a:r>
              <a:rPr lang="ru-RU" dirty="0"/>
              <a:t>3) цветовая гамма кузова легкового такси должна соответствовать требованиям к цветовой гамме кузова, если такие требования установлены законом субъекта Российской Федерации. В случае, если в отношении легкового такси разрешение на осуществление деятельности по перевозке пассажиров и багажа легковым такси было предоставлено ранее дня вступления в силу указанных требований, требования в отношении легкового такси не применяются до окончания срока действия разрешения на осуществление деятельности по перевозке пассажиров и багажа легковым такси с учетом требований </a:t>
            </a:r>
            <a:r>
              <a:rPr lang="ru-RU" u="sng" dirty="0">
                <a:hlinkClick r:id="rId2"/>
              </a:rPr>
              <a:t>статьи 35</a:t>
            </a:r>
            <a:r>
              <a:rPr lang="ru-RU" dirty="0"/>
              <a:t> настоящего Федерального закона;</a:t>
            </a:r>
          </a:p>
          <a:p>
            <a:r>
              <a:rPr lang="ru-RU" dirty="0"/>
              <a:t>4) не размещать информацию о маршруте перевозки, начальном и (или) конечном пунктах перевозки, о стоимости такой перевозки.</a:t>
            </a:r>
          </a:p>
          <a:p>
            <a:r>
              <a:rPr lang="ru-RU" dirty="0"/>
              <a:t>2. Указанный в </a:t>
            </a:r>
            <a:r>
              <a:rPr lang="ru-RU" u="sng" dirty="0">
                <a:hlinkClick r:id="rId3"/>
              </a:rPr>
              <a:t>части 1</a:t>
            </a:r>
            <a:r>
              <a:rPr lang="ru-RU" dirty="0"/>
              <a:t> настоящей статьи перечень требований к внешнему оформлению легкового такси является исчерпывающим и не </a:t>
            </a:r>
            <a:endParaRPr lang="ru-RU" dirty="0" smtClean="0"/>
          </a:p>
          <a:p>
            <a:r>
              <a:rPr lang="ru-RU" dirty="0" smtClean="0"/>
              <a:t>подлежит </a:t>
            </a:r>
            <a:r>
              <a:rPr lang="ru-RU" dirty="0"/>
              <a:t>расширению</a:t>
            </a:r>
            <a:r>
              <a:rPr lang="ru-RU" dirty="0" smtClean="0"/>
              <a:t>.</a:t>
            </a:r>
            <a:endParaRPr lang="ru-RU" dirty="0"/>
          </a:p>
        </p:txBody>
      </p:sp>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5137538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522641"/>
            <a:ext cx="8280920" cy="5632311"/>
          </a:xfrm>
          <a:prstGeom prst="rect">
            <a:avLst/>
          </a:prstGeom>
        </p:spPr>
        <p:txBody>
          <a:bodyPr wrap="square">
            <a:spAutoFit/>
          </a:bodyPr>
          <a:lstStyle/>
          <a:p>
            <a:r>
              <a:rPr lang="ru-RU" dirty="0"/>
              <a:t>3. В салоне легкового такси должна быть размещена информация, содержащая следующие сведения</a:t>
            </a:r>
            <a:r>
              <a:rPr lang="ru-RU" dirty="0" smtClean="0"/>
              <a:t>:</a:t>
            </a:r>
          </a:p>
          <a:p>
            <a:endParaRPr lang="ru-RU" dirty="0" smtClean="0"/>
          </a:p>
          <a:p>
            <a:r>
              <a:rPr lang="ru-RU" dirty="0" smtClean="0"/>
              <a:t>1</a:t>
            </a:r>
            <a:r>
              <a:rPr lang="ru-RU" dirty="0"/>
              <a:t>) государственный регистрационный номер транспортного средства, используемого в качестве легкового такси;</a:t>
            </a:r>
          </a:p>
          <a:p>
            <a:r>
              <a:rPr lang="ru-RU" dirty="0"/>
              <a:t>2) наименование перевозчика;</a:t>
            </a:r>
          </a:p>
          <a:p>
            <a:r>
              <a:rPr lang="ru-RU" dirty="0"/>
              <a:t>3) номер записи в региональном реестре перевозчиков легковым такси</a:t>
            </a:r>
            <a:r>
              <a:rPr lang="ru-RU" dirty="0" smtClean="0"/>
              <a:t>;</a:t>
            </a:r>
          </a:p>
          <a:p>
            <a:r>
              <a:rPr lang="ru-RU" dirty="0" smtClean="0"/>
              <a:t>4</a:t>
            </a:r>
            <a:r>
              <a:rPr lang="ru-RU" dirty="0"/>
              <a:t>) сведения о предоставлении перевозчику разрешения и сроке действия разрешения;</a:t>
            </a:r>
          </a:p>
          <a:p>
            <a:r>
              <a:rPr lang="ru-RU" dirty="0"/>
              <a:t>5) абонентский телефонный номер перевозчика для приема жалоб и предложений;</a:t>
            </a:r>
          </a:p>
          <a:p>
            <a:r>
              <a:rPr lang="ru-RU" dirty="0"/>
              <a:t>6) фамилия, имя, отчество (при наличии) водителя легкового такси;</a:t>
            </a:r>
          </a:p>
          <a:p>
            <a:r>
              <a:rPr lang="ru-RU" dirty="0"/>
              <a:t>7) абонентский телефонный номер уполномоченного органа</a:t>
            </a:r>
            <a:r>
              <a:rPr lang="ru-RU" dirty="0" smtClean="0"/>
              <a:t>.</a:t>
            </a:r>
          </a:p>
          <a:p>
            <a:endParaRPr lang="ru-RU" dirty="0"/>
          </a:p>
          <a:p>
            <a:r>
              <a:rPr lang="ru-RU" dirty="0"/>
              <a:t>4. В салоне легкового такси должна находиться информация о действующих тарифах, в том числе о тарифах на единицу пробега транспортного средства и (или) единицу времени пользования транспортным средством (далее - тарифы на перевозку легковым такси), а также правила их применения при определении платы за перевозку.</a:t>
            </a:r>
          </a:p>
          <a:p>
            <a:endParaRPr lang="ru-RU" dirty="0"/>
          </a:p>
        </p:txBody>
      </p:sp>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2935362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88640"/>
            <a:ext cx="8280920" cy="3416320"/>
          </a:xfrm>
          <a:prstGeom prst="rect">
            <a:avLst/>
          </a:prstGeom>
        </p:spPr>
        <p:txBody>
          <a:bodyPr wrap="square">
            <a:spAutoFit/>
          </a:bodyPr>
          <a:lstStyle/>
          <a:p>
            <a:r>
              <a:rPr lang="ru-RU" dirty="0"/>
              <a:t>5. Нормативным правовым актом субъекта Российской Федерации может быть дополнительно установлена возможность предоставления информации, предусмотренной </a:t>
            </a:r>
            <a:r>
              <a:rPr lang="ru-RU" u="sng" dirty="0">
                <a:hlinkClick r:id="rId2"/>
              </a:rPr>
              <a:t>частью 4</a:t>
            </a:r>
            <a:r>
              <a:rPr lang="ru-RU" dirty="0"/>
              <a:t> настоящей статьи, в виде двухмерного штрихового кода (QR-кода) или посредством размещения в салоне легкового такси сведений об адресе сайта в информационно-телекоммуникационной сети "Интернет", на котором размещена указанная информация</a:t>
            </a:r>
            <a:r>
              <a:rPr lang="ru-RU" dirty="0" smtClean="0"/>
              <a:t>.</a:t>
            </a:r>
          </a:p>
          <a:p>
            <a:endParaRPr lang="ru-RU" dirty="0"/>
          </a:p>
          <a:p>
            <a:r>
              <a:rPr lang="ru-RU" dirty="0"/>
              <a:t>6. Законом или иным нормативным правовым актом субъекта РФ могут устанавливаться дополнительные требования к экологическому классу транспортного средства, используемого в качестве легкового такси.</a:t>
            </a:r>
          </a:p>
          <a:p>
            <a:endParaRPr lang="ru-RU" dirty="0"/>
          </a:p>
        </p:txBody>
      </p:sp>
      <p:pic>
        <p:nvPicPr>
          <p:cNvPr id="22530" name="Picture 2" descr="https://img2.fedpress.ru/thumbs/800/2019/08/2324/1fa3d7fda8db4d002950e7b60661b2bf.jpg"/>
          <p:cNvPicPr>
            <a:picLocks noChangeAspect="1" noChangeArrowheads="1"/>
          </p:cNvPicPr>
          <p:nvPr/>
        </p:nvPicPr>
        <p:blipFill rotWithShape="1">
          <a:blip r:embed="rId3">
            <a:extLst>
              <a:ext uri="{28A0092B-C50C-407E-A947-70E740481C1C}">
                <a14:useLocalDpi xmlns:a14="http://schemas.microsoft.com/office/drawing/2010/main" val="0"/>
              </a:ext>
            </a:extLst>
          </a:blip>
          <a:srcRect t="13194" b="9301"/>
          <a:stretch/>
        </p:blipFill>
        <p:spPr bwMode="auto">
          <a:xfrm>
            <a:off x="1259632" y="3429000"/>
            <a:ext cx="5643308" cy="3253040"/>
          </a:xfrm>
          <a:prstGeom prst="rect">
            <a:avLst/>
          </a:prstGeom>
          <a:noFill/>
          <a:extLst>
            <a:ext uri="{909E8E84-426E-40DD-AFC4-6F175D3DCCD1}">
              <a14:hiddenFill xmlns:a14="http://schemas.microsoft.com/office/drawing/2010/main">
                <a:solidFill>
                  <a:srgbClr val="FFFFFF"/>
                </a:solidFill>
              </a14:hiddenFill>
            </a:ext>
          </a:extLst>
        </p:spPr>
      </p:pic>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702073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404664"/>
            <a:ext cx="8784976" cy="6186309"/>
          </a:xfrm>
          <a:prstGeom prst="rect">
            <a:avLst/>
          </a:prstGeom>
        </p:spPr>
        <p:txBody>
          <a:bodyPr wrap="square">
            <a:spAutoFit/>
          </a:bodyPr>
          <a:lstStyle/>
          <a:p>
            <a:r>
              <a:rPr lang="ru-RU" b="1" dirty="0"/>
              <a:t>Требования, предъявляемые к перевозчику легковым такси</a:t>
            </a:r>
          </a:p>
          <a:p>
            <a:r>
              <a:rPr lang="ru-RU" dirty="0"/>
              <a:t>1. Перевозчик легковым такси обязан:1) использовать в качестве легкового такси транспортное средство, которое допущено к участию в дорожном движении в порядке, установленном законодательством Российской Федерации, соответствует требованиям, установленным </a:t>
            </a:r>
            <a:r>
              <a:rPr lang="ru-RU" u="sng" dirty="0">
                <a:hlinkClick r:id="rId2"/>
              </a:rPr>
              <a:t>статьей 9</a:t>
            </a:r>
            <a:r>
              <a:rPr lang="ru-RU" dirty="0"/>
              <a:t> настоящего Федерального закона, и сведения о котором внесены в региональный реестр легковых такси;</a:t>
            </a:r>
          </a:p>
          <a:p>
            <a:r>
              <a:rPr lang="ru-RU" dirty="0"/>
              <a:t>2) допускать к управлению легковым такси водителя, являющегося работником перевозчика и соответствующего требованиям, установленным </a:t>
            </a:r>
            <a:r>
              <a:rPr lang="ru-RU" u="sng" dirty="0">
                <a:hlinkClick r:id="rId3"/>
              </a:rPr>
              <a:t>статьей 12</a:t>
            </a:r>
            <a:r>
              <a:rPr lang="ru-RU" dirty="0"/>
              <a:t> настоящего Федерального закона;</a:t>
            </a:r>
          </a:p>
          <a:p>
            <a:r>
              <a:rPr lang="ru-RU" dirty="0"/>
              <a:t>3) обеспечивать соблюдение установленных законодательством Российской Федерации норм рабочего времени, времени отдыха, норм времени управления транспортным средством, требований по учету указанного времени;</a:t>
            </a:r>
          </a:p>
          <a:p>
            <a:r>
              <a:rPr lang="ru-RU" dirty="0"/>
              <a:t>4) находиться на учете в налоговых органах на территории субъекта Российской Федерации, уполномоченным органом которого предоставлено разрешение;</a:t>
            </a:r>
          </a:p>
          <a:p>
            <a:r>
              <a:rPr lang="ru-RU" dirty="0"/>
              <a:t>5) обеспечивать оформление путевого листа;</a:t>
            </a:r>
          </a:p>
          <a:p>
            <a:r>
              <a:rPr lang="ru-RU" dirty="0"/>
              <a:t>6) в случае заключения договора со службой заказа легкового такси представлять в указанную службу сведения о готовности к выполнению заказов легкового такси, а также о времени начала и окончания выполнения заказов легкового такси</a:t>
            </a:r>
            <a:r>
              <a:rPr lang="ru-RU" dirty="0" smtClean="0"/>
              <a:t>;</a:t>
            </a:r>
            <a:endParaRPr lang="ru-RU" dirty="0"/>
          </a:p>
        </p:txBody>
      </p:sp>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9649399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620688"/>
            <a:ext cx="8136904" cy="5078313"/>
          </a:xfrm>
          <a:prstGeom prst="rect">
            <a:avLst/>
          </a:prstGeom>
        </p:spPr>
        <p:txBody>
          <a:bodyPr wrap="square">
            <a:spAutoFit/>
          </a:bodyPr>
          <a:lstStyle/>
          <a:p>
            <a:r>
              <a:rPr lang="ru-RU" dirty="0"/>
              <a:t>7) вести в электронной форме или на бумажном носителе журнал регистрации заказов легкового такси (далее - журнал заказов) путем внесения в него следующих </a:t>
            </a:r>
            <a:r>
              <a:rPr lang="ru-RU" dirty="0" err="1"/>
              <a:t>сведений:а</a:t>
            </a:r>
            <a:r>
              <a:rPr lang="ru-RU" dirty="0"/>
              <a:t>) номер заказа легкового такси;</a:t>
            </a:r>
          </a:p>
          <a:p>
            <a:r>
              <a:rPr lang="ru-RU" dirty="0"/>
              <a:t>б) дата и время принятия заказа легкового такси;</a:t>
            </a:r>
          </a:p>
          <a:p>
            <a:r>
              <a:rPr lang="ru-RU" dirty="0"/>
              <a:t>в) дата выполнения заказа легкового такси;</a:t>
            </a:r>
          </a:p>
          <a:p>
            <a:r>
              <a:rPr lang="ru-RU" dirty="0"/>
              <a:t>г) адрес места прибытия легкового такси и адрес места окончания перевозки легковым такси;</a:t>
            </a:r>
          </a:p>
          <a:p>
            <a:r>
              <a:rPr lang="ru-RU" dirty="0"/>
              <a:t>д) марка, модель и государственный регистрационный номер легкового такси, фамилия, имя и отчество (при наличии) водителя легкового такси;</a:t>
            </a:r>
          </a:p>
          <a:p>
            <a:r>
              <a:rPr lang="ru-RU" dirty="0"/>
              <a:t>е) планируемое и фактическое время прибытия легкового такси и окончания перевозки легковым такси;</a:t>
            </a:r>
          </a:p>
          <a:p>
            <a:r>
              <a:rPr lang="ru-RU" dirty="0"/>
              <a:t>ж) способ направления заказа легкового такси и абонентский телефонный номер фрахтователя;</a:t>
            </a:r>
          </a:p>
          <a:p>
            <a:r>
              <a:rPr lang="ru-RU" dirty="0"/>
              <a:t>з) дополнительные требования фрахтователя к перевозке легковым такси, в том числе к обеспечению наличия детского удерживающего устройства для каждого из указанных фрахтователем детей, возможности перевозки пассажира из числа инвалидов, его кресла-коляски</a:t>
            </a:r>
            <a:r>
              <a:rPr lang="ru-RU" dirty="0" smtClean="0"/>
              <a:t>;</a:t>
            </a:r>
            <a:endParaRPr lang="ru-RU" dirty="0"/>
          </a:p>
        </p:txBody>
      </p:sp>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6823199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6"/>
            <a:ext cx="8136904" cy="5909310"/>
          </a:xfrm>
          <a:prstGeom prst="rect">
            <a:avLst/>
          </a:prstGeom>
        </p:spPr>
        <p:txBody>
          <a:bodyPr wrap="square">
            <a:spAutoFit/>
          </a:bodyPr>
          <a:lstStyle/>
          <a:p>
            <a:r>
              <a:rPr lang="ru-RU" dirty="0"/>
              <a:t>8) хранить сведения, содержащиеся в журнале заказов, не менее шести месяцев со дня исполнения заказа легкового такси и предоставлять их по требованию уполномоченного органа, федерального органа исполнительной власти в области обеспечения безопасности или его территориального органа, а также федерального органа исполнительной власти, осуществляющего функции по выработке и реализации государственной политики и нормативно-правовому регулированию в сфере внутренних дел, или его территориального органа в случаях, установленных законодательством Российской Федерации;</a:t>
            </a:r>
          </a:p>
          <a:p>
            <a:r>
              <a:rPr lang="ru-RU" dirty="0"/>
              <a:t>9) сообщать фрахтователю, в том числе в доступном для фрахтователя из числа инвалидов (с нарушениями функций слуха или зрения) формате (информирование фрахтователя по его требованию в виде текстового или звукового сообщения), номер принятого к исполнению заказа легкового такси, наименование юридического лица, фамилию, имя и отчество (при наличии) индивидуального предпринимателя или физического лица, которые являются перевозчиком, размер платы за перевозку легковым такси, причины ее возможного изменения, о возможности исполнения дополнительных требований фрахтователя к перевозке, планируемое время прибытия легкового такси, за исключением случая, если обязанность сообщать фрахтователю указанные сведения исполняется службой заказа легкового такси в </a:t>
            </a:r>
            <a:endParaRPr lang="ru-RU" dirty="0" smtClean="0"/>
          </a:p>
          <a:p>
            <a:r>
              <a:rPr lang="ru-RU" dirty="0" smtClean="0"/>
              <a:t>соответствии </a:t>
            </a:r>
            <a:r>
              <a:rPr lang="ru-RU" dirty="0"/>
              <a:t>с договором, предусмотренным </a:t>
            </a:r>
            <a:r>
              <a:rPr lang="ru-RU" u="sng" dirty="0">
                <a:hlinkClick r:id="rId2"/>
              </a:rPr>
              <a:t>статьей 20</a:t>
            </a:r>
            <a:r>
              <a:rPr lang="ru-RU" dirty="0"/>
              <a:t> настоящего Федерального закона</a:t>
            </a:r>
            <a:r>
              <a:rPr lang="ru-RU" dirty="0" smtClean="0"/>
              <a:t>;</a:t>
            </a:r>
            <a:endParaRPr lang="ru-RU" dirty="0"/>
          </a:p>
        </p:txBody>
      </p:sp>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9296487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19" y="332656"/>
            <a:ext cx="8424935" cy="6186309"/>
          </a:xfrm>
          <a:prstGeom prst="rect">
            <a:avLst/>
          </a:prstGeom>
        </p:spPr>
        <p:txBody>
          <a:bodyPr wrap="square">
            <a:spAutoFit/>
          </a:bodyPr>
          <a:lstStyle/>
          <a:p>
            <a:r>
              <a:rPr lang="ru-RU" dirty="0"/>
              <a:t>10) по прибытии легкового такси сообщать фрахтователю, в том числе в доступном для фрахтователя из числа инвалидов (с нарушениями функций слуха или зрения) формате (информирование фрахтователя по его требованию в виде текстового или звукового сообщения), способами, принятыми в отдельных сферах обслуживания потребителей, на русском языке местонахождение, марку, модель, государственный регистрационный номер и цвет кузова легкового такси, а также фамилию, имя и отчество (при наличии) водителя легкового такси, его абонентский телефонный номер или информацию, позволяющую осуществить вызов на его абонентский телефонный номер, фактическое время прибытия легкового такси, за исключением случая, если обязанность сообщать фрахтователю указанные сведения исполняется службой заказа легкового такси в соответствии с договором, предусмотренным </a:t>
            </a:r>
            <a:r>
              <a:rPr lang="ru-RU" u="sng" dirty="0">
                <a:hlinkClick r:id="rId2"/>
              </a:rPr>
              <a:t>статьей 20</a:t>
            </a:r>
            <a:r>
              <a:rPr lang="ru-RU" dirty="0"/>
              <a:t> настоящего Федерального закона;</a:t>
            </a:r>
          </a:p>
          <a:p>
            <a:r>
              <a:rPr lang="ru-RU" dirty="0"/>
              <a:t>11) разрабатывать тарифы на перевозку пассажиров и багажа легковым такси и правила их применения при определении платы за перевозку, за исключением случаев, если в соответствии с </a:t>
            </a:r>
            <a:r>
              <a:rPr lang="ru-RU" u="sng" dirty="0">
                <a:hlinkClick r:id="rId3"/>
              </a:rPr>
              <a:t>частями 1</a:t>
            </a:r>
            <a:r>
              <a:rPr lang="ru-RU" dirty="0"/>
              <a:t> и </a:t>
            </a:r>
            <a:r>
              <a:rPr lang="ru-RU" u="sng" dirty="0">
                <a:hlinkClick r:id="rId4"/>
              </a:rPr>
              <a:t>4 статьи 24</a:t>
            </a:r>
            <a:r>
              <a:rPr lang="ru-RU" dirty="0"/>
              <a:t> настоящего Федерального закона предусмотрено иное;</a:t>
            </a:r>
          </a:p>
          <a:p>
            <a:r>
              <a:rPr lang="ru-RU" dirty="0"/>
              <a:t>12) выполнять требования по обеспечению безопасности дорожного движения при эксплуатации транспортных средств, в том числе требования, предъявляемые к юридическим лицам, индивидуальным </a:t>
            </a:r>
            <a:endParaRPr lang="ru-RU" dirty="0" smtClean="0"/>
          </a:p>
          <a:p>
            <a:r>
              <a:rPr lang="ru-RU" dirty="0" smtClean="0"/>
              <a:t>предпринимателям </a:t>
            </a:r>
            <a:r>
              <a:rPr lang="ru-RU" dirty="0"/>
              <a:t>и физическим лицам Федеральным </a:t>
            </a:r>
            <a:r>
              <a:rPr lang="ru-RU" u="sng" dirty="0">
                <a:hlinkClick r:id="rId5"/>
              </a:rPr>
              <a:t>законом</a:t>
            </a:r>
            <a:r>
              <a:rPr lang="ru-RU" dirty="0"/>
              <a:t> </a:t>
            </a:r>
            <a:endParaRPr lang="ru-RU" dirty="0" smtClean="0"/>
          </a:p>
          <a:p>
            <a:r>
              <a:rPr lang="ru-RU" dirty="0" smtClean="0"/>
              <a:t>от </a:t>
            </a:r>
            <a:r>
              <a:rPr lang="ru-RU" dirty="0"/>
              <a:t>10 декабря 1995 года N 196-ФЗ "О безопасности дорожного </a:t>
            </a:r>
            <a:endParaRPr lang="ru-RU" dirty="0" smtClean="0"/>
          </a:p>
          <a:p>
            <a:r>
              <a:rPr lang="ru-RU" dirty="0" smtClean="0"/>
              <a:t>движения";</a:t>
            </a:r>
            <a:endParaRPr lang="ru-RU" dirty="0"/>
          </a:p>
        </p:txBody>
      </p:sp>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6427135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15174" y="692696"/>
            <a:ext cx="8208912" cy="5355312"/>
          </a:xfrm>
          <a:prstGeom prst="rect">
            <a:avLst/>
          </a:prstGeom>
        </p:spPr>
        <p:txBody>
          <a:bodyPr wrap="square">
            <a:spAutoFit/>
          </a:bodyPr>
          <a:lstStyle/>
          <a:p>
            <a:r>
              <a:rPr lang="ru-RU" dirty="0"/>
              <a:t>13) направлять сведения о водителях легковых такси в уполномоченный орган. Состав таких сведений и порядок их направления устанавливаются нормативным правовым актом субъекта Российской Федерации;</a:t>
            </a:r>
          </a:p>
          <a:p>
            <a:r>
              <a:rPr lang="ru-RU" dirty="0"/>
              <a:t>14) не допускать к управлению легковыми такси лиц, которые имеют неснятую или непогашенную судимость за совершение преступлений, указанных в </a:t>
            </a:r>
            <a:r>
              <a:rPr lang="ru-RU" u="sng" dirty="0">
                <a:hlinkClick r:id="rId2"/>
              </a:rPr>
              <a:t>статье 328.1</a:t>
            </a:r>
            <a:r>
              <a:rPr lang="ru-RU" dirty="0"/>
              <a:t> Трудового кодекса Российской Федерации, и лиц, которые подвергаются уголовному преследованию за эти преступления</a:t>
            </a:r>
            <a:r>
              <a:rPr lang="ru-RU" dirty="0" smtClean="0"/>
              <a:t>.</a:t>
            </a:r>
          </a:p>
          <a:p>
            <a:endParaRPr lang="ru-RU" dirty="0"/>
          </a:p>
          <a:p>
            <a:r>
              <a:rPr lang="ru-RU" dirty="0"/>
              <a:t>2. Нормативным правовым актом субъекта Российской Федерации могут быть установлены требования к перевозчику о передаче им сведений о перевозках пассажиров и багажа легковыми такси в орган исполнительной власти субъекта Российской Федерации либо в региональную информационную систему легковых такси, а также требования к перевозчику по обеспечению безопасности пассажиров в случае принятия в соответствии с законодательством Российской Федерации мер по обеспечению санитарно-эпидемиологического благополучия населения или по защите населения и территорий от чрезвычайных ситуаций</a:t>
            </a:r>
            <a:r>
              <a:rPr lang="ru-RU" dirty="0" smtClean="0"/>
              <a:t>.</a:t>
            </a:r>
            <a:endParaRPr lang="ru-RU" dirty="0"/>
          </a:p>
        </p:txBody>
      </p:sp>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6593933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6"/>
            <a:ext cx="8208912" cy="5355312"/>
          </a:xfrm>
          <a:prstGeom prst="rect">
            <a:avLst/>
          </a:prstGeom>
        </p:spPr>
        <p:txBody>
          <a:bodyPr wrap="square">
            <a:spAutoFit/>
          </a:bodyPr>
          <a:lstStyle/>
          <a:p>
            <a:r>
              <a:rPr lang="ru-RU" dirty="0"/>
              <a:t>3. Передача за пределы территории Российской Федерации сведений, предусмотренных </a:t>
            </a:r>
            <a:r>
              <a:rPr lang="ru-RU" u="sng" dirty="0">
                <a:hlinkClick r:id="rId2"/>
              </a:rPr>
              <a:t>частями 1</a:t>
            </a:r>
            <a:r>
              <a:rPr lang="ru-RU" dirty="0"/>
              <a:t> и </a:t>
            </a:r>
            <a:r>
              <a:rPr lang="ru-RU" u="sng" dirty="0">
                <a:hlinkClick r:id="rId3"/>
              </a:rPr>
              <a:t>2</a:t>
            </a:r>
            <a:r>
              <a:rPr lang="ru-RU" dirty="0"/>
              <a:t> настоящей статьи, содержащих персональные данные водителей легковых такси, фрахтователей и пассажиров, не допускается</a:t>
            </a:r>
            <a:r>
              <a:rPr lang="ru-RU" dirty="0" smtClean="0"/>
              <a:t>.</a:t>
            </a:r>
          </a:p>
          <a:p>
            <a:endParaRPr lang="ru-RU" dirty="0"/>
          </a:p>
          <a:p>
            <a:r>
              <a:rPr lang="ru-RU" dirty="0"/>
              <a:t>4. Физическое лицо соблюдает указанные в настоящей статье требования самостоятельно, за исключением случаев, предусмотренных </a:t>
            </a:r>
            <a:r>
              <a:rPr lang="ru-RU" u="sng" dirty="0">
                <a:hlinkClick r:id="rId4"/>
              </a:rPr>
              <a:t>частью 5</a:t>
            </a:r>
            <a:r>
              <a:rPr lang="ru-RU" dirty="0"/>
              <a:t> настоящей статьи</a:t>
            </a:r>
            <a:r>
              <a:rPr lang="ru-RU" dirty="0" smtClean="0"/>
              <a:t>.</a:t>
            </a:r>
          </a:p>
          <a:p>
            <a:endParaRPr lang="ru-RU" dirty="0"/>
          </a:p>
          <a:p>
            <a:r>
              <a:rPr lang="ru-RU" dirty="0"/>
              <a:t>5. Условиями договора, заключенного физическим лицом со службой заказа легкового такси в соответствии со </a:t>
            </a:r>
            <a:r>
              <a:rPr lang="ru-RU" u="sng" dirty="0">
                <a:hlinkClick r:id="rId5"/>
              </a:rPr>
              <a:t>статьей 20</a:t>
            </a:r>
            <a:r>
              <a:rPr lang="ru-RU" dirty="0"/>
              <a:t> настоящего Федерального закона, исполнение требований </a:t>
            </a:r>
            <a:r>
              <a:rPr lang="ru-RU" u="sng" dirty="0">
                <a:hlinkClick r:id="rId6"/>
              </a:rPr>
              <a:t>пунктов 7</a:t>
            </a:r>
            <a:r>
              <a:rPr lang="ru-RU" dirty="0"/>
              <a:t>, </a:t>
            </a:r>
            <a:r>
              <a:rPr lang="ru-RU" u="sng" dirty="0">
                <a:hlinkClick r:id="rId7"/>
              </a:rPr>
              <a:t>8</a:t>
            </a:r>
            <a:r>
              <a:rPr lang="ru-RU" dirty="0"/>
              <a:t> и </a:t>
            </a:r>
            <a:r>
              <a:rPr lang="ru-RU" u="sng" dirty="0">
                <a:hlinkClick r:id="rId8"/>
              </a:rPr>
              <a:t>13 части 1</a:t>
            </a:r>
            <a:r>
              <a:rPr lang="ru-RU" dirty="0"/>
              <a:t> настоящей статьи может быть возложено на службу заказа легкового такси</a:t>
            </a:r>
            <a:r>
              <a:rPr lang="ru-RU" dirty="0" smtClean="0"/>
              <a:t>.</a:t>
            </a:r>
          </a:p>
          <a:p>
            <a:endParaRPr lang="ru-RU" dirty="0"/>
          </a:p>
          <a:p>
            <a:r>
              <a:rPr lang="ru-RU" dirty="0"/>
              <a:t>6. В случае, если водителем легкового такси является физическое лицо, </a:t>
            </a:r>
            <a:r>
              <a:rPr lang="ru-RU" u="sng" dirty="0">
                <a:hlinkClick r:id="rId9"/>
              </a:rPr>
              <a:t>нормы</a:t>
            </a:r>
            <a:r>
              <a:rPr lang="ru-RU" dirty="0"/>
              <a:t> рабочего времени, времени отдыха, нормы времени управления транспортным средством, </a:t>
            </a:r>
            <a:r>
              <a:rPr lang="ru-RU" u="sng" dirty="0">
                <a:hlinkClick r:id="rId10"/>
              </a:rPr>
              <a:t>порядок</a:t>
            </a:r>
            <a:r>
              <a:rPr lang="ru-RU" dirty="0"/>
              <a:t> учета такого времени устанавливаются Правительством Российской Федерации.</a:t>
            </a:r>
          </a:p>
        </p:txBody>
      </p:sp>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7056055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6"/>
            <a:ext cx="8208912" cy="6186309"/>
          </a:xfrm>
          <a:prstGeom prst="rect">
            <a:avLst/>
          </a:prstGeom>
        </p:spPr>
        <p:txBody>
          <a:bodyPr wrap="square">
            <a:spAutoFit/>
          </a:bodyPr>
          <a:lstStyle/>
          <a:p>
            <a:r>
              <a:rPr lang="ru-RU" b="1" dirty="0"/>
              <a:t>Требования, предъявляемые к водителю легкового </a:t>
            </a:r>
            <a:r>
              <a:rPr lang="ru-RU" b="1" dirty="0" smtClean="0"/>
              <a:t>такси</a:t>
            </a:r>
          </a:p>
          <a:p>
            <a:endParaRPr lang="ru-RU" b="1" dirty="0"/>
          </a:p>
          <a:p>
            <a:r>
              <a:rPr lang="ru-RU" dirty="0"/>
              <a:t>1. Водителем легкового такси может быть лицо, которое:</a:t>
            </a:r>
          </a:p>
          <a:p>
            <a:r>
              <a:rPr lang="ru-RU" dirty="0"/>
              <a:t>1) имеет право на управление транспортными средствами категории "B" в соответствии с требованиями Федерального </a:t>
            </a:r>
            <a:r>
              <a:rPr lang="ru-RU" u="sng" dirty="0">
                <a:hlinkClick r:id="rId2"/>
              </a:rPr>
              <a:t>закона</a:t>
            </a:r>
            <a:r>
              <a:rPr lang="ru-RU" dirty="0"/>
              <a:t> от 10 декабря 1995 года N 196-ФЗ "О безопасности дорожного движения" в течение трех и более лет;</a:t>
            </a:r>
          </a:p>
          <a:p>
            <a:r>
              <a:rPr lang="ru-RU" dirty="0"/>
              <a:t>2) не имеет медицинских противопоказаний к управлению транспортными средствами категории "B" или медицинских ограничений к управлению такими транспортными средствами;</a:t>
            </a:r>
          </a:p>
          <a:p>
            <a:r>
              <a:rPr lang="ru-RU" dirty="0"/>
              <a:t>3) заключило трудовой договор с перевозчиком либо является индивидуальным предпринимателем, которому предоставлено разрешение и который осуществляет перевозки легковым такси самостоятельно, или физическим лицом, которому предоставлено разрешение.</a:t>
            </a:r>
          </a:p>
          <a:p>
            <a:r>
              <a:rPr lang="ru-RU" dirty="0"/>
              <a:t>2. К управлению легковым такси для осуществления перевозок пассажиров и багажа не допускается лицо, которое:</a:t>
            </a:r>
          </a:p>
          <a:p>
            <a:r>
              <a:rPr lang="ru-RU" dirty="0"/>
              <a:t>1) было повторно подвергнуто административному наказанию в виде лишения права управления транспортным средством и (или) в виде административного ареста за административные правонарушения в области дорожного движения до истечения одного года со дня окончания предыдущего срока такого административного наказания</a:t>
            </a:r>
            <a:r>
              <a:rPr lang="ru-RU" dirty="0" smtClean="0"/>
              <a:t>;</a:t>
            </a:r>
            <a:endParaRPr lang="ru-RU" dirty="0"/>
          </a:p>
        </p:txBody>
      </p:sp>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2643484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19" y="260648"/>
            <a:ext cx="8424935" cy="6186309"/>
          </a:xfrm>
          <a:prstGeom prst="rect">
            <a:avLst/>
          </a:prstGeom>
        </p:spPr>
        <p:txBody>
          <a:bodyPr wrap="square">
            <a:spAutoFit/>
          </a:bodyPr>
          <a:lstStyle/>
          <a:p>
            <a:r>
              <a:rPr lang="ru-RU" dirty="0"/>
              <a:t>2) не прошло аттестацию на знание расположения на территории субъекта Российской Федерации объектов транспортной инфраструктуры, объектов культурного наследия (памятников истории и культуры) (при наличии), медицинских организаций, объектов образования, спорта, объектов, занимаемых органами государственной власти и органами местного самоуправления, а также путей подъезда к ним, действий в чрезвычайной ситуации, правил перевозки пассажиров и багажа легковым такси в случае, если порядок проведения такой аттестации и требования к указанным знаниям установлены законом и (или) иным нормативным правовым актом субъекта Российской Федерации;3) имеет неснятую или непогашенную судимость за совершение преступлений, указанных в </a:t>
            </a:r>
            <a:r>
              <a:rPr lang="ru-RU" u="sng" dirty="0">
                <a:hlinkClick r:id="rId2"/>
              </a:rPr>
              <a:t>статье 328.1</a:t>
            </a:r>
            <a:r>
              <a:rPr lang="ru-RU" dirty="0"/>
              <a:t> Трудового кодекса Российской Федерации, или подвергается уголовному преследованию за эти преступления;</a:t>
            </a:r>
          </a:p>
          <a:p>
            <a:r>
              <a:rPr lang="ru-RU" dirty="0"/>
              <a:t>4) имеет за период, предшествующий дню осуществления перевозки пассажиров и багажа легковым такси, более трех неуплаченных административных штрафов за административные правонарушения в области дорожного движения, за исключением случаев, если сроки исполнения постановлений о наложении административных штрафов за эти правонарушения истекли в соответствии с </a:t>
            </a:r>
            <a:r>
              <a:rPr lang="ru-RU" u="sng" dirty="0">
                <a:hlinkClick r:id="rId3"/>
              </a:rPr>
              <a:t>Кодексом</a:t>
            </a:r>
            <a:r>
              <a:rPr lang="ru-RU" dirty="0"/>
              <a:t> Российской Федерации об административных правонарушениях.3. Водитель легкового такси обязан сообщить перевозчику о наличии или возникновении обстоятельств, препятствующих осуществлению </a:t>
            </a:r>
            <a:endParaRPr lang="ru-RU" dirty="0" smtClean="0"/>
          </a:p>
          <a:p>
            <a:r>
              <a:rPr lang="ru-RU" dirty="0" smtClean="0"/>
              <a:t>деятельности </a:t>
            </a:r>
            <a:r>
              <a:rPr lang="ru-RU" dirty="0"/>
              <a:t>водителя легкового такси, указанных в </a:t>
            </a:r>
            <a:r>
              <a:rPr lang="ru-RU" u="sng" dirty="0">
                <a:hlinkClick r:id="rId4"/>
              </a:rPr>
              <a:t>части 2</a:t>
            </a:r>
            <a:r>
              <a:rPr lang="ru-RU" dirty="0"/>
              <a:t> </a:t>
            </a:r>
            <a:endParaRPr lang="ru-RU" dirty="0" smtClean="0"/>
          </a:p>
          <a:p>
            <a:r>
              <a:rPr lang="ru-RU" dirty="0" smtClean="0"/>
              <a:t>настоящей </a:t>
            </a:r>
            <a:r>
              <a:rPr lang="ru-RU" dirty="0"/>
              <a:t>статьи.</a:t>
            </a:r>
          </a:p>
        </p:txBody>
      </p:sp>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1692222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19" y="260648"/>
            <a:ext cx="8424935" cy="6186309"/>
          </a:xfrm>
          <a:prstGeom prst="rect">
            <a:avLst/>
          </a:prstGeom>
        </p:spPr>
        <p:txBody>
          <a:bodyPr wrap="square">
            <a:spAutoFit/>
          </a:bodyPr>
          <a:lstStyle/>
          <a:p>
            <a:pPr fontAlgn="base"/>
            <a:r>
              <a:rPr lang="ru-RU" b="1" dirty="0" smtClean="0"/>
              <a:t>В</a:t>
            </a:r>
            <a:r>
              <a:rPr lang="ru-RU" b="1" dirty="0"/>
              <a:t> салоне легкового такси должна быть размещена информация, содержащая следующие сведения</a:t>
            </a:r>
            <a:r>
              <a:rPr lang="ru-RU" b="1" dirty="0" smtClean="0"/>
              <a:t>:</a:t>
            </a:r>
          </a:p>
          <a:p>
            <a:pPr fontAlgn="base"/>
            <a:endParaRPr lang="ru-RU" b="1" dirty="0"/>
          </a:p>
          <a:p>
            <a:pPr fontAlgn="base"/>
            <a:r>
              <a:rPr lang="ru-RU" dirty="0"/>
              <a:t>1)государственный регистрационный номер транспортного средства, используемого в качестве легкового такси</a:t>
            </a:r>
            <a:r>
              <a:rPr lang="ru-RU" dirty="0" smtClean="0"/>
              <a:t>;</a:t>
            </a:r>
          </a:p>
          <a:p>
            <a:pPr fontAlgn="base"/>
            <a:endParaRPr lang="ru-RU" dirty="0"/>
          </a:p>
          <a:p>
            <a:pPr fontAlgn="base"/>
            <a:r>
              <a:rPr lang="ru-RU" dirty="0"/>
              <a:t>2)наименование перевозчика</a:t>
            </a:r>
            <a:r>
              <a:rPr lang="ru-RU" dirty="0" smtClean="0"/>
              <a:t>;</a:t>
            </a:r>
          </a:p>
          <a:p>
            <a:pPr fontAlgn="base"/>
            <a:endParaRPr lang="ru-RU" dirty="0"/>
          </a:p>
          <a:p>
            <a:pPr fontAlgn="base"/>
            <a:r>
              <a:rPr lang="ru-RU" dirty="0"/>
              <a:t>3)номер записи в региональном реестре перевозчиков легковым такси</a:t>
            </a:r>
            <a:r>
              <a:rPr lang="ru-RU" dirty="0" smtClean="0"/>
              <a:t>;</a:t>
            </a:r>
          </a:p>
          <a:p>
            <a:pPr fontAlgn="base"/>
            <a:endParaRPr lang="ru-RU" dirty="0"/>
          </a:p>
          <a:p>
            <a:pPr fontAlgn="base"/>
            <a:r>
              <a:rPr lang="ru-RU" dirty="0"/>
              <a:t>4)сведения о предоставлении перевозчику разрешения и сроке действия разрешения</a:t>
            </a:r>
            <a:r>
              <a:rPr lang="ru-RU" dirty="0" smtClean="0"/>
              <a:t>;</a:t>
            </a:r>
          </a:p>
          <a:p>
            <a:pPr fontAlgn="base"/>
            <a:endParaRPr lang="ru-RU" dirty="0"/>
          </a:p>
          <a:p>
            <a:pPr fontAlgn="base"/>
            <a:r>
              <a:rPr lang="ru-RU" dirty="0"/>
              <a:t>5)абонентский телефонный номер перевозчика для приема жалоб и предложений</a:t>
            </a:r>
            <a:r>
              <a:rPr lang="ru-RU" dirty="0" smtClean="0"/>
              <a:t>;</a:t>
            </a:r>
          </a:p>
          <a:p>
            <a:pPr fontAlgn="base"/>
            <a:endParaRPr lang="ru-RU" dirty="0"/>
          </a:p>
          <a:p>
            <a:pPr fontAlgn="base"/>
            <a:r>
              <a:rPr lang="ru-RU" dirty="0"/>
              <a:t>6)фамилия, имя, отчество (при наличии) водителя легкового такси</a:t>
            </a:r>
            <a:r>
              <a:rPr lang="ru-RU" dirty="0" smtClean="0"/>
              <a:t>;</a:t>
            </a:r>
          </a:p>
          <a:p>
            <a:pPr fontAlgn="base"/>
            <a:endParaRPr lang="ru-RU" dirty="0"/>
          </a:p>
          <a:p>
            <a:pPr fontAlgn="base"/>
            <a:r>
              <a:rPr lang="ru-RU" dirty="0"/>
              <a:t>7)абонентский телефонный номер уполномоченного органа</a:t>
            </a:r>
            <a:r>
              <a:rPr lang="ru-RU" dirty="0" smtClean="0"/>
              <a:t>;</a:t>
            </a:r>
          </a:p>
          <a:p>
            <a:pPr fontAlgn="base"/>
            <a:endParaRPr lang="ru-RU" dirty="0"/>
          </a:p>
          <a:p>
            <a:pPr fontAlgn="base"/>
            <a:r>
              <a:rPr lang="ru-RU" dirty="0"/>
              <a:t>8)о договоре обязательного страхования гражданской ответственности перевозчика за причинение вреда жизни, здоровью, имуществу </a:t>
            </a:r>
            <a:endParaRPr lang="ru-RU" dirty="0" smtClean="0"/>
          </a:p>
          <a:p>
            <a:pPr fontAlgn="base"/>
            <a:r>
              <a:rPr lang="ru-RU" dirty="0" smtClean="0"/>
              <a:t>пассажиров.</a:t>
            </a:r>
            <a:endParaRPr lang="ru-RU" dirty="0"/>
          </a:p>
        </p:txBody>
      </p:sp>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9745719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6"/>
            <a:ext cx="8352928" cy="5909310"/>
          </a:xfrm>
          <a:prstGeom prst="rect">
            <a:avLst/>
          </a:prstGeom>
        </p:spPr>
        <p:txBody>
          <a:bodyPr wrap="square">
            <a:spAutoFit/>
          </a:bodyPr>
          <a:lstStyle/>
          <a:p>
            <a:r>
              <a:rPr lang="ru-RU" b="1" dirty="0" smtClean="0"/>
              <a:t>Безопасность дорожного движения в области легкового такси</a:t>
            </a:r>
          </a:p>
          <a:p>
            <a:endParaRPr lang="ru-RU" b="1" dirty="0"/>
          </a:p>
          <a:p>
            <a:r>
              <a:rPr lang="ru-RU" dirty="0"/>
              <a:t>Физические лица, которые не являются индивидуальными предпринимателями и которым в соответствии с законодательством Российской Федерации предоставлено право на осуществление деятельности по перевозке пассажиров и багажа легковым такси, обязаны:</a:t>
            </a:r>
          </a:p>
          <a:p>
            <a:pPr marL="285750" indent="-285750">
              <a:buFont typeface="Wingdings" panose="05000000000000000000" pitchFamily="2" charset="2"/>
              <a:buChar char="Ø"/>
            </a:pPr>
            <a:r>
              <a:rPr lang="ru-RU" dirty="0"/>
              <a:t>соблюдать требования по обеспечению безопасности дорожного движения при управлении транспортным средством;</a:t>
            </a:r>
          </a:p>
          <a:p>
            <a:pPr marL="285750" indent="-285750">
              <a:buFont typeface="Wingdings" panose="05000000000000000000" pitchFamily="2" charset="2"/>
              <a:buChar char="Ø"/>
            </a:pPr>
            <a:r>
              <a:rPr lang="ru-RU" dirty="0"/>
              <a:t>соблюдать нормы времени управления транспортным средством и отдыха, установленные Правительством Российской Федерации;</a:t>
            </a:r>
          </a:p>
          <a:p>
            <a:pPr marL="285750" indent="-285750">
              <a:buFont typeface="Wingdings" panose="05000000000000000000" pitchFamily="2" charset="2"/>
              <a:buChar char="Ø"/>
            </a:pPr>
            <a:r>
              <a:rPr lang="ru-RU" dirty="0"/>
              <a:t>анализировать и устранять причины дорожно-транспортных происшествий и нарушений правил дорожного движения с участием принадлежащих им транспортных средств;</a:t>
            </a:r>
          </a:p>
          <a:p>
            <a:pPr marL="285750" indent="-285750">
              <a:buFont typeface="Wingdings" panose="05000000000000000000" pitchFamily="2" charset="2"/>
              <a:buChar char="Ø"/>
            </a:pPr>
            <a:r>
              <a:rPr lang="ru-RU" dirty="0"/>
              <a:t>проходить предусмотренные статьей 23 настоящего Федерального закона обязательные медицинские осмотры и совершенствовать навыки оказания первой помощи пострадавшим в дорожно-транспортных происшествиях;</a:t>
            </a:r>
          </a:p>
          <a:p>
            <a:pPr marL="285750" indent="-285750">
              <a:buFont typeface="Wingdings" panose="05000000000000000000" pitchFamily="2" charset="2"/>
              <a:buChar char="Ø"/>
            </a:pPr>
            <a:r>
              <a:rPr lang="ru-RU" dirty="0"/>
              <a:t>проводить </a:t>
            </a:r>
            <a:r>
              <a:rPr lang="ru-RU" dirty="0" err="1"/>
              <a:t>предрейсовый</a:t>
            </a:r>
            <a:r>
              <a:rPr lang="ru-RU" dirty="0"/>
              <a:t> или </a:t>
            </a:r>
            <a:r>
              <a:rPr lang="ru-RU" dirty="0" err="1"/>
              <a:t>предсменный</a:t>
            </a:r>
            <a:r>
              <a:rPr lang="ru-RU" dirty="0"/>
              <a:t> контроль технического состояния легкового такси в порядке, установленном федеральным органом исполнительной власти, осуществляющим функции по выработке государственной политики и нормативно-правовому </a:t>
            </a:r>
            <a:endParaRPr lang="ru-RU" dirty="0" smtClean="0"/>
          </a:p>
          <a:p>
            <a:r>
              <a:rPr lang="ru-RU" dirty="0"/>
              <a:t> </a:t>
            </a:r>
            <a:r>
              <a:rPr lang="ru-RU" dirty="0" smtClean="0"/>
              <a:t>    регулированию </a:t>
            </a:r>
            <a:r>
              <a:rPr lang="ru-RU" dirty="0"/>
              <a:t>в сфере транспорта</a:t>
            </a:r>
            <a:r>
              <a:rPr lang="ru-RU" dirty="0" smtClean="0"/>
              <a:t>;</a:t>
            </a:r>
            <a:endParaRPr lang="ru-RU" dirty="0"/>
          </a:p>
        </p:txBody>
      </p:sp>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62925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116632"/>
            <a:ext cx="8856984" cy="5909310"/>
          </a:xfrm>
          <a:prstGeom prst="rect">
            <a:avLst/>
          </a:prstGeom>
        </p:spPr>
        <p:txBody>
          <a:bodyPr wrap="square">
            <a:spAutoFit/>
          </a:bodyPr>
          <a:lstStyle/>
          <a:p>
            <a:pPr marL="285750" indent="-285750">
              <a:buFont typeface="Wingdings" panose="05000000000000000000" pitchFamily="2" charset="2"/>
              <a:buChar char="Ø"/>
            </a:pPr>
            <a:r>
              <a:rPr lang="ru-RU" dirty="0" smtClean="0"/>
              <a:t>обеспечивать </a:t>
            </a:r>
            <a:r>
              <a:rPr lang="ru-RU" dirty="0"/>
              <a:t>соответствие технического состояния легкового такси требованиям законодательства Российской Федерации о безопасности дорожного движения и законодательства Российской Федерации о техническом регулировании, а также требованиям международных договоров Российской Федерации и не допускать транспортные средства к эксплуатации при наличии у них неисправностей, при которых эксплуатация транспортных средств запрещена;</a:t>
            </a:r>
          </a:p>
          <a:p>
            <a:pPr marL="285750" indent="-285750">
              <a:buFont typeface="Wingdings" panose="05000000000000000000" pitchFamily="2" charset="2"/>
              <a:buChar char="Ø"/>
            </a:pPr>
            <a:r>
              <a:rPr lang="ru-RU" dirty="0"/>
              <a:t>осуществлять техническое обслуживание легкового такси в сроки, предусмотренные документацией заводов - изготовителей данных транспортных средств;</a:t>
            </a:r>
          </a:p>
          <a:p>
            <a:pPr marL="285750" indent="-285750">
              <a:buFont typeface="Wingdings" panose="05000000000000000000" pitchFamily="2" charset="2"/>
              <a:buChar char="Ø"/>
            </a:pPr>
            <a:r>
              <a:rPr lang="ru-RU" dirty="0"/>
              <a:t>обеспечивать исполнение установленной федеральным законом обязанности по страхованию гражданской ответственности владельцев транспортных средств с указанием в полисе обязательного страхования гражданской ответственности владельца транспортного средства сведений об использовании транспортного средства для перевозки пассажиров и багажа легковым такси;</a:t>
            </a:r>
          </a:p>
          <a:p>
            <a:pPr marL="285750" indent="-285750">
              <a:buFont typeface="Wingdings" panose="05000000000000000000" pitchFamily="2" charset="2"/>
              <a:buChar char="Ø"/>
            </a:pPr>
            <a:r>
              <a:rPr lang="ru-RU" dirty="0"/>
              <a:t>соблюдать правила обеспечения безопасности перевозок автомобильным транспортом и городским наземным электрическим транспортом, утверждаемые федеральным органом исполнительной власти, осуществляющим функции по выработке государственной политики и нормативно-правовому регулированию в сфере транспорта;</a:t>
            </a:r>
          </a:p>
          <a:p>
            <a:pPr marL="285750" indent="-285750">
              <a:buFont typeface="Wingdings" panose="05000000000000000000" pitchFamily="2" charset="2"/>
              <a:buChar char="Ø"/>
            </a:pPr>
            <a:r>
              <a:rPr lang="ru-RU" dirty="0"/>
              <a:t>соответствовать профессиональным и квалификационным требованиям, предъявляемым при осуществлении перевозок и установленным </a:t>
            </a:r>
            <a:endParaRPr lang="ru-RU" dirty="0" smtClean="0"/>
          </a:p>
          <a:p>
            <a:r>
              <a:rPr lang="ru-RU" dirty="0"/>
              <a:t> </a:t>
            </a:r>
            <a:r>
              <a:rPr lang="ru-RU" dirty="0" smtClean="0"/>
              <a:t>    федеральным </a:t>
            </a:r>
            <a:r>
              <a:rPr lang="ru-RU" dirty="0"/>
              <a:t>органом исполнительной </a:t>
            </a:r>
            <a:r>
              <a:rPr lang="ru-RU" dirty="0" smtClean="0"/>
              <a:t>власти</a:t>
            </a:r>
            <a:endParaRPr lang="ru-RU" dirty="0"/>
          </a:p>
        </p:txBody>
      </p:sp>
      <p:grpSp>
        <p:nvGrpSpPr>
          <p:cNvPr id="3" name="Группа 2"/>
          <p:cNvGrpSpPr/>
          <p:nvPr/>
        </p:nvGrpSpPr>
        <p:grpSpPr>
          <a:xfrm>
            <a:off x="7092279" y="5506606"/>
            <a:ext cx="1584176" cy="1268760"/>
            <a:chOff x="7092279" y="5506606"/>
            <a:chExt cx="1584176" cy="1268760"/>
          </a:xfrm>
        </p:grpSpPr>
        <p:sp>
          <p:nvSpPr>
            <p:cNvPr id="4" name="Овал 3"/>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8585762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p:txBody>
          <a:bodyPr>
            <a:normAutofit/>
          </a:bodyPr>
          <a:lstStyle/>
          <a:p>
            <a:pPr marL="0" indent="0" algn="ctr">
              <a:buNone/>
            </a:pPr>
            <a:endParaRPr lang="ru-RU" sz="2600" b="1" dirty="0">
              <a:latin typeface="Geometria"/>
            </a:endParaRPr>
          </a:p>
          <a:p>
            <a:pPr marL="0" indent="0">
              <a:buNone/>
            </a:pPr>
            <a:endParaRPr lang="ru-RU" sz="2600" b="1" dirty="0"/>
          </a:p>
          <a:p>
            <a:pPr marL="0" indent="0">
              <a:buNone/>
            </a:pPr>
            <a:endParaRPr lang="ru-RU" dirty="0"/>
          </a:p>
        </p:txBody>
      </p:sp>
      <p:grpSp>
        <p:nvGrpSpPr>
          <p:cNvPr id="2"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7" name="object 2"/>
          <p:cNvSpPr txBox="1">
            <a:spLocks noGrp="1"/>
          </p:cNvSpPr>
          <p:nvPr>
            <p:ph type="title"/>
          </p:nvPr>
        </p:nvSpPr>
        <p:spPr>
          <a:xfrm>
            <a:off x="2418969" y="1721942"/>
            <a:ext cx="4250690" cy="514350"/>
          </a:xfrm>
          <a:prstGeom prst="rect">
            <a:avLst/>
          </a:prstGeom>
        </p:spPr>
        <p:txBody>
          <a:bodyPr vert="horz" wrap="square" lIns="0" tIns="13335" rIns="0" bIns="0" rtlCol="0">
            <a:spAutoFit/>
          </a:bodyPr>
          <a:lstStyle/>
          <a:p>
            <a:pPr marL="12700">
              <a:lnSpc>
                <a:spcPct val="100000"/>
              </a:lnSpc>
              <a:spcBef>
                <a:spcPts val="105"/>
              </a:spcBef>
            </a:pPr>
            <a:r>
              <a:rPr b="0" spc="-10" dirty="0">
                <a:latin typeface="Microsoft Sans Serif"/>
                <a:cs typeface="Microsoft Sans Serif"/>
              </a:rPr>
              <a:t>Спасибо</a:t>
            </a:r>
            <a:r>
              <a:rPr b="0" spc="-25" dirty="0">
                <a:latin typeface="Microsoft Sans Serif"/>
                <a:cs typeface="Microsoft Sans Serif"/>
              </a:rPr>
              <a:t> </a:t>
            </a:r>
            <a:r>
              <a:rPr b="0" spc="-70" dirty="0">
                <a:latin typeface="Microsoft Sans Serif"/>
                <a:cs typeface="Microsoft Sans Serif"/>
              </a:rPr>
              <a:t>за</a:t>
            </a:r>
            <a:r>
              <a:rPr b="0" spc="-10" dirty="0">
                <a:latin typeface="Microsoft Sans Serif"/>
                <a:cs typeface="Microsoft Sans Serif"/>
              </a:rPr>
              <a:t> </a:t>
            </a:r>
            <a:r>
              <a:rPr b="0" spc="-20" dirty="0">
                <a:latin typeface="Microsoft Sans Serif"/>
                <a:cs typeface="Microsoft Sans Serif"/>
              </a:rPr>
              <a:t>внимание!</a:t>
            </a:r>
          </a:p>
        </p:txBody>
      </p:sp>
      <p:pic>
        <p:nvPicPr>
          <p:cNvPr id="8" name="object 4"/>
          <p:cNvPicPr/>
          <p:nvPr/>
        </p:nvPicPr>
        <p:blipFill>
          <a:blip r:embed="rId3" cstate="print"/>
          <a:stretch>
            <a:fillRect/>
          </a:stretch>
        </p:blipFill>
        <p:spPr>
          <a:xfrm>
            <a:off x="2500298" y="3143248"/>
            <a:ext cx="4343400" cy="2943225"/>
          </a:xfrm>
          <a:prstGeom prst="rect">
            <a:avLst/>
          </a:prstGeom>
        </p:spPr>
      </p:pic>
    </p:spTree>
    <p:extLst>
      <p:ext uri="{BB962C8B-B14F-4D97-AF65-F5344CB8AC3E}">
        <p14:creationId xmlns:p14="http://schemas.microsoft.com/office/powerpoint/2010/main" val="401248264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Office Theme">
      <a:majorFont>
        <a:latin typeface="Calibri"/>
        <a:ea typeface=""/>
        <a:cs typeface="Arial"/>
      </a:majorFont>
      <a:minorFont>
        <a:latin typeface="Calibri"/>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Office Theme">
  <a:themeElements>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Office Theme">
      <a:majorFont>
        <a:latin typeface="Calibri"/>
        <a:ea typeface=""/>
        <a:cs typeface="Arial"/>
      </a:majorFont>
      <a:minorFont>
        <a:latin typeface="Calibri"/>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1720</TotalTime>
  <Words>2168</Words>
  <Application>Microsoft Office PowerPoint</Application>
  <PresentationFormat>Экран (4:3)</PresentationFormat>
  <Paragraphs>154</Paragraphs>
  <Slides>26</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3</vt:i4>
      </vt:variant>
      <vt:variant>
        <vt:lpstr>Заголовки слайдов</vt:lpstr>
      </vt:variant>
      <vt:variant>
        <vt:i4>26</vt:i4>
      </vt:variant>
    </vt:vector>
  </HeadingPairs>
  <TitlesOfParts>
    <vt:vector size="34" baseType="lpstr">
      <vt:lpstr>Arial</vt:lpstr>
      <vt:lpstr>Calibri</vt:lpstr>
      <vt:lpstr>Geometria</vt:lpstr>
      <vt:lpstr>Microsoft Sans Serif</vt:lpstr>
      <vt:lpstr>Wingdings</vt:lpstr>
      <vt:lpstr>Тема Office</vt:lpstr>
      <vt:lpstr>1_Office Theme</vt:lpstr>
      <vt:lpstr>2_Office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Спасибо за внимание!</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АДМИНИСТРАТОРЫ</dc:creator>
  <cp:lastModifiedBy>Пользователь Windows</cp:lastModifiedBy>
  <cp:revision>92</cp:revision>
  <dcterms:created xsi:type="dcterms:W3CDTF">2018-07-27T07:15:36Z</dcterms:created>
  <dcterms:modified xsi:type="dcterms:W3CDTF">2026-03-26T06:08:41Z</dcterms:modified>
</cp:coreProperties>
</file>