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60" r:id="rId2"/>
    <p:sldMasterId id="2147483673" r:id="rId3"/>
  </p:sldMasterIdLst>
  <p:notesMasterIdLst>
    <p:notesMasterId r:id="rId45"/>
  </p:notesMasterIdLst>
  <p:sldIdLst>
    <p:sldId id="318" r:id="rId4"/>
    <p:sldId id="317" r:id="rId5"/>
    <p:sldId id="363" r:id="rId6"/>
    <p:sldId id="364" r:id="rId7"/>
    <p:sldId id="372" r:id="rId8"/>
    <p:sldId id="365" r:id="rId9"/>
    <p:sldId id="366" r:id="rId10"/>
    <p:sldId id="374" r:id="rId11"/>
    <p:sldId id="404" r:id="rId12"/>
    <p:sldId id="375" r:id="rId13"/>
    <p:sldId id="367" r:id="rId14"/>
    <p:sldId id="373" r:id="rId15"/>
    <p:sldId id="370" r:id="rId16"/>
    <p:sldId id="371" r:id="rId17"/>
    <p:sldId id="382" r:id="rId18"/>
    <p:sldId id="383" r:id="rId19"/>
    <p:sldId id="384" r:id="rId20"/>
    <p:sldId id="389" r:id="rId21"/>
    <p:sldId id="402" r:id="rId22"/>
    <p:sldId id="401" r:id="rId23"/>
    <p:sldId id="390" r:id="rId24"/>
    <p:sldId id="391" r:id="rId25"/>
    <p:sldId id="392" r:id="rId26"/>
    <p:sldId id="393" r:id="rId27"/>
    <p:sldId id="394" r:id="rId28"/>
    <p:sldId id="395" r:id="rId29"/>
    <p:sldId id="396" r:id="rId30"/>
    <p:sldId id="397" r:id="rId31"/>
    <p:sldId id="398" r:id="rId32"/>
    <p:sldId id="399" r:id="rId33"/>
    <p:sldId id="400" r:id="rId34"/>
    <p:sldId id="387" r:id="rId35"/>
    <p:sldId id="381" r:id="rId36"/>
    <p:sldId id="376" r:id="rId37"/>
    <p:sldId id="377" r:id="rId38"/>
    <p:sldId id="378" r:id="rId39"/>
    <p:sldId id="379" r:id="rId40"/>
    <p:sldId id="380" r:id="rId41"/>
    <p:sldId id="388" r:id="rId42"/>
    <p:sldId id="403" r:id="rId43"/>
    <p:sldId id="362" r:id="rId4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21" autoAdjust="0"/>
    <p:restoredTop sz="95758" autoAdjust="0"/>
  </p:normalViewPr>
  <p:slideViewPr>
    <p:cSldViewPr>
      <p:cViewPr varScale="1">
        <p:scale>
          <a:sx n="81" d="100"/>
          <a:sy n="81" d="100"/>
        </p:scale>
        <p:origin x="1435" y="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D35B1E-3F5F-40ED-B1AA-8283963E7639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CB533-7889-4481-A3CE-36D29863B3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1108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70512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0765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5656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78107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48801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541879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41918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3008313" cy="9584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476672"/>
            <a:ext cx="5111750" cy="564949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0284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9675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474758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76672"/>
            <a:ext cx="2057400" cy="564949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76672"/>
            <a:ext cx="6019800" cy="564949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28509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24BC4-AF62-43A5-AD50-E4C0A1FF7F79}" type="datetime1"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25.03.2026</a:t>
            </a:fld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УНЦ "BILIMINTERTRANS"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28DEEA-3D8A-46DF-BBF4-282B8A37751F}" type="slidenum">
              <a:rPr kumimoji="0" lang="ru-RU" alt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61793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642621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28850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40583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2687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70571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167491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44839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3008313" cy="9584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476672"/>
            <a:ext cx="5111750" cy="564949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4756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05472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64183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76672"/>
            <a:ext cx="2057400" cy="564949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76672"/>
            <a:ext cx="6019800" cy="564949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354011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24BC4-AF62-43A5-AD50-E4C0A1FF7F79}" type="datetime1"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25.03.2026</a:t>
            </a:fld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УНЦ "BILIMINTERTRANS"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28DEEA-3D8A-46DF-BBF4-282B8A37751F}" type="slidenum">
              <a:rPr kumimoji="0" lang="ru-RU" alt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7956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8.jpe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6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4.png"/><Relationship Id="rId20" Type="http://schemas.openxmlformats.org/officeDocument/2006/relationships/image" Target="../media/image8.jpe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3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 txBox="1">
            <a:spLocks/>
          </p:cNvSpPr>
          <p:nvPr/>
        </p:nvSpPr>
        <p:spPr>
          <a:xfrm>
            <a:off x="5654675" y="6543675"/>
            <a:ext cx="3489325" cy="314325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  <a:ea typeface="+mn-ea"/>
                <a:cs typeface="Arial" charset="0"/>
              </a:rPr>
              <a:t>© International Road Transport Union (IRU) 2013</a:t>
            </a:r>
          </a:p>
        </p:txBody>
      </p:sp>
      <p:sp>
        <p:nvSpPr>
          <p:cNvPr id="1027" name="TextBox 8"/>
          <p:cNvSpPr txBox="1">
            <a:spLocks noChangeArrowheads="1"/>
          </p:cNvSpPr>
          <p:nvPr/>
        </p:nvSpPr>
        <p:spPr bwMode="auto">
          <a:xfrm>
            <a:off x="357188" y="6570663"/>
            <a:ext cx="3786187" cy="2778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IRU </a:t>
            </a: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Academy  </a:t>
            </a: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CPC Manager International Programme</a:t>
            </a:r>
          </a:p>
        </p:txBody>
      </p:sp>
      <p:pic>
        <p:nvPicPr>
          <p:cNvPr id="1028" name="Picture 22" descr="academy_web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4450"/>
            <a:ext cx="7207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/>
          <p:cNvCxnSpPr/>
          <p:nvPr/>
        </p:nvCxnSpPr>
        <p:spPr>
          <a:xfrm rot="10800000" flipV="1">
            <a:off x="1357313" y="428625"/>
            <a:ext cx="7286625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>
            <a:off x="428625" y="6500813"/>
            <a:ext cx="8358188" cy="158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0" y="6581775"/>
            <a:ext cx="9144000" cy="2603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459D7F-463A-43AA-8782-B56606FC656A}" type="slidenum">
              <a:rPr kumimoji="0" lang="en-US" altLang="ru-RU" sz="1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ru-RU" sz="1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2" name="TextBox 13"/>
          <p:cNvSpPr txBox="1">
            <a:spLocks noChangeArrowheads="1"/>
          </p:cNvSpPr>
          <p:nvPr userDrawn="1"/>
        </p:nvSpPr>
        <p:spPr bwMode="auto">
          <a:xfrm>
            <a:off x="357188" y="6570663"/>
            <a:ext cx="3786187" cy="2778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IRU Academy</a:t>
            </a:r>
          </a:p>
        </p:txBody>
      </p:sp>
      <p:pic>
        <p:nvPicPr>
          <p:cNvPr id="1033" name="Picture 22" descr="academy_web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4450"/>
            <a:ext cx="7207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Straight Connector 15"/>
          <p:cNvCxnSpPr/>
          <p:nvPr userDrawn="1"/>
        </p:nvCxnSpPr>
        <p:spPr>
          <a:xfrm rot="10800000" flipV="1">
            <a:off x="1357313" y="428625"/>
            <a:ext cx="7286625" cy="0"/>
          </a:xfrm>
          <a:prstGeom prst="line">
            <a:avLst/>
          </a:prstGeom>
          <a:ln w="28575">
            <a:solidFill>
              <a:srgbClr val="C457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rot="10800000">
            <a:off x="428625" y="6500813"/>
            <a:ext cx="8358188" cy="1587"/>
          </a:xfrm>
          <a:prstGeom prst="line">
            <a:avLst/>
          </a:prstGeom>
          <a:ln w="28575">
            <a:solidFill>
              <a:srgbClr val="C457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Title Placeholder 1"/>
          <p:cNvSpPr>
            <a:spLocks noGrp="1"/>
          </p:cNvSpPr>
          <p:nvPr>
            <p:ph type="title"/>
          </p:nvPr>
        </p:nvSpPr>
        <p:spPr bwMode="auto">
          <a:xfrm>
            <a:off x="468313" y="4762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  <a:endParaRPr lang="en-GB" altLang="ru-RU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  <a:endParaRPr lang="en-GB" altLang="ru-RU"/>
          </a:p>
        </p:txBody>
      </p:sp>
      <p:grpSp>
        <p:nvGrpSpPr>
          <p:cNvPr id="1038" name="Group 23"/>
          <p:cNvGrpSpPr>
            <a:grpSpLocks/>
          </p:cNvGrpSpPr>
          <p:nvPr userDrawn="1"/>
        </p:nvGrpSpPr>
        <p:grpSpPr bwMode="auto">
          <a:xfrm>
            <a:off x="5330825" y="92075"/>
            <a:ext cx="3281363" cy="307975"/>
            <a:chOff x="4977759" y="92024"/>
            <a:chExt cx="3283027" cy="307868"/>
          </a:xfrm>
        </p:grpSpPr>
        <p:pic>
          <p:nvPicPr>
            <p:cNvPr id="1040" name="Picture 2" descr="W:\IRU Academy\IRU Academy visuals library\LOGOS\ATI LOGOS\ASMAP - Russia\asmap_weblogo.gif"/>
            <p:cNvPicPr>
              <a:picLocks noChangeAspect="1" noChangeArrowheads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7759" y="136558"/>
              <a:ext cx="674361" cy="200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1" name="Picture 3" descr="W:\IRU Academy\IRU Academy visuals library\LOGOS\ATI LOGOS\BAMAP-VEDY - Belarus\Bamap_weblogo.gif"/>
            <p:cNvPicPr>
              <a:picLocks noChangeAspect="1" noChangeArrowheads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8174" y="92024"/>
              <a:ext cx="741797" cy="257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2" name="Picture 4" descr="W:\IRU Academy\IRU Academy visuals library\LOGOS\ATI LOGOS\BILIMINTERTRANS - Uzbekistan\Bilimintertrans_weblogo.gif"/>
            <p:cNvPicPr>
              <a:picLocks noChangeAspect="1" noChangeArrowheads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9354" y="106745"/>
              <a:ext cx="472052" cy="293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3" name="Picture 5" descr="W:\IRU Academy\IRU Academy visuals library\LOGOS\ATI LOGOS\CIPTI - Moldova\cipti.JPG"/>
            <p:cNvPicPr>
              <a:picLocks noChangeAspect="1" noChangeArrowheads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145" y="112991"/>
              <a:ext cx="544291" cy="254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4" name="Picture 6" descr="W:\IRU Academy\IRU Academy visuals library\LOGOS\ATI LOGOS\KAZATO - Kazakhstan\kazato_weblogo.gif"/>
            <p:cNvPicPr>
              <a:picLocks noChangeAspect="1" noChangeArrowheads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2276" y="114267"/>
              <a:ext cx="618510" cy="241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39" name="Picture 20" descr="TCC AIRCU UA logo 2013.jpg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250" y="44450"/>
            <a:ext cx="4841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8848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 txBox="1">
            <a:spLocks/>
          </p:cNvSpPr>
          <p:nvPr/>
        </p:nvSpPr>
        <p:spPr>
          <a:xfrm>
            <a:off x="5654675" y="6543675"/>
            <a:ext cx="3489325" cy="314325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  <a:ea typeface="+mn-ea"/>
                <a:cs typeface="Arial" charset="0"/>
              </a:rPr>
              <a:t>© International Road Transport Union (IRU) 2013</a:t>
            </a:r>
          </a:p>
        </p:txBody>
      </p:sp>
      <p:sp>
        <p:nvSpPr>
          <p:cNvPr id="1027" name="TextBox 8"/>
          <p:cNvSpPr txBox="1">
            <a:spLocks noChangeArrowheads="1"/>
          </p:cNvSpPr>
          <p:nvPr/>
        </p:nvSpPr>
        <p:spPr bwMode="auto">
          <a:xfrm>
            <a:off x="357188" y="6570663"/>
            <a:ext cx="3786187" cy="2778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IRU </a:t>
            </a: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Academy  </a:t>
            </a: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CPC Manager International Programme</a:t>
            </a:r>
          </a:p>
        </p:txBody>
      </p:sp>
      <p:pic>
        <p:nvPicPr>
          <p:cNvPr id="1028" name="Picture 22" descr="academy_web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4450"/>
            <a:ext cx="7207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/>
          <p:cNvCxnSpPr/>
          <p:nvPr/>
        </p:nvCxnSpPr>
        <p:spPr>
          <a:xfrm rot="10800000" flipV="1">
            <a:off x="1357313" y="428625"/>
            <a:ext cx="7286625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>
            <a:off x="428625" y="6500813"/>
            <a:ext cx="8358188" cy="158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0" y="6581775"/>
            <a:ext cx="9144000" cy="2603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459D7F-463A-43AA-8782-B56606FC656A}" type="slidenum">
              <a:rPr kumimoji="0" lang="en-US" altLang="ru-RU" sz="1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ru-RU" sz="1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2" name="TextBox 13"/>
          <p:cNvSpPr txBox="1">
            <a:spLocks noChangeArrowheads="1"/>
          </p:cNvSpPr>
          <p:nvPr userDrawn="1"/>
        </p:nvSpPr>
        <p:spPr bwMode="auto">
          <a:xfrm>
            <a:off x="357188" y="6570663"/>
            <a:ext cx="3786187" cy="2778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IRU Academy</a:t>
            </a:r>
          </a:p>
        </p:txBody>
      </p:sp>
      <p:pic>
        <p:nvPicPr>
          <p:cNvPr id="1033" name="Picture 22" descr="academy_web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4450"/>
            <a:ext cx="7207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Straight Connector 15"/>
          <p:cNvCxnSpPr/>
          <p:nvPr userDrawn="1"/>
        </p:nvCxnSpPr>
        <p:spPr>
          <a:xfrm rot="10800000" flipV="1">
            <a:off x="1357313" y="428625"/>
            <a:ext cx="7286625" cy="0"/>
          </a:xfrm>
          <a:prstGeom prst="line">
            <a:avLst/>
          </a:prstGeom>
          <a:ln w="28575">
            <a:solidFill>
              <a:srgbClr val="C457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rot="10800000">
            <a:off x="428625" y="6500813"/>
            <a:ext cx="8358188" cy="1587"/>
          </a:xfrm>
          <a:prstGeom prst="line">
            <a:avLst/>
          </a:prstGeom>
          <a:ln w="28575">
            <a:solidFill>
              <a:srgbClr val="C457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Title Placeholder 1"/>
          <p:cNvSpPr>
            <a:spLocks noGrp="1"/>
          </p:cNvSpPr>
          <p:nvPr>
            <p:ph type="title"/>
          </p:nvPr>
        </p:nvSpPr>
        <p:spPr bwMode="auto">
          <a:xfrm>
            <a:off x="468313" y="4762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  <a:endParaRPr lang="en-GB" altLang="ru-RU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  <a:endParaRPr lang="en-GB" altLang="ru-RU"/>
          </a:p>
        </p:txBody>
      </p:sp>
      <p:grpSp>
        <p:nvGrpSpPr>
          <p:cNvPr id="1038" name="Group 23"/>
          <p:cNvGrpSpPr>
            <a:grpSpLocks/>
          </p:cNvGrpSpPr>
          <p:nvPr userDrawn="1"/>
        </p:nvGrpSpPr>
        <p:grpSpPr bwMode="auto">
          <a:xfrm>
            <a:off x="5330825" y="92075"/>
            <a:ext cx="3281363" cy="307975"/>
            <a:chOff x="4977759" y="92024"/>
            <a:chExt cx="3283027" cy="307868"/>
          </a:xfrm>
        </p:grpSpPr>
        <p:pic>
          <p:nvPicPr>
            <p:cNvPr id="1040" name="Picture 2" descr="W:\IRU Academy\IRU Academy visuals library\LOGOS\ATI LOGOS\ASMAP - Russia\asmap_weblogo.gif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7759" y="136558"/>
              <a:ext cx="674361" cy="200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1" name="Picture 3" descr="W:\IRU Academy\IRU Academy visuals library\LOGOS\ATI LOGOS\BAMAP-VEDY - Belarus\Bamap_weblogo.gif"/>
            <p:cNvPicPr>
              <a:picLocks noChangeAspect="1" noChangeArrowheads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8174" y="92024"/>
              <a:ext cx="741797" cy="257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2" name="Picture 4" descr="W:\IRU Academy\IRU Academy visuals library\LOGOS\ATI LOGOS\BILIMINTERTRANS - Uzbekistan\Bilimintertrans_weblogo.gif"/>
            <p:cNvPicPr>
              <a:picLocks noChangeAspect="1" noChangeArrowheads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9354" y="106745"/>
              <a:ext cx="472052" cy="293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3" name="Picture 5" descr="W:\IRU Academy\IRU Academy visuals library\LOGOS\ATI LOGOS\CIPTI - Moldova\cipti.JPG"/>
            <p:cNvPicPr>
              <a:picLocks noChangeAspect="1" noChangeArrowheads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145" y="112991"/>
              <a:ext cx="544291" cy="254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4" name="Picture 6" descr="W:\IRU Academy\IRU Academy visuals library\LOGOS\ATI LOGOS\KAZATO - Kazakhstan\kazato_weblogo.gif"/>
            <p:cNvPicPr>
              <a:picLocks noChangeAspect="1" noChangeArrowheads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2276" y="114267"/>
              <a:ext cx="618510" cy="241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39" name="Picture 20" descr="TCC AIRCU UA logo 2013.jpg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250" y="44450"/>
            <a:ext cx="4841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4779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User\Desktop\фон_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536"/>
            <a:ext cx="9144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</p:pic>
      <p:sp>
        <p:nvSpPr>
          <p:cNvPr id="3076" name="TextBox 3"/>
          <p:cNvSpPr txBox="1">
            <a:spLocks noChangeArrowheads="1"/>
          </p:cNvSpPr>
          <p:nvPr/>
        </p:nvSpPr>
        <p:spPr bwMode="auto">
          <a:xfrm>
            <a:off x="928662" y="2357430"/>
            <a:ext cx="734377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Geometria" pitchFamily="34" charset="-52"/>
                <a:ea typeface="+mn-ea"/>
                <a:cs typeface="Arial" panose="020B0604020202020204" pitchFamily="34" charset="0"/>
              </a:rPr>
              <a:t>Дополнительная профессиональная программа </a:t>
            </a:r>
            <a:r>
              <a:rPr lang="ru-RU" alt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Geometria" pitchFamily="34" charset="-52"/>
              </a:rPr>
              <a:t>профессиональной переподготовки</a:t>
            </a:r>
            <a:endParaRPr lang="en-US" altLang="ru-RU" sz="2400" dirty="0">
              <a:solidFill>
                <a:schemeClr val="tx2">
                  <a:lumMod val="60000"/>
                  <a:lumOff val="40000"/>
                </a:schemeClr>
              </a:solidFill>
              <a:latin typeface="Geometria" pitchFamily="34" charset="-52"/>
            </a:endParaRPr>
          </a:p>
          <a:p>
            <a:pPr marL="88900" algn="ctr">
              <a:lnSpc>
                <a:spcPct val="100000"/>
              </a:lnSpc>
            </a:pPr>
            <a:r>
              <a:rPr lang="ru-RU" alt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Geometria" pitchFamily="34" charset="-52"/>
              </a:rPr>
              <a:t> «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Geometria" pitchFamily="34" charset="-52"/>
              </a:rPr>
              <a:t>СПЕЦИАЛИСТ, ОТВЕТСТВЕННЫЙ ЗА ОБЕСПЕЧЕНИЕ БЕЗОПАСНОСТИ ДОРОЖНОГО ДВИЖЕНИЯ</a:t>
            </a:r>
            <a:r>
              <a:rPr lang="ru-RU" alt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Geometria" pitchFamily="34" charset="-52"/>
              </a:rPr>
              <a:t>»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7045890" y="5373216"/>
            <a:ext cx="1584176" cy="1268760"/>
            <a:chOff x="7092279" y="5506606"/>
            <a:chExt cx="1584176" cy="1268760"/>
          </a:xfrm>
        </p:grpSpPr>
        <p:sp>
          <p:nvSpPr>
            <p:cNvPr id="9" name="Овал 8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63283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1700808"/>
            <a:ext cx="6368752" cy="3937992"/>
          </a:xfrm>
        </p:spPr>
        <p:txBody>
          <a:bodyPr>
            <a:normAutofit/>
          </a:bodyPr>
          <a:lstStyle/>
          <a:p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  <a:latin typeface="Geometria"/>
            </a:endParaRPr>
          </a:p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eometria"/>
              </a:rPr>
              <a:t>МОДУЛЬ 1.</a:t>
            </a:r>
          </a:p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eometria"/>
              </a:rPr>
              <a:t>ПРАВОВАЯ ПОДГОТОВКА </a:t>
            </a:r>
          </a:p>
          <a:p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  <a:latin typeface="Geometria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2" name="Овал 1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4972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1179177"/>
            <a:ext cx="6368752" cy="3937992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chemeClr val="tx2">
                  <a:lumMod val="60000"/>
                  <a:lumOff val="40000"/>
                </a:schemeClr>
              </a:solidFill>
              <a:latin typeface="Geometria"/>
            </a:endParaRPr>
          </a:p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eometria"/>
              </a:rPr>
              <a:t>Тема 1.2</a:t>
            </a:r>
          </a:p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Geometria"/>
              </a:rPr>
              <a:t>Нормативные акты и организация работы по обеспечению БДД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579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78607" y="0"/>
            <a:ext cx="7309672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3200" b="1" dirty="0"/>
              <a:t>Нормативные правовые акты, регламентирующие деятельность по обеспечению </a:t>
            </a:r>
            <a:r>
              <a:rPr lang="ru-RU" sz="3200" b="1" dirty="0" smtClean="0"/>
              <a:t>БДД</a:t>
            </a:r>
            <a:endParaRPr sz="3200" b="1" dirty="0"/>
          </a:p>
        </p:txBody>
      </p:sp>
      <p:sp>
        <p:nvSpPr>
          <p:cNvPr id="9" name="object 4"/>
          <p:cNvSpPr txBox="1"/>
          <p:nvPr/>
        </p:nvSpPr>
        <p:spPr>
          <a:xfrm>
            <a:off x="539552" y="1947352"/>
            <a:ext cx="7649777" cy="33990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288" indent="-14288">
              <a:buAutoNum type="arabicPeriod"/>
            </a:pPr>
            <a:r>
              <a:rPr lang="ru-RU" sz="2000" dirty="0" smtClean="0"/>
              <a:t>Федеральный </a:t>
            </a:r>
            <a:r>
              <a:rPr lang="ru-RU" sz="2000" dirty="0"/>
              <a:t>Закон от 10.12.1995 № 196-ФЗ «О </a:t>
            </a:r>
            <a:r>
              <a:rPr lang="ru-RU" sz="2000" dirty="0" smtClean="0"/>
              <a:t>безопасности дорожного </a:t>
            </a:r>
            <a:r>
              <a:rPr lang="ru-RU" sz="2000" dirty="0"/>
              <a:t>движения</a:t>
            </a:r>
            <a:r>
              <a:rPr lang="ru-RU" sz="2000" dirty="0" smtClean="0"/>
              <a:t>».</a:t>
            </a:r>
          </a:p>
          <a:p>
            <a:pPr marL="457200" indent="-457200">
              <a:buAutoNum type="arabicPeriod"/>
            </a:pPr>
            <a:endParaRPr lang="ru-RU" sz="2000" dirty="0"/>
          </a:p>
          <a:p>
            <a:r>
              <a:rPr lang="ru-RU" sz="2000" dirty="0"/>
              <a:t>2. Федеральный закон от 08.11.2007 № 257-ФЗ «Об автомобильных дорогах и дорожной деятельности в Российской Федерации и о внесении изменений в отдельные законодательные акты Российской Федерации</a:t>
            </a:r>
            <a:r>
              <a:rPr lang="ru-RU" sz="2000" dirty="0" smtClean="0"/>
              <a:t>».</a:t>
            </a:r>
          </a:p>
          <a:p>
            <a:endParaRPr lang="ru-RU" sz="2000" dirty="0"/>
          </a:p>
          <a:p>
            <a:r>
              <a:rPr lang="ru-RU" sz="2000" dirty="0" smtClean="0"/>
              <a:t>3</a:t>
            </a:r>
            <a:r>
              <a:rPr lang="ru-RU" sz="2000" dirty="0"/>
              <a:t>. Федеральный закон от 30.12.2001 № 195-ФЗ «Кодекс РФ об административных правонарушениях</a:t>
            </a:r>
            <a:r>
              <a:rPr lang="ru-RU" sz="2000" dirty="0" smtClean="0"/>
              <a:t>».</a:t>
            </a:r>
          </a:p>
          <a:p>
            <a:endParaRPr lang="ru-RU" sz="2000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5602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78607" y="0"/>
            <a:ext cx="7309672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3200" b="1" dirty="0"/>
              <a:t>Нормативные правовые акты, регламентирующие деятельность по обеспечению </a:t>
            </a:r>
            <a:r>
              <a:rPr lang="ru-RU" sz="3200" b="1" dirty="0" smtClean="0"/>
              <a:t>БДД</a:t>
            </a:r>
            <a:endParaRPr sz="3200" b="1" dirty="0"/>
          </a:p>
        </p:txBody>
      </p:sp>
      <p:sp>
        <p:nvSpPr>
          <p:cNvPr id="9" name="object 4"/>
          <p:cNvSpPr txBox="1"/>
          <p:nvPr/>
        </p:nvSpPr>
        <p:spPr>
          <a:xfrm>
            <a:off x="378607" y="1628800"/>
            <a:ext cx="8297848" cy="46301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sz="2000" dirty="0"/>
              <a:t>4. Федеральный закон от 27.12.2017 № 443-ФЗ «Об организации дорожного движения в Российской Федерации и о внесении изменений в </a:t>
            </a:r>
          </a:p>
          <a:p>
            <a:r>
              <a:rPr lang="ru-RU" sz="2000" dirty="0"/>
              <a:t>отдельные законодательные акты Российской Федерации»</a:t>
            </a:r>
          </a:p>
          <a:p>
            <a:endParaRPr lang="ru-RU" sz="2000" dirty="0"/>
          </a:p>
          <a:p>
            <a:r>
              <a:rPr lang="ru-RU" sz="2000" dirty="0"/>
              <a:t>5. Федеральный закон от 8 ноября 2007 г. № 259-ФЗ «Устав автомобильного транспорта и городского наземного электрического транспорта»</a:t>
            </a:r>
          </a:p>
          <a:p>
            <a:endParaRPr lang="ru-RU" sz="2000" dirty="0"/>
          </a:p>
          <a:p>
            <a:r>
              <a:rPr lang="ru-RU" sz="2000" dirty="0" smtClean="0"/>
              <a:t>6. Федеральный </a:t>
            </a:r>
            <a:r>
              <a:rPr lang="ru-RU" sz="2000" dirty="0"/>
              <a:t>Закон Российской Федерации от 31 июля 2020 года № 248-ФЗ «О государственном контроле (надзоре) и муниципальном контроле в Российской Федерации</a:t>
            </a:r>
            <a:r>
              <a:rPr lang="ru-RU" sz="2000" dirty="0" smtClean="0"/>
              <a:t>».</a:t>
            </a:r>
          </a:p>
          <a:p>
            <a:endParaRPr lang="ru-RU" sz="2000" dirty="0"/>
          </a:p>
          <a:p>
            <a:r>
              <a:rPr lang="ru-RU" sz="2000" dirty="0"/>
              <a:t>7. Федеральный закон от 25.04.2002 №40-ФЗ называется «Об обязательном страховании гражданской ответственности владельцев транспортных средств»</a:t>
            </a:r>
          </a:p>
          <a:p>
            <a:endParaRPr lang="ru-RU" sz="2000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8939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88157"/>
            <a:ext cx="7309672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3200" b="1" dirty="0"/>
              <a:t>Нормативные правовые акты, регламентирующие деятельность по обеспечению </a:t>
            </a:r>
            <a:r>
              <a:rPr lang="ru-RU" sz="3200" b="1" dirty="0" smtClean="0"/>
              <a:t>БДД</a:t>
            </a:r>
            <a:br>
              <a:rPr lang="ru-RU" sz="3200" b="1" dirty="0" smtClean="0"/>
            </a:br>
            <a:r>
              <a:rPr lang="ru-RU" sz="2400" b="1" i="1" dirty="0" smtClean="0"/>
              <a:t>Подзаконные акты</a:t>
            </a:r>
            <a:endParaRPr sz="2400" b="1" i="1" dirty="0"/>
          </a:p>
        </p:txBody>
      </p:sp>
      <p:sp>
        <p:nvSpPr>
          <p:cNvPr id="9" name="object 4"/>
          <p:cNvSpPr txBox="1"/>
          <p:nvPr/>
        </p:nvSpPr>
        <p:spPr>
          <a:xfrm>
            <a:off x="319782" y="1920110"/>
            <a:ext cx="8716713" cy="4937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sz="2000" dirty="0" smtClean="0"/>
              <a:t>8. </a:t>
            </a:r>
            <a:r>
              <a:rPr lang="ru-RU" sz="2000" dirty="0"/>
              <a:t>Постановление Правительства Российской Федерации от 23.10.1993 № 1090 «О правилах дорожного движения</a:t>
            </a:r>
            <a:r>
              <a:rPr lang="ru-RU" sz="2000" dirty="0" smtClean="0"/>
              <a:t>».</a:t>
            </a:r>
          </a:p>
          <a:p>
            <a:endParaRPr lang="ru-RU" sz="2000" dirty="0"/>
          </a:p>
          <a:p>
            <a:r>
              <a:rPr lang="ru-RU" sz="2000" dirty="0" smtClean="0"/>
              <a:t>9. </a:t>
            </a:r>
            <a:r>
              <a:rPr lang="ru-RU" sz="2000" dirty="0"/>
              <a:t>Постановление Правительства Российской Федерации от 05.12.2011 № 1008 «О проведении технического осмотра транспортных средств</a:t>
            </a:r>
            <a:r>
              <a:rPr lang="ru-RU" sz="2000" dirty="0" smtClean="0"/>
              <a:t>».</a:t>
            </a:r>
          </a:p>
          <a:p>
            <a:endParaRPr lang="ru-RU" sz="2000" dirty="0"/>
          </a:p>
          <a:p>
            <a:r>
              <a:rPr lang="ru-RU" sz="2000" dirty="0" smtClean="0"/>
              <a:t>10. </a:t>
            </a:r>
            <a:r>
              <a:rPr lang="ru-RU" sz="2000" dirty="0"/>
              <a:t>Постановление Правительства РФ от 15.04.2011 № 272 «Правила перевозки грузов автомобильным транспортом</a:t>
            </a:r>
            <a:r>
              <a:rPr lang="ru-RU" sz="2000" dirty="0" smtClean="0"/>
              <a:t>».</a:t>
            </a:r>
          </a:p>
          <a:p>
            <a:endParaRPr lang="ru-RU" sz="2000" dirty="0"/>
          </a:p>
          <a:p>
            <a:r>
              <a:rPr lang="ru-RU" sz="2000" dirty="0" smtClean="0"/>
              <a:t>11. </a:t>
            </a:r>
            <a:r>
              <a:rPr lang="ru-RU" sz="2000" dirty="0"/>
              <a:t>Протокол заседания Правительственной комиссии по обеспечению безопасности дорожного движения от 16.12.2022 № </a:t>
            </a:r>
            <a:r>
              <a:rPr lang="ru-RU" sz="2000" dirty="0" smtClean="0"/>
              <a:t>2.</a:t>
            </a:r>
          </a:p>
          <a:p>
            <a:endParaRPr lang="ru-RU" sz="2000" dirty="0"/>
          </a:p>
          <a:p>
            <a:r>
              <a:rPr lang="ru-RU" sz="2000" dirty="0" smtClean="0"/>
              <a:t>12. </a:t>
            </a:r>
            <a:r>
              <a:rPr lang="ru-RU" sz="2000" dirty="0"/>
              <a:t>Положение об обеспечении безопасности перевозок </a:t>
            </a:r>
            <a:endParaRPr lang="ru-RU" sz="2000" dirty="0" smtClean="0"/>
          </a:p>
          <a:p>
            <a:r>
              <a:rPr lang="ru-RU" sz="2000" dirty="0" smtClean="0"/>
              <a:t>пассажиров </a:t>
            </a:r>
            <a:r>
              <a:rPr lang="ru-RU" sz="2000" dirty="0"/>
              <a:t>автобусами, утвержденное приказом </a:t>
            </a:r>
            <a:endParaRPr lang="ru-RU" sz="2000" dirty="0" smtClean="0"/>
          </a:p>
          <a:p>
            <a:r>
              <a:rPr lang="ru-RU" sz="2000" dirty="0" smtClean="0"/>
              <a:t>Министра транспорта РФ от </a:t>
            </a:r>
            <a:r>
              <a:rPr lang="ru-RU" sz="2000" dirty="0"/>
              <a:t>08.01.1997 г. № 2.</a:t>
            </a:r>
          </a:p>
          <a:p>
            <a:endParaRPr lang="ru-RU" sz="2000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5748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91011"/>
            <a:ext cx="7309672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3200" b="1" dirty="0"/>
              <a:t>Нормативные правовые акты, регламентирующие деятельность по обеспечению </a:t>
            </a:r>
            <a:r>
              <a:rPr lang="ru-RU" sz="3200" b="1" dirty="0" smtClean="0"/>
              <a:t>БДД</a:t>
            </a:r>
            <a:br>
              <a:rPr lang="ru-RU" sz="3200" b="1" dirty="0" smtClean="0"/>
            </a:br>
            <a:r>
              <a:rPr lang="ru-RU" sz="2400" b="1" i="1" dirty="0"/>
              <a:t>Подзаконные акты</a:t>
            </a:r>
            <a:endParaRPr sz="2400" b="1" dirty="0"/>
          </a:p>
        </p:txBody>
      </p:sp>
      <p:sp>
        <p:nvSpPr>
          <p:cNvPr id="9" name="object 4"/>
          <p:cNvSpPr txBox="1"/>
          <p:nvPr/>
        </p:nvSpPr>
        <p:spPr>
          <a:xfrm>
            <a:off x="281906" y="2108512"/>
            <a:ext cx="8716713" cy="43992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sz="1900" dirty="0" smtClean="0"/>
              <a:t>13. Постановление </a:t>
            </a:r>
            <a:r>
              <a:rPr lang="ru-RU" sz="1900" dirty="0"/>
              <a:t>Правительства РФ от 29 декабря 2020 г. № 2349 «Об утверждении перечня работ, профессий, </a:t>
            </a:r>
            <a:r>
              <a:rPr lang="ru-RU" sz="1900" dirty="0" smtClean="0"/>
              <a:t>должностей̆</a:t>
            </a:r>
            <a:r>
              <a:rPr lang="ru-RU" sz="1900" dirty="0"/>
              <a:t>, непосредственно связанных с управлением транспортными средствами или управлением движением транспортных </a:t>
            </a:r>
            <a:r>
              <a:rPr lang="ru-RU" sz="1900" dirty="0" smtClean="0"/>
              <a:t>средств».</a:t>
            </a:r>
          </a:p>
          <a:p>
            <a:endParaRPr lang="ru-RU" sz="1900" dirty="0"/>
          </a:p>
          <a:p>
            <a:r>
              <a:rPr lang="ru-RU" sz="1900" dirty="0" smtClean="0"/>
              <a:t>14. </a:t>
            </a:r>
            <a:r>
              <a:rPr lang="ru-RU" sz="1900" dirty="0"/>
              <a:t>Постановление Правительства РФ от 19 сентября 2020 г. № 1502 «Об утверждении Правил учета дорожно-транспортных происшествий, об изменении и признании утратившими силу некоторых актов Правительства </a:t>
            </a:r>
            <a:r>
              <a:rPr lang="ru-RU" sz="1900" dirty="0" err="1"/>
              <a:t>Российскои</a:t>
            </a:r>
            <a:r>
              <a:rPr lang="ru-RU" sz="1900" dirty="0"/>
              <a:t>̆ </a:t>
            </a:r>
            <a:r>
              <a:rPr lang="ru-RU" sz="1900" dirty="0" smtClean="0"/>
              <a:t>Федерации».</a:t>
            </a:r>
          </a:p>
          <a:p>
            <a:endParaRPr lang="ru-RU" sz="1900" dirty="0"/>
          </a:p>
          <a:p>
            <a:r>
              <a:rPr lang="ru-RU" sz="1900" dirty="0" smtClean="0"/>
              <a:t>15. </a:t>
            </a:r>
            <a:r>
              <a:rPr lang="ru-RU" sz="1900" dirty="0"/>
              <a:t>Постановление Правительства РФ от 30 июля 2004 г. № 398 «Об утверждении Положения о </a:t>
            </a:r>
            <a:r>
              <a:rPr lang="ru-RU" sz="1900" dirty="0" err="1"/>
              <a:t>Федеральнои</a:t>
            </a:r>
            <a:r>
              <a:rPr lang="ru-RU" sz="1900" dirty="0"/>
              <a:t>̆ службе по надзору в сфере </a:t>
            </a:r>
            <a:r>
              <a:rPr lang="ru-RU" sz="1900" dirty="0" smtClean="0"/>
              <a:t>транспорта».</a:t>
            </a:r>
          </a:p>
          <a:p>
            <a:endParaRPr lang="ru-RU" sz="1900" dirty="0"/>
          </a:p>
          <a:p>
            <a:endParaRPr lang="ru-RU" sz="1900" dirty="0" smtClean="0"/>
          </a:p>
          <a:p>
            <a:endParaRPr lang="ru-RU" sz="1900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3485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467544" y="150591"/>
            <a:ext cx="7309672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3200" b="1" dirty="0"/>
              <a:t>Нормативные правовые акты, регламентирующие деятельность по обеспечению </a:t>
            </a:r>
            <a:r>
              <a:rPr lang="ru-RU" sz="3200" b="1" dirty="0" smtClean="0"/>
              <a:t>БДД</a:t>
            </a:r>
            <a:br>
              <a:rPr lang="ru-RU" sz="3200" b="1" dirty="0" smtClean="0"/>
            </a:br>
            <a:r>
              <a:rPr lang="ru-RU" sz="2400" b="1" i="1" dirty="0"/>
              <a:t>Подзаконные акты</a:t>
            </a:r>
            <a:endParaRPr sz="2400" b="1" dirty="0"/>
          </a:p>
        </p:txBody>
      </p:sp>
      <p:sp>
        <p:nvSpPr>
          <p:cNvPr id="9" name="object 4"/>
          <p:cNvSpPr txBox="1"/>
          <p:nvPr/>
        </p:nvSpPr>
        <p:spPr>
          <a:xfrm>
            <a:off x="319290" y="2316683"/>
            <a:ext cx="8208912" cy="42300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sz="1900" dirty="0"/>
              <a:t>16. Постановление Правительства Российской Федерации от </a:t>
            </a:r>
            <a:r>
              <a:rPr lang="ru-RU" sz="1900" dirty="0" smtClean="0"/>
              <a:t> 10 </a:t>
            </a:r>
            <a:r>
              <a:rPr lang="ru-RU" sz="1900" dirty="0"/>
              <a:t>марта 2022 г. № 336 «Об особенностях организации и </a:t>
            </a:r>
            <a:r>
              <a:rPr lang="ru-RU" sz="1900" dirty="0" smtClean="0"/>
              <a:t>осуществления </a:t>
            </a:r>
            <a:r>
              <a:rPr lang="ru-RU" sz="1900" dirty="0"/>
              <a:t>государственного контроля (надзора), </a:t>
            </a:r>
            <a:r>
              <a:rPr lang="ru-RU" sz="1900" dirty="0" smtClean="0"/>
              <a:t>муниципального </a:t>
            </a:r>
            <a:r>
              <a:rPr lang="ru-RU" sz="1900" dirty="0"/>
              <a:t>контроля».</a:t>
            </a:r>
          </a:p>
          <a:p>
            <a:pPr fontAlgn="base"/>
            <a:endParaRPr lang="ru-RU" sz="1900" dirty="0" smtClean="0"/>
          </a:p>
          <a:p>
            <a:pPr fontAlgn="base"/>
            <a:r>
              <a:rPr lang="ru-RU" sz="1900" dirty="0" smtClean="0"/>
              <a:t>17. </a:t>
            </a:r>
            <a:r>
              <a:rPr lang="ru-RU" sz="2000" dirty="0"/>
              <a:t>Приказ Минтранса РФ от 30.04.2021 N </a:t>
            </a:r>
            <a:r>
              <a:rPr lang="ru-RU" sz="2000" dirty="0" smtClean="0"/>
              <a:t>145 «Об утверждении правил обеспечения безопасности перевозок автомобильным транспортом и городским наземным электрическим транспортом».</a:t>
            </a:r>
          </a:p>
          <a:p>
            <a:pPr fontAlgn="base"/>
            <a:endParaRPr lang="ru-RU" sz="2000" dirty="0"/>
          </a:p>
          <a:p>
            <a:pPr fontAlgn="base"/>
            <a:r>
              <a:rPr lang="ru-RU" sz="2000" dirty="0" smtClean="0"/>
              <a:t>18. Приказ </a:t>
            </a:r>
            <a:r>
              <a:rPr lang="ru-RU" sz="2000" dirty="0"/>
              <a:t>Минтранса РФ от 26.10.2020 N </a:t>
            </a:r>
            <a:r>
              <a:rPr lang="ru-RU" sz="2000" dirty="0" smtClean="0"/>
              <a:t>438 «Об утверждении порядка оснащения транспортных средств </a:t>
            </a:r>
            <a:r>
              <a:rPr lang="ru-RU" sz="2000" dirty="0" err="1" smtClean="0"/>
              <a:t>тахографами</a:t>
            </a:r>
            <a:r>
              <a:rPr lang="ru-RU" sz="2000" dirty="0" smtClean="0"/>
              <a:t>»</a:t>
            </a:r>
          </a:p>
          <a:p>
            <a:pPr fontAlgn="base"/>
            <a:endParaRPr lang="ru-RU" sz="2000" dirty="0" smtClean="0"/>
          </a:p>
          <a:p>
            <a:pPr fontAlgn="base"/>
            <a:endParaRPr lang="ru-RU" sz="2000" dirty="0"/>
          </a:p>
          <a:p>
            <a:endParaRPr lang="ru-RU" sz="1900" dirty="0" smtClean="0"/>
          </a:p>
          <a:p>
            <a:endParaRPr lang="ru-RU" sz="1900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6790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467544" y="150591"/>
            <a:ext cx="7309672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3200" b="1" dirty="0"/>
              <a:t>Нормативные правовые акты, регламентирующие деятельность по обеспечению </a:t>
            </a:r>
            <a:r>
              <a:rPr lang="ru-RU" sz="3200" b="1" dirty="0" smtClean="0"/>
              <a:t>БДД</a:t>
            </a:r>
            <a:br>
              <a:rPr lang="ru-RU" sz="3200" b="1" dirty="0" smtClean="0"/>
            </a:br>
            <a:r>
              <a:rPr lang="ru-RU" sz="2400" b="1" i="1" dirty="0"/>
              <a:t>Подзаконные акты</a:t>
            </a:r>
            <a:endParaRPr sz="2400" b="1" dirty="0"/>
          </a:p>
        </p:txBody>
      </p:sp>
      <p:sp>
        <p:nvSpPr>
          <p:cNvPr id="9" name="object 4"/>
          <p:cNvSpPr txBox="1"/>
          <p:nvPr/>
        </p:nvSpPr>
        <p:spPr>
          <a:xfrm>
            <a:off x="179512" y="2250220"/>
            <a:ext cx="8716713" cy="33374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fontAlgn="base"/>
            <a:r>
              <a:rPr lang="ru-RU" sz="2000" dirty="0" smtClean="0"/>
              <a:t>19</a:t>
            </a:r>
            <a:r>
              <a:rPr lang="ru-RU" sz="2000" dirty="0" smtClean="0"/>
              <a:t>. </a:t>
            </a:r>
            <a:r>
              <a:rPr lang="ru-RU" sz="2000" dirty="0"/>
              <a:t>Приказ Минтранса России от 16.10.2020 № 424  </a:t>
            </a:r>
            <a:r>
              <a:rPr lang="ru-RU" sz="2000" dirty="0" smtClean="0"/>
              <a:t>«Об утверждении особенностей режима рабочего времени и времени отдыха, </a:t>
            </a:r>
          </a:p>
          <a:p>
            <a:pPr fontAlgn="base"/>
            <a:r>
              <a:rPr lang="ru-RU" sz="2000" dirty="0" smtClean="0"/>
              <a:t>условий труда водителей автомобилей</a:t>
            </a:r>
            <a:r>
              <a:rPr lang="ru-RU" sz="2000" dirty="0" smtClean="0"/>
              <a:t>»</a:t>
            </a:r>
          </a:p>
          <a:p>
            <a:pPr fontAlgn="base"/>
            <a:endParaRPr lang="ru-RU" sz="2000" dirty="0"/>
          </a:p>
          <a:p>
            <a:pPr fontAlgn="base"/>
            <a:r>
              <a:rPr lang="ru-RU" sz="2000" dirty="0" smtClean="0"/>
              <a:t>20. </a:t>
            </a:r>
            <a:r>
              <a:rPr lang="ru-RU" sz="2000" dirty="0"/>
              <a:t>Приказ Министерства транспорта РФ от 16 мая 2022 г. </a:t>
            </a:r>
            <a:r>
              <a:rPr lang="ru-RU" sz="2000" dirty="0"/>
              <a:t>№ 179 </a:t>
            </a:r>
            <a:r>
              <a:rPr lang="ru-RU" sz="2000" dirty="0" smtClean="0"/>
              <a:t>«Об </a:t>
            </a:r>
            <a:r>
              <a:rPr lang="ru-RU" sz="2000" dirty="0"/>
              <a:t>утверждении Правил </a:t>
            </a:r>
            <a:r>
              <a:rPr lang="ru-RU" sz="2000" dirty="0" smtClean="0"/>
              <a:t>буксировки»</a:t>
            </a:r>
            <a:endParaRPr lang="ru-RU" sz="2000" dirty="0"/>
          </a:p>
          <a:p>
            <a:pPr fontAlgn="base"/>
            <a:endParaRPr lang="ru-RU" sz="2000" dirty="0"/>
          </a:p>
          <a:p>
            <a:pPr fontAlgn="base"/>
            <a:endParaRPr lang="ru-RU" sz="2000" dirty="0" smtClean="0"/>
          </a:p>
          <a:p>
            <a:pPr fontAlgn="base"/>
            <a:endParaRPr lang="ru-RU" sz="2000" dirty="0"/>
          </a:p>
          <a:p>
            <a:endParaRPr lang="ru-RU" sz="1900" dirty="0" smtClean="0"/>
          </a:p>
          <a:p>
            <a:endParaRPr lang="ru-RU" sz="1900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6366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467544" y="150591"/>
            <a:ext cx="7309672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3200" b="1" dirty="0"/>
              <a:t>Нормативные правовые акты, регламентирующие деятельность по обеспечению </a:t>
            </a:r>
            <a:r>
              <a:rPr lang="ru-RU" sz="3200" b="1" dirty="0" smtClean="0"/>
              <a:t>БДД</a:t>
            </a:r>
            <a:br>
              <a:rPr lang="ru-RU" sz="3200" b="1" dirty="0" smtClean="0"/>
            </a:br>
            <a:r>
              <a:rPr lang="ru-RU" sz="2400" b="1" i="1" dirty="0"/>
              <a:t>Технические регламенты Таможенного союза</a:t>
            </a:r>
            <a:r>
              <a:rPr lang="ru-RU" sz="2400" dirty="0"/>
              <a:t> </a:t>
            </a:r>
            <a:endParaRPr sz="2400" b="1" dirty="0"/>
          </a:p>
        </p:txBody>
      </p:sp>
      <p:sp>
        <p:nvSpPr>
          <p:cNvPr id="9" name="object 4"/>
          <p:cNvSpPr txBox="1"/>
          <p:nvPr/>
        </p:nvSpPr>
        <p:spPr>
          <a:xfrm>
            <a:off x="281906" y="2027919"/>
            <a:ext cx="8716713" cy="3368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fontAlgn="base"/>
            <a:endParaRPr lang="ru-RU" sz="2000" dirty="0" smtClean="0"/>
          </a:p>
          <a:p>
            <a:pPr fontAlgn="base"/>
            <a:r>
              <a:rPr lang="ru-RU" sz="2000" dirty="0" smtClean="0"/>
              <a:t>21. </a:t>
            </a:r>
            <a:r>
              <a:rPr lang="ru-RU" sz="2000" dirty="0"/>
              <a:t>Решение Комиссии Таможенного союза </a:t>
            </a:r>
            <a:r>
              <a:rPr lang="ru-RU" sz="2000" dirty="0" err="1"/>
              <a:t>ЕврАзЭС</a:t>
            </a:r>
            <a:r>
              <a:rPr lang="ru-RU" sz="2000" dirty="0"/>
              <a:t> от </a:t>
            </a:r>
            <a:r>
              <a:rPr lang="ru-RU" sz="2000" dirty="0" smtClean="0"/>
              <a:t>18.10.2011 </a:t>
            </a:r>
          </a:p>
          <a:p>
            <a:pPr fontAlgn="base"/>
            <a:r>
              <a:rPr lang="ru-RU" sz="2000" dirty="0" smtClean="0"/>
              <a:t>N 827 «О принятии технического регламента Таможенного </a:t>
            </a:r>
          </a:p>
          <a:p>
            <a:pPr fontAlgn="base"/>
            <a:r>
              <a:rPr lang="ru-RU" sz="2000" dirty="0" smtClean="0"/>
              <a:t>союза «Безопасность автомобильных дорог»»</a:t>
            </a:r>
          </a:p>
          <a:p>
            <a:pPr fontAlgn="base"/>
            <a:endParaRPr lang="ru-RU" sz="2000" dirty="0"/>
          </a:p>
          <a:p>
            <a:pPr fontAlgn="base"/>
            <a:r>
              <a:rPr lang="ru-RU" sz="2000" dirty="0" smtClean="0"/>
              <a:t>22. </a:t>
            </a:r>
            <a:r>
              <a:rPr lang="ru-RU" sz="2000" dirty="0"/>
              <a:t>Решение Комиссии Таможенного союза </a:t>
            </a:r>
            <a:r>
              <a:rPr lang="ru-RU" sz="2000" dirty="0" err="1"/>
              <a:t>ЕврАзЭС</a:t>
            </a:r>
            <a:r>
              <a:rPr lang="ru-RU" sz="2000" dirty="0"/>
              <a:t> от 09.12.2011 N 877</a:t>
            </a:r>
          </a:p>
          <a:p>
            <a:pPr fontAlgn="base"/>
            <a:r>
              <a:rPr lang="ru-RU" sz="2000" dirty="0" smtClean="0"/>
              <a:t>«О принятии технического регламента Таможенного союза «О безопасности колесных транспортных средств»»</a:t>
            </a:r>
            <a:endParaRPr lang="ru-RU" sz="2000" dirty="0"/>
          </a:p>
          <a:p>
            <a:pPr fontAlgn="base"/>
            <a:endParaRPr lang="ru-RU" sz="2000" dirty="0"/>
          </a:p>
          <a:p>
            <a:endParaRPr lang="ru-RU" sz="1900" dirty="0" smtClean="0"/>
          </a:p>
          <a:p>
            <a:endParaRPr lang="ru-RU" sz="1900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0693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0"/>
            <a:ext cx="7309672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3200" b="1" dirty="0"/>
              <a:t>Нормативные правовые акты, регламентирующие деятельность по обеспечению </a:t>
            </a:r>
            <a:r>
              <a:rPr lang="ru-RU" sz="3200" b="1" dirty="0" smtClean="0"/>
              <a:t>БДД</a:t>
            </a:r>
            <a:endParaRPr sz="3200" b="1" dirty="0"/>
          </a:p>
        </p:txBody>
      </p:sp>
      <p:sp>
        <p:nvSpPr>
          <p:cNvPr id="9" name="object 4"/>
          <p:cNvSpPr txBox="1"/>
          <p:nvPr/>
        </p:nvSpPr>
        <p:spPr>
          <a:xfrm>
            <a:off x="319782" y="1371600"/>
            <a:ext cx="8788721" cy="515333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/>
            <a:r>
              <a:rPr lang="ru-RU" b="1" i="1" dirty="0" smtClean="0"/>
              <a:t>Документы </a:t>
            </a:r>
            <a:r>
              <a:rPr lang="ru-RU" b="1" i="1" dirty="0"/>
              <a:t>в сфере контроля (надзора) в области безопасности дорожного </a:t>
            </a:r>
            <a:r>
              <a:rPr lang="ru-RU" b="1" i="1" dirty="0" smtClean="0"/>
              <a:t>движения</a:t>
            </a:r>
          </a:p>
          <a:p>
            <a:pPr algn="ctr"/>
            <a:endParaRPr lang="ru-RU" b="1" i="1" dirty="0"/>
          </a:p>
          <a:p>
            <a:r>
              <a:rPr lang="ru-RU" sz="1900" dirty="0" smtClean="0"/>
              <a:t>1. </a:t>
            </a:r>
            <a:r>
              <a:rPr lang="ru-RU" sz="2000" dirty="0"/>
              <a:t>Приказ МВД России от 27 ноября 2023 г. № 915 </a:t>
            </a:r>
            <a:r>
              <a:rPr lang="ru-RU" sz="2000" dirty="0" smtClean="0"/>
              <a:t>«Об </a:t>
            </a:r>
            <a:r>
              <a:rPr lang="ru-RU" sz="2000" dirty="0"/>
              <a:t>утверждении форм проверочных листов (списков контрольных вопросов, ответы на которые свидетельствуют о соблюдении или несоблюдении контролируемым лицом обязательных требований), применяемых должностными лицами МВД России и его территориальных органов при осуществлении федерального государственного контроля (надзора) в области безопасности дорожного </a:t>
            </a:r>
            <a:r>
              <a:rPr lang="ru-RU" sz="2000" dirty="0" smtClean="0"/>
              <a:t>движения».</a:t>
            </a:r>
          </a:p>
          <a:p>
            <a:endParaRPr lang="ru-RU" sz="2000" dirty="0" smtClean="0"/>
          </a:p>
          <a:p>
            <a:r>
              <a:rPr lang="ru-RU" sz="2000" dirty="0" smtClean="0"/>
              <a:t>2. Приказ </a:t>
            </a:r>
            <a:r>
              <a:rPr lang="ru-RU" sz="2000" dirty="0"/>
              <a:t>МВД России от 02.05.2023 N 264 «Об утверждении Порядка осуществления надзора за соблюдением участниками дорожного движения требований законодательства Российской Федерации о безопасности дорожного движения».</a:t>
            </a:r>
          </a:p>
          <a:p>
            <a:endParaRPr lang="ru-RU" sz="2000" dirty="0"/>
          </a:p>
          <a:p>
            <a:endParaRPr lang="ru-RU" sz="2000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2036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112915"/>
            <a:ext cx="7309672" cy="23519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3200" b="1" dirty="0"/>
              <a:t>Нормативные правовые акты, регламентирующие деятельность по обеспечению </a:t>
            </a:r>
            <a:r>
              <a:rPr lang="ru-RU" sz="3200" b="1" dirty="0" smtClean="0"/>
              <a:t>БДД</a:t>
            </a:r>
            <a:br>
              <a:rPr lang="ru-RU" sz="3200" b="1" dirty="0" smtClean="0"/>
            </a:br>
            <a:r>
              <a:rPr lang="ru-RU" sz="2400" b="1" i="1" dirty="0" smtClean="0"/>
              <a:t>Государственные стандарты</a:t>
            </a:r>
            <a:r>
              <a:rPr lang="ru-RU" sz="3200" b="1" i="1" dirty="0"/>
              <a:t/>
            </a:r>
            <a:br>
              <a:rPr lang="ru-RU" sz="3200" b="1" i="1" dirty="0"/>
            </a:br>
            <a:endParaRPr sz="3200" b="1" dirty="0"/>
          </a:p>
        </p:txBody>
      </p:sp>
      <p:sp>
        <p:nvSpPr>
          <p:cNvPr id="9" name="object 4"/>
          <p:cNvSpPr txBox="1"/>
          <p:nvPr/>
        </p:nvSpPr>
        <p:spPr>
          <a:xfrm>
            <a:off x="107504" y="1772816"/>
            <a:ext cx="8788721" cy="675377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/>
            <a:endParaRPr lang="ru-RU" b="1" i="1" dirty="0" smtClean="0"/>
          </a:p>
          <a:p>
            <a:pPr marL="457200" indent="-457200" fontAlgn="base">
              <a:buAutoNum type="arabicPeriod"/>
            </a:pPr>
            <a:r>
              <a:rPr lang="ru-RU" sz="2000" dirty="0" smtClean="0"/>
              <a:t>ГОСТ Р 52289-2019 Технические </a:t>
            </a:r>
            <a:r>
              <a:rPr lang="ru-RU" sz="2000" dirty="0"/>
              <a:t>средства организации дорожного движения. Правила применения дорожных знаков, разметки, светофоров, дорожных ограждений и направляющих устройств. </a:t>
            </a:r>
            <a:endParaRPr lang="ru-RU" sz="2000" dirty="0" smtClean="0"/>
          </a:p>
          <a:p>
            <a:pPr marL="457200" indent="-457200" fontAlgn="base">
              <a:buAutoNum type="arabicPeriod"/>
            </a:pPr>
            <a:endParaRPr lang="ru-RU" sz="2000" dirty="0" smtClean="0"/>
          </a:p>
          <a:p>
            <a:pPr marL="457200" indent="-457200" fontAlgn="base">
              <a:buFontTx/>
              <a:buAutoNum type="arabicPeriod"/>
            </a:pPr>
            <a:r>
              <a:rPr lang="ru-RU" sz="2000" dirty="0"/>
              <a:t>ГОСТ </a:t>
            </a:r>
            <a:r>
              <a:rPr lang="ru-RU" sz="2000" dirty="0" smtClean="0"/>
              <a:t>Р 50597-2017 </a:t>
            </a:r>
            <a:r>
              <a:rPr lang="ru-RU" sz="2000" dirty="0"/>
              <a:t>Дороги автомобильные и улицы. Требования к эксплуатационному состоянию, допустимому по условиям обеспечения безопасности дорожного движения. Методы контроля. </a:t>
            </a:r>
            <a:endParaRPr lang="ru-RU" sz="2000" dirty="0" smtClean="0"/>
          </a:p>
          <a:p>
            <a:pPr marL="457200" indent="-457200" fontAlgn="base">
              <a:buFontTx/>
              <a:buAutoNum type="arabicPeriod"/>
            </a:pPr>
            <a:endParaRPr lang="ru-RU" sz="2000" dirty="0"/>
          </a:p>
          <a:p>
            <a:pPr marL="457200" indent="-457200" fontAlgn="base">
              <a:buFontTx/>
              <a:buAutoNum type="arabicPeriod"/>
            </a:pPr>
            <a:r>
              <a:rPr lang="ru-RU" sz="2000" dirty="0"/>
              <a:t>ГОСТ Р </a:t>
            </a:r>
            <a:r>
              <a:rPr lang="ru-RU" sz="2000" dirty="0" smtClean="0"/>
              <a:t>58350‑2019</a:t>
            </a:r>
            <a:r>
              <a:rPr lang="en-US" sz="2000" dirty="0" smtClean="0"/>
              <a:t> </a:t>
            </a:r>
            <a:r>
              <a:rPr lang="ru-RU" sz="2000" dirty="0"/>
              <a:t>Дороги автомобильные общего </a:t>
            </a:r>
            <a:r>
              <a:rPr lang="ru-RU" sz="2000" dirty="0" smtClean="0"/>
              <a:t>пользования. Технические </a:t>
            </a:r>
            <a:r>
              <a:rPr lang="ru-RU" sz="2000" dirty="0"/>
              <a:t>средства организации дорожного движения в местах производства работ. Технические требования. </a:t>
            </a:r>
            <a:r>
              <a:rPr lang="ru-RU" sz="2000" dirty="0" smtClean="0"/>
              <a:t>Правила применения</a:t>
            </a:r>
          </a:p>
          <a:p>
            <a:pPr fontAlgn="base"/>
            <a:endParaRPr lang="ru-RU" sz="2000" dirty="0"/>
          </a:p>
          <a:p>
            <a:pPr fontAlgn="base"/>
            <a:r>
              <a:rPr lang="ru-RU" sz="2000" dirty="0" smtClean="0"/>
              <a:t>4.  ГОСТ Р </a:t>
            </a:r>
            <a:r>
              <a:rPr lang="ru-RU" sz="2000" dirty="0"/>
              <a:t>52290-2024 Технические средства организации </a:t>
            </a:r>
            <a:endParaRPr lang="ru-RU" sz="2000" dirty="0" smtClean="0"/>
          </a:p>
          <a:p>
            <a:pPr fontAlgn="base"/>
            <a:r>
              <a:rPr lang="ru-RU" sz="2000" dirty="0" smtClean="0"/>
              <a:t>дорожного </a:t>
            </a:r>
            <a:r>
              <a:rPr lang="ru-RU" sz="2000" dirty="0"/>
              <a:t>движения. Знаки дорожные. Общие </a:t>
            </a:r>
            <a:endParaRPr lang="ru-RU" sz="2000" dirty="0" smtClean="0"/>
          </a:p>
          <a:p>
            <a:pPr fontAlgn="base"/>
            <a:r>
              <a:rPr lang="ru-RU" sz="2000" dirty="0" smtClean="0"/>
              <a:t>технические </a:t>
            </a:r>
            <a:r>
              <a:rPr lang="ru-RU" sz="2000" dirty="0"/>
              <a:t>требования.</a:t>
            </a:r>
          </a:p>
          <a:p>
            <a:pPr fontAlgn="base"/>
            <a:endParaRPr lang="ru-RU" sz="2000" dirty="0"/>
          </a:p>
          <a:p>
            <a:pPr marL="457200" indent="-457200" fontAlgn="base">
              <a:buFontTx/>
              <a:buAutoNum type="arabicPeriod"/>
            </a:pPr>
            <a:endParaRPr lang="ru-RU" sz="2000" dirty="0"/>
          </a:p>
          <a:p>
            <a:pPr marL="457200" indent="-457200" fontAlgn="base">
              <a:buAutoNum type="arabicPeriod"/>
            </a:pPr>
            <a:endParaRPr lang="ru-RU" sz="2000" dirty="0" smtClean="0"/>
          </a:p>
          <a:p>
            <a:pPr marL="457200" indent="-457200" fontAlgn="base">
              <a:buAutoNum type="arabicPeriod"/>
            </a:pPr>
            <a:endParaRPr lang="ru-RU" sz="2000" dirty="0"/>
          </a:p>
          <a:p>
            <a:pPr marL="457200" indent="-457200" fontAlgn="base">
              <a:buAutoNum type="arabicPeriod"/>
            </a:pPr>
            <a:endParaRPr lang="ru-RU" sz="2000" dirty="0"/>
          </a:p>
          <a:p>
            <a:endParaRPr lang="ru-RU" sz="2000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6089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1179177"/>
            <a:ext cx="6368752" cy="3937992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chemeClr val="tx2">
                  <a:lumMod val="60000"/>
                  <a:lumOff val="40000"/>
                </a:schemeClr>
              </a:solidFill>
              <a:latin typeface="Geometria"/>
            </a:endParaRPr>
          </a:p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Geometria"/>
              </a:rPr>
              <a:t>Федеральный Закон от 10.12.1995 № 196-ФЗ «О безопасности дорожного движения»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9883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116531"/>
            <a:ext cx="7416824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3200" b="1" dirty="0"/>
              <a:t>Федеральный Закон от 10.12.1995 № 196-ФЗ «О безопасности дорожного движения</a:t>
            </a:r>
            <a:r>
              <a:rPr lang="ru-RU" sz="3200" b="1" dirty="0" smtClean="0"/>
              <a:t>»</a:t>
            </a:r>
            <a:br>
              <a:rPr lang="ru-RU" sz="3200" b="1" dirty="0" smtClean="0"/>
            </a:br>
            <a:r>
              <a:rPr lang="ru-RU" sz="2400" b="1" i="1" dirty="0" smtClean="0"/>
              <a:t>Основные термины</a:t>
            </a:r>
            <a:endParaRPr lang="ru-RU" sz="2400" b="1" i="1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234571" y="2043905"/>
            <a:ext cx="827256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0000"/>
                </a:solidFill>
                <a:latin typeface="PT Serif"/>
              </a:rPr>
              <a:t>дорожное движение </a:t>
            </a:r>
            <a:r>
              <a:rPr lang="ru-RU" dirty="0">
                <a:solidFill>
                  <a:srgbClr val="000000"/>
                </a:solidFill>
                <a:latin typeface="PT Serif"/>
              </a:rPr>
              <a:t>- совокупность общественных отношений, возникающих в процессе перемещения людей и грузов с помощью транспортных средств или без таковых в пределах дорог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ru-RU" dirty="0">
              <a:solidFill>
                <a:srgbClr val="000000"/>
              </a:solidFill>
              <a:latin typeface="PT Serif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0000"/>
                </a:solidFill>
                <a:latin typeface="PT Serif"/>
              </a:rPr>
              <a:t>безопасность дорожного движения </a:t>
            </a:r>
            <a:r>
              <a:rPr lang="ru-RU" dirty="0">
                <a:solidFill>
                  <a:srgbClr val="000000"/>
                </a:solidFill>
                <a:latin typeface="PT Serif"/>
              </a:rPr>
              <a:t>- состояние данного процесса, отражающее степень защищенности его участников от дорожно-транспортных происшествий и их последствий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ru-RU" dirty="0">
              <a:solidFill>
                <a:srgbClr val="000000"/>
              </a:solidFill>
              <a:latin typeface="PT Serif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0000"/>
                </a:solidFill>
                <a:latin typeface="PT Serif"/>
              </a:rPr>
              <a:t>дорожно-транспортное происшествие </a:t>
            </a:r>
            <a:r>
              <a:rPr lang="ru-RU" dirty="0">
                <a:solidFill>
                  <a:srgbClr val="000000"/>
                </a:solidFill>
                <a:latin typeface="PT Serif"/>
              </a:rPr>
              <a:t>- событие, возникшее в процессе движения по дороге транспортного средства и с его участием, при котором погибли или ранены люди, повреждены транспортные средства, сооружения, грузы либо причинен иной материальный ущерб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;</a:t>
            </a:r>
            <a:endParaRPr lang="ru-RU" dirty="0">
              <a:solidFill>
                <a:srgbClr val="000000"/>
              </a:solidFill>
              <a:latin typeface="PT Serif"/>
            </a:endParaRPr>
          </a:p>
        </p:txBody>
      </p:sp>
    </p:spTree>
    <p:extLst>
      <p:ext uri="{BB962C8B-B14F-4D97-AF65-F5344CB8AC3E}">
        <p14:creationId xmlns:p14="http://schemas.microsoft.com/office/powerpoint/2010/main" val="227653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116531"/>
            <a:ext cx="7416824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3200" b="1" dirty="0"/>
              <a:t>Федеральный Закон от 10.12.1995 № 196-ФЗ «О безопасности дорожного движения</a:t>
            </a:r>
            <a:r>
              <a:rPr lang="ru-RU" sz="3200" b="1" dirty="0" smtClean="0"/>
              <a:t>»</a:t>
            </a:r>
            <a:br>
              <a:rPr lang="ru-RU" sz="3200" b="1" dirty="0" smtClean="0"/>
            </a:br>
            <a:r>
              <a:rPr lang="ru-RU" sz="2400" b="1" i="1" dirty="0" smtClean="0"/>
              <a:t>Основные термины</a:t>
            </a:r>
            <a:endParaRPr lang="ru-RU" sz="2400" b="1" i="1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234571" y="2043905"/>
            <a:ext cx="827256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rgbClr val="000000"/>
                </a:solidFill>
                <a:latin typeface="PT Serif"/>
              </a:rPr>
              <a:t>обеспечение </a:t>
            </a:r>
            <a:r>
              <a:rPr lang="ru-RU" b="1" dirty="0">
                <a:solidFill>
                  <a:srgbClr val="000000"/>
                </a:solidFill>
                <a:latin typeface="PT Serif"/>
              </a:rPr>
              <a:t>безопасности дорожного движения </a:t>
            </a:r>
            <a:r>
              <a:rPr lang="ru-RU" dirty="0">
                <a:solidFill>
                  <a:srgbClr val="000000"/>
                </a:solidFill>
                <a:latin typeface="PT Serif"/>
              </a:rPr>
              <a:t>- деятельность, направленная на предупреждение причин возникновения дорожно-транспортных происшествий, снижение тяжести их последствий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ru-RU" dirty="0">
              <a:solidFill>
                <a:srgbClr val="000000"/>
              </a:solidFill>
              <a:latin typeface="PT Serif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0000"/>
                </a:solidFill>
                <a:latin typeface="PT Serif"/>
              </a:rPr>
              <a:t>участник дорожного движения </a:t>
            </a:r>
            <a:r>
              <a:rPr lang="ru-RU" dirty="0">
                <a:solidFill>
                  <a:srgbClr val="000000"/>
                </a:solidFill>
                <a:latin typeface="PT Serif"/>
              </a:rPr>
              <a:t>- лицо, принимающее непосредственное участие в процессе дорожного движения в качестве водителя транспортного средства, пешехода, пассажира транспортного </a:t>
            </a:r>
            <a:r>
              <a:rPr lang="ru-RU" dirty="0" smtClean="0">
                <a:solidFill>
                  <a:srgbClr val="000000"/>
                </a:solidFill>
                <a:latin typeface="PT Serif"/>
              </a:rPr>
              <a:t>средства;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ru-RU" dirty="0">
              <a:solidFill>
                <a:srgbClr val="000000"/>
              </a:solidFill>
              <a:latin typeface="PT Serif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b="1" dirty="0" smtClean="0"/>
              <a:t>дорога</a:t>
            </a:r>
            <a:r>
              <a:rPr lang="ru-RU" dirty="0" smtClean="0"/>
              <a:t> </a:t>
            </a:r>
            <a:r>
              <a:rPr lang="ru-RU" dirty="0"/>
              <a:t>- обустроенная или приспособленная и используемая для движения транспортных средств полоса земли либо поверхность искусственного сооружения. Дорога включает в себя одну или несколько проезжих частей, а также трамвайные пути, тротуары, обочины и разделительные </a:t>
            </a:r>
            <a:endParaRPr lang="ru-RU" dirty="0" smtClean="0"/>
          </a:p>
          <a:p>
            <a:pPr fontAlgn="base"/>
            <a:r>
              <a:rPr lang="ru-RU" dirty="0"/>
              <a:t> </a:t>
            </a:r>
            <a:r>
              <a:rPr lang="ru-RU" dirty="0" smtClean="0"/>
              <a:t>     полосы </a:t>
            </a:r>
            <a:r>
              <a:rPr lang="ru-RU" dirty="0"/>
              <a:t>при их наличии</a:t>
            </a:r>
            <a:r>
              <a:rPr lang="ru-RU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516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116531"/>
            <a:ext cx="7416824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3200" b="1" dirty="0"/>
              <a:t>Федеральный Закон от 10.12.1995 № 196-ФЗ «О безопасности дорожного движения</a:t>
            </a:r>
            <a:r>
              <a:rPr lang="ru-RU" sz="3200" b="1" dirty="0" smtClean="0"/>
              <a:t>»</a:t>
            </a:r>
            <a:br>
              <a:rPr lang="ru-RU" sz="3200" b="1" dirty="0" smtClean="0"/>
            </a:br>
            <a:r>
              <a:rPr lang="ru-RU" sz="2400" b="1" i="1" dirty="0" smtClean="0"/>
              <a:t>Основные термины</a:t>
            </a:r>
            <a:endParaRPr lang="ru-RU" sz="2400" b="1" i="1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236309" y="1871460"/>
            <a:ext cx="827256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b="1" dirty="0" smtClean="0"/>
              <a:t>транспортное </a:t>
            </a:r>
            <a:r>
              <a:rPr lang="ru-RU" b="1" dirty="0"/>
              <a:t>средство </a:t>
            </a:r>
            <a:r>
              <a:rPr lang="ru-RU" dirty="0"/>
              <a:t>- устройство, предназначенное для перевозки по дорогам людей, грузов или оборудования, установленного на нем</a:t>
            </a:r>
            <a:r>
              <a:rPr lang="ru-RU" dirty="0" smtClean="0"/>
              <a:t>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b="1" dirty="0"/>
              <a:t>водитель транспортного средства </a:t>
            </a:r>
            <a:r>
              <a:rPr lang="ru-RU" dirty="0"/>
              <a:t>- лицо, управляющее транспортным средством (в том числе обучающее управлению транспортным средством); </a:t>
            </a:r>
            <a:endParaRPr lang="ru-RU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b="1" dirty="0" smtClean="0"/>
              <a:t>парковка </a:t>
            </a:r>
            <a:r>
              <a:rPr lang="ru-RU" b="1" dirty="0"/>
              <a:t>(парковочное место) </a:t>
            </a:r>
            <a:r>
              <a:rPr lang="ru-RU" dirty="0"/>
              <a:t>- специально обозначенное и при необходимости обустроенное и оборудованное место, являющееся в том числе частью автомобильной дороги и (или) примыкающее к проезжей части и (или) тротуару, обочине, эстакаде или мосту либо являющееся частью </a:t>
            </a:r>
            <a:r>
              <a:rPr lang="ru-RU" dirty="0" err="1"/>
              <a:t>подэстакадных</a:t>
            </a:r>
            <a:r>
              <a:rPr lang="ru-RU" dirty="0"/>
              <a:t> или </a:t>
            </a:r>
            <a:r>
              <a:rPr lang="ru-RU" dirty="0" err="1"/>
              <a:t>подмостовых</a:t>
            </a:r>
            <a:r>
              <a:rPr lang="ru-RU" dirty="0"/>
              <a:t> пространств, площадей и иных объектов улично-дорожной сети, зданий, строений или сооружений и предназначенное для организованной стоянки транспортных средств на платной основе </a:t>
            </a:r>
            <a:endParaRPr lang="ru-RU" dirty="0" smtClean="0"/>
          </a:p>
          <a:p>
            <a:pPr fontAlgn="base"/>
            <a:r>
              <a:rPr lang="ru-RU" dirty="0"/>
              <a:t> </a:t>
            </a:r>
            <a:r>
              <a:rPr lang="ru-RU" dirty="0" smtClean="0"/>
              <a:t>    или </a:t>
            </a:r>
            <a:r>
              <a:rPr lang="ru-RU" dirty="0"/>
              <a:t>без взимания платы по решению собственника или иного </a:t>
            </a:r>
            <a:endParaRPr lang="ru-RU" dirty="0" smtClean="0"/>
          </a:p>
          <a:p>
            <a:pPr fontAlgn="base"/>
            <a:r>
              <a:rPr lang="ru-RU" dirty="0"/>
              <a:t> </a:t>
            </a:r>
            <a:r>
              <a:rPr lang="ru-RU" dirty="0" smtClean="0"/>
              <a:t>    владельца </a:t>
            </a:r>
            <a:r>
              <a:rPr lang="ru-RU" dirty="0"/>
              <a:t>автомобильной дороги, собственника земельного </a:t>
            </a:r>
            <a:endParaRPr lang="ru-RU" dirty="0" smtClean="0"/>
          </a:p>
          <a:p>
            <a:pPr fontAlgn="base"/>
            <a:r>
              <a:rPr lang="ru-RU" dirty="0"/>
              <a:t> </a:t>
            </a:r>
            <a:r>
              <a:rPr lang="ru-RU" dirty="0" smtClean="0"/>
              <a:t>    участка </a:t>
            </a:r>
            <a:r>
              <a:rPr lang="ru-RU" dirty="0"/>
              <a:t>либо собственника соответствующей части здания, </a:t>
            </a:r>
            <a:endParaRPr lang="ru-RU" dirty="0" smtClean="0"/>
          </a:p>
          <a:p>
            <a:pPr fontAlgn="base"/>
            <a:r>
              <a:rPr lang="ru-RU" dirty="0"/>
              <a:t> </a:t>
            </a:r>
            <a:r>
              <a:rPr lang="ru-RU" dirty="0" smtClean="0"/>
              <a:t>    строения </a:t>
            </a:r>
            <a:r>
              <a:rPr lang="ru-RU" dirty="0"/>
              <a:t>или сооружения</a:t>
            </a:r>
            <a:r>
              <a:rPr lang="ru-RU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648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116531"/>
            <a:ext cx="7416824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3200" b="1" dirty="0"/>
              <a:t>Федеральный Закон от 10.12.1995 № 196-ФЗ «О безопасности дорожного движения</a:t>
            </a:r>
            <a:r>
              <a:rPr lang="ru-RU" sz="3200" b="1" dirty="0" smtClean="0"/>
              <a:t>»</a:t>
            </a:r>
            <a:br>
              <a:rPr lang="ru-RU" sz="3200" b="1" dirty="0" smtClean="0"/>
            </a:br>
            <a:r>
              <a:rPr lang="ru-RU" sz="2400" b="1" i="1" dirty="0" smtClean="0"/>
              <a:t>Основные термины</a:t>
            </a:r>
            <a:endParaRPr lang="ru-RU" sz="2400" b="1" i="1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234571" y="2043905"/>
            <a:ext cx="827256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b="1" dirty="0" smtClean="0"/>
              <a:t>аварийно-опасный </a:t>
            </a:r>
            <a:r>
              <a:rPr lang="ru-RU" b="1" dirty="0"/>
              <a:t>участок дороги (место концентрации дорожно-транспортных происшествий)</a:t>
            </a:r>
            <a:r>
              <a:rPr lang="ru-RU" dirty="0"/>
              <a:t> - участок дороги, улицы, не превышающий 1000 метров вне населенного пункта или 200 метров в населенном пункте, либо пересечение дорог, улиц, где в течение отчетного года произошло три и более дорожно-транспортных происшествия одного вида или пять и более дорожно-транспортных происшествий независимо от их вида, в результате которых погибли или были ранены люди</a:t>
            </a:r>
            <a:r>
              <a:rPr lang="ru-RU" dirty="0" smtClean="0"/>
              <a:t>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000000"/>
              </a:solidFill>
              <a:effectLst/>
              <a:latin typeface="PT Serif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b="1" dirty="0" err="1"/>
              <a:t>тахограф</a:t>
            </a:r>
            <a:r>
              <a:rPr lang="ru-RU" dirty="0"/>
              <a:t> - техническое средство контроля, обеспечивающее непрерывную, некорректируемую регистрацию информации о скорости и маршруте движения транспортного средства, о времени управления транспортным средством и отдыха водителя транспортного средства, о режиме труда и отдыха водителя транспортного средства, управление которым входит в его трудовые обязанности.</a:t>
            </a:r>
            <a:endParaRPr lang="ru-RU" b="0" i="0" dirty="0">
              <a:solidFill>
                <a:srgbClr val="000000"/>
              </a:solidFill>
              <a:effectLst/>
              <a:latin typeface="PT Serif"/>
            </a:endParaRPr>
          </a:p>
        </p:txBody>
      </p:sp>
    </p:spTree>
    <p:extLst>
      <p:ext uri="{BB962C8B-B14F-4D97-AF65-F5344CB8AC3E}">
        <p14:creationId xmlns:p14="http://schemas.microsoft.com/office/powerpoint/2010/main" val="318893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309906"/>
            <a:ext cx="7416824" cy="2105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fontAlgn="base"/>
            <a:r>
              <a:rPr lang="ru-RU" sz="3200" b="1" dirty="0"/>
              <a:t>Федеральный Закон от 10.12.1995 № 196-ФЗ «О безопасности дорожного движения</a:t>
            </a:r>
            <a:r>
              <a:rPr lang="ru-RU" sz="3200" b="1" dirty="0" smtClean="0"/>
              <a:t>»</a:t>
            </a:r>
            <a:br>
              <a:rPr lang="ru-RU" sz="3200" b="1" dirty="0" smtClean="0"/>
            </a:br>
            <a:r>
              <a:rPr lang="ru-RU" sz="2000" b="1" i="1" dirty="0"/>
              <a:t>Основные требования по обеспечению безопасности дорожного движения при эксплуатации транспортных средств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251520" y="2805861"/>
            <a:ext cx="827256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smtClean="0"/>
              <a:t>1. Техническое</a:t>
            </a:r>
            <a:r>
              <a:rPr lang="ru-RU" dirty="0"/>
              <a:t> состояние и оборудование транспортных средств, участвующих в дорожном движении, должны обеспечивать безопасность дорожного движения.</a:t>
            </a:r>
          </a:p>
          <a:p>
            <a:pPr fontAlgn="base"/>
            <a:r>
              <a:rPr lang="ru-RU" dirty="0"/>
              <a:t>Действие требований, установленных настоящим пунктом, может быть изменено или исключено в отношении участников экспериментального правового режима в сфере цифровых инноваций в соответствии с программой экспериментального правового режима в сфере цифровых инноваций, утверждаемой в соответствии с Федеральным законом от 31 июля 2020 года N 258-ФЗ "Об экспериментальных правовых режимах в сфере цифровых инноваций в Российской Федерации". 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77253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309906"/>
            <a:ext cx="7416824" cy="2105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fontAlgn="base"/>
            <a:r>
              <a:rPr lang="ru-RU" sz="3200" b="1" dirty="0"/>
              <a:t>Федеральный Закон от 10.12.1995 № 196-ФЗ «О безопасности дорожного движения</a:t>
            </a:r>
            <a:r>
              <a:rPr lang="ru-RU" sz="3200" b="1" dirty="0" smtClean="0"/>
              <a:t>»</a:t>
            </a:r>
            <a:br>
              <a:rPr lang="ru-RU" sz="3200" b="1" dirty="0" smtClean="0"/>
            </a:br>
            <a:r>
              <a:rPr lang="ru-RU" sz="2000" b="1" i="1" dirty="0"/>
              <a:t>Основные требования по обеспечению безопасности дорожного движения при эксплуатации транспортных средств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223712" y="2439094"/>
            <a:ext cx="866876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smtClean="0"/>
              <a:t>2.Обязанность</a:t>
            </a:r>
            <a:r>
              <a:rPr lang="ru-RU" dirty="0"/>
              <a:t> по поддержанию транспортных средств, участвующих в дорожном движении, в технически исправном состоянии возлагается на владельцев транспортных средств либо на лиц, эксплуатирующих транспортные средства</a:t>
            </a:r>
            <a:r>
              <a:rPr lang="ru-RU" dirty="0" smtClean="0"/>
              <a:t>.</a:t>
            </a:r>
          </a:p>
          <a:p>
            <a:pPr fontAlgn="base"/>
            <a:endParaRPr lang="ru-RU" dirty="0"/>
          </a:p>
          <a:p>
            <a:pPr fontAlgn="base"/>
            <a:r>
              <a:rPr lang="ru-RU" dirty="0"/>
              <a:t>3.Владельцы транспортных средств должны осуществлять обязательное страхование своей гражданской ответственности в соответствии с федеральным законом. </a:t>
            </a:r>
            <a:endParaRPr lang="ru-RU" dirty="0" smtClean="0"/>
          </a:p>
          <a:p>
            <a:pPr fontAlgn="base"/>
            <a:r>
              <a:rPr lang="ru-RU" dirty="0" smtClean="0"/>
              <a:t>Действие</a:t>
            </a:r>
            <a:r>
              <a:rPr lang="ru-RU" dirty="0"/>
              <a:t> требований, установленных настоящим пунктом, может быть изменено или исключено в отношении участников экспериментального правового режима в сфере цифровых инноваций в соответствии с программой экспериментального правового режима в сфере цифровых инноваций, утверждаемой в соответствии с Федеральным законом от 31 июля 2020 года N 258-ФЗ "Об экспериментальных правовых </a:t>
            </a:r>
            <a:endParaRPr lang="ru-RU" dirty="0" smtClean="0"/>
          </a:p>
          <a:p>
            <a:pPr fontAlgn="base"/>
            <a:r>
              <a:rPr lang="ru-RU" dirty="0" smtClean="0"/>
              <a:t>режимах </a:t>
            </a:r>
            <a:r>
              <a:rPr lang="ru-RU" dirty="0"/>
              <a:t>в сфере цифровых инноваций в Российской Федерации". </a:t>
            </a:r>
          </a:p>
        </p:txBody>
      </p:sp>
    </p:spTree>
    <p:extLst>
      <p:ext uri="{BB962C8B-B14F-4D97-AF65-F5344CB8AC3E}">
        <p14:creationId xmlns:p14="http://schemas.microsoft.com/office/powerpoint/2010/main" val="291139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156018"/>
            <a:ext cx="7416824" cy="2413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fontAlgn="base"/>
            <a:r>
              <a:rPr lang="ru-RU" sz="3200" b="1" dirty="0"/>
              <a:t>Федеральный Закон от 10.12.1995 № 196-ФЗ «О безопасности дорожного движения</a:t>
            </a:r>
            <a:r>
              <a:rPr lang="ru-RU" sz="3200" b="1" dirty="0" smtClean="0"/>
              <a:t>»</a:t>
            </a:r>
            <a:br>
              <a:rPr lang="ru-RU" sz="3200" b="1" dirty="0" smtClean="0"/>
            </a:br>
            <a:r>
              <a:rPr lang="ru-RU" sz="2000" b="1" i="1" dirty="0"/>
              <a:t>Основные требования по обеспечению </a:t>
            </a:r>
            <a:r>
              <a:rPr lang="ru-RU" sz="2000" b="1" i="1" dirty="0" smtClean="0"/>
              <a:t>БДД, </a:t>
            </a:r>
            <a:r>
              <a:rPr lang="ru-RU" sz="2000" b="1" i="1" dirty="0"/>
              <a:t>предъявляемые к юридическим лицам, индивидуальным предпринимателям, физическим лицам при эксплуатации транспортных средств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376919" y="2870681"/>
            <a:ext cx="827256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/>
              <a:t>1.Юридические лица, индивидуальные предприниматели, осуществляющие эксплуатацию транспортных средств, обязаны: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/>
              <a:t>организовывать работу водителей в соответствии с требованиями, обеспечивающими безопасность дорожного движения. Действие данного требования может быть изменено или исключено в отношении участников экспериментального правового режима в сфере цифровых инноваций в соответствии с программой экспериментального правового режима в сфере цифровых инноваций, утверждаемой в соответствии с Федеральным законом от 31 июля 2020 года N 258-ФЗ "Об экспериментальных правовых режимах в сфере цифровых инноваций в Российской Федерации"; </a:t>
            </a:r>
          </a:p>
        </p:txBody>
      </p:sp>
    </p:spTree>
    <p:extLst>
      <p:ext uri="{BB962C8B-B14F-4D97-AF65-F5344CB8AC3E}">
        <p14:creationId xmlns:p14="http://schemas.microsoft.com/office/powerpoint/2010/main" val="188476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156018"/>
            <a:ext cx="7416824" cy="2413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fontAlgn="base"/>
            <a:r>
              <a:rPr lang="ru-RU" sz="3200" b="1" dirty="0"/>
              <a:t>Федеральный Закон от 10.12.1995 № 196-ФЗ «О безопасности дорожного движения</a:t>
            </a:r>
            <a:r>
              <a:rPr lang="ru-RU" sz="3200" b="1" dirty="0" smtClean="0"/>
              <a:t>»</a:t>
            </a:r>
            <a:br>
              <a:rPr lang="ru-RU" sz="3200" b="1" dirty="0" smtClean="0"/>
            </a:br>
            <a:r>
              <a:rPr lang="ru-RU" sz="2000" b="1" i="1" dirty="0"/>
              <a:t>Основные требования по обеспечению </a:t>
            </a:r>
            <a:r>
              <a:rPr lang="ru-RU" sz="2000" b="1" i="1" dirty="0" smtClean="0"/>
              <a:t>БДД, </a:t>
            </a:r>
            <a:r>
              <a:rPr lang="ru-RU" sz="2000" b="1" i="1" dirty="0"/>
              <a:t>предъявляемые к юридическим лицам, индивидуальным предпринимателям, физическим лицам при эксплуатации транспортных средств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234015" y="2546260"/>
            <a:ext cx="827256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/>
              <a:t>не </a:t>
            </a:r>
            <a:r>
              <a:rPr lang="ru-RU" dirty="0"/>
              <a:t>допускать управление транспортными средствами на основании иностранных национальных или международных водительских удостоверений при осуществлении предпринимательской и трудовой деятельности, непосредственно связанной с управлением транспортными средствами в соответствии с пунктом 13 статьи 25 настоящего Федерального закона. Действие данного требования может быть изменено или исключено в отношении участников экспериментального правового режима в сфере цифровых инноваций в соответствии с программой экспериментального правового режима в сфере цифровых инноваций, утверждаемой в соответствии с Федеральным законом от 31 июля 2020 года N 258-ФЗ "Об экспериментальных правовых режимах в сфере цифровых инноваций в Российской Федерации"; </a:t>
            </a:r>
          </a:p>
        </p:txBody>
      </p:sp>
    </p:spTree>
    <p:extLst>
      <p:ext uri="{BB962C8B-B14F-4D97-AF65-F5344CB8AC3E}">
        <p14:creationId xmlns:p14="http://schemas.microsoft.com/office/powerpoint/2010/main" val="249641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156018"/>
            <a:ext cx="7416824" cy="2413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fontAlgn="base"/>
            <a:r>
              <a:rPr lang="ru-RU" sz="3200" b="1" dirty="0"/>
              <a:t>Федеральный Закон от 10.12.1995 № 196-ФЗ «О безопасности дорожного движения</a:t>
            </a:r>
            <a:r>
              <a:rPr lang="ru-RU" sz="3200" b="1" dirty="0" smtClean="0"/>
              <a:t>»</a:t>
            </a:r>
            <a:br>
              <a:rPr lang="ru-RU" sz="3200" b="1" dirty="0" smtClean="0"/>
            </a:br>
            <a:r>
              <a:rPr lang="ru-RU" sz="2000" b="1" i="1" dirty="0"/>
              <a:t>Основные требования по обеспечению </a:t>
            </a:r>
            <a:r>
              <a:rPr lang="ru-RU" sz="2000" b="1" i="1" dirty="0" smtClean="0"/>
              <a:t>БДД, </a:t>
            </a:r>
            <a:r>
              <a:rPr lang="ru-RU" sz="2000" b="1" i="1" dirty="0"/>
              <a:t>предъявляемые к юридическим лицам, индивидуальным предпринимателям, физическим лицам при эксплуатации транспортных средств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234015" y="2546260"/>
            <a:ext cx="827256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/>
              <a:t>соблюдать </a:t>
            </a:r>
            <a:r>
              <a:rPr lang="ru-RU" dirty="0"/>
              <a:t>установленный законодательством Российской Федерации режим труда и отдыха водителей. Действие данного требования может быть изменено или исключено в отношении участников экспериментального правового режима в сфере цифровых инноваций в соответствии с программой экспериментального правового режима в сфере цифровых инноваций, утверждаемой в соответствии с Федеральным законом от 31 июля 2020 года N 258-ФЗ "Об экспериментальных правовых режимах в сфере цифровых инноваций в Российской Федерации"; </a:t>
            </a:r>
            <a:endParaRPr lang="ru-RU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/>
              <a:t>анализировать</a:t>
            </a:r>
            <a:r>
              <a:rPr lang="ru-RU" dirty="0"/>
              <a:t> и устранять причины дорожно-транспортных происшествий и нарушений правил дорожного движения с участием принадлежащих им транспортных средств;</a:t>
            </a:r>
          </a:p>
          <a:p>
            <a:pPr fontAlgn="base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01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156018"/>
            <a:ext cx="7416824" cy="2413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fontAlgn="base"/>
            <a:r>
              <a:rPr lang="ru-RU" sz="3200" b="1" dirty="0"/>
              <a:t>Федеральный Закон от 10.12.1995 № 196-ФЗ «О безопасности дорожного движения</a:t>
            </a:r>
            <a:r>
              <a:rPr lang="ru-RU" sz="3200" b="1" dirty="0" smtClean="0"/>
              <a:t>»</a:t>
            </a:r>
            <a:br>
              <a:rPr lang="ru-RU" sz="3200" b="1" dirty="0" smtClean="0"/>
            </a:br>
            <a:r>
              <a:rPr lang="ru-RU" sz="2000" b="1" i="1" dirty="0"/>
              <a:t>Основные требования по обеспечению </a:t>
            </a:r>
            <a:r>
              <a:rPr lang="ru-RU" sz="2000" b="1" i="1" dirty="0" smtClean="0"/>
              <a:t>БДД, </a:t>
            </a:r>
            <a:r>
              <a:rPr lang="ru-RU" sz="2000" b="1" i="1" dirty="0"/>
              <a:t>предъявляемые к юридическим лицам, индивидуальным предпринимателям, физическим лицам при эксплуатации транспортных средств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251520" y="3130488"/>
            <a:ext cx="827256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/>
              <a:t>организовывать </a:t>
            </a:r>
            <a:r>
              <a:rPr lang="ru-RU" dirty="0"/>
              <a:t>в соответствии с требованиями настоящего Федерального закона, Федерального закона от 21 ноября 2011 года N 323-ФЗ "Об основах охраны здоровья граждан в Российской Федерации" проведение обязательных медицинских осмотров и мероприятий по совершенствованию водителями транспортных средств навыков оказания первой помощи пострадавшим в дорожно-транспортных происшествиях</a:t>
            </a:r>
            <a:r>
              <a:rPr lang="ru-RU" dirty="0" smtClean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03796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156018"/>
            <a:ext cx="7416824" cy="2413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fontAlgn="base"/>
            <a:r>
              <a:rPr lang="ru-RU" sz="3200" b="1" dirty="0"/>
              <a:t>Федеральный Закон от 10.12.1995 № 196-ФЗ «О безопасности дорожного движения</a:t>
            </a:r>
            <a:r>
              <a:rPr lang="ru-RU" sz="3200" b="1" dirty="0" smtClean="0"/>
              <a:t>»</a:t>
            </a:r>
            <a:br>
              <a:rPr lang="ru-RU" sz="3200" b="1" dirty="0" smtClean="0"/>
            </a:br>
            <a:r>
              <a:rPr lang="ru-RU" sz="2000" b="1" i="1" dirty="0"/>
              <a:t>Основные требования по обеспечению </a:t>
            </a:r>
            <a:r>
              <a:rPr lang="ru-RU" sz="2000" b="1" i="1" dirty="0" smtClean="0"/>
              <a:t>БДД, </a:t>
            </a:r>
            <a:r>
              <a:rPr lang="ru-RU" sz="2000" b="1" i="1" dirty="0"/>
              <a:t>предъявляемые к юридическим лицам, индивидуальным предпринимателям, физическим лицам при эксплуатации транспортных средств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234015" y="2546260"/>
            <a:ext cx="827256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/>
              <a:t>обеспечивать соответствие</a:t>
            </a:r>
            <a:r>
              <a:rPr lang="ru-RU" dirty="0"/>
              <a:t> технического состояния транспортных средств </a:t>
            </a:r>
            <a:endParaRPr lang="ru-RU" dirty="0" smtClean="0"/>
          </a:p>
          <a:p>
            <a:pPr marL="263525" fontAlgn="base"/>
            <a:r>
              <a:rPr lang="ru-RU" dirty="0" smtClean="0"/>
              <a:t>требованиям</a:t>
            </a:r>
            <a:r>
              <a:rPr lang="ru-RU" dirty="0"/>
              <a:t> законодательства Российской Федерации о безопасности дорожного движения и законодательства Российской Федерации о техническом регулировании, а также требованиям международных договоров Российской Федерации и не допускать транспортные средства к эксплуатации при наличии у них неисправностей, при которых эксплуатация транспортных средств запрещена. Действие данного требования может быть изменено или исключено в отношении участников экспериментального правового режима в сфере цифровых инноваций в соответствии с программой экспериментального правового режима в сфере цифровых инноваций, утверждаемой в соответствии с Федеральным законом от 31 июля 2020 года </a:t>
            </a:r>
            <a:endParaRPr lang="ru-RU" dirty="0" smtClean="0"/>
          </a:p>
          <a:p>
            <a:pPr marL="263525" fontAlgn="base"/>
            <a:r>
              <a:rPr lang="ru-RU" dirty="0" smtClean="0"/>
              <a:t>N </a:t>
            </a:r>
            <a:r>
              <a:rPr lang="ru-RU" dirty="0"/>
              <a:t>258-ФЗ "Об экспериментальных правовых режимах в сфере </a:t>
            </a:r>
            <a:endParaRPr lang="ru-RU" dirty="0" smtClean="0"/>
          </a:p>
          <a:p>
            <a:pPr marL="263525" fontAlgn="base"/>
            <a:r>
              <a:rPr lang="ru-RU" dirty="0" smtClean="0"/>
              <a:t>цифровых </a:t>
            </a:r>
            <a:r>
              <a:rPr lang="ru-RU" dirty="0"/>
              <a:t>инноваций в Российской Федерации"; </a:t>
            </a:r>
          </a:p>
        </p:txBody>
      </p:sp>
    </p:spTree>
    <p:extLst>
      <p:ext uri="{BB962C8B-B14F-4D97-AF65-F5344CB8AC3E}">
        <p14:creationId xmlns:p14="http://schemas.microsoft.com/office/powerpoint/2010/main" val="337617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156018"/>
            <a:ext cx="7416824" cy="2413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fontAlgn="base"/>
            <a:r>
              <a:rPr lang="ru-RU" sz="3200" b="1" dirty="0"/>
              <a:t>Федеральный Закон от 10.12.1995 № 196-ФЗ «О безопасности дорожного движения</a:t>
            </a:r>
            <a:r>
              <a:rPr lang="ru-RU" sz="3200" b="1" dirty="0" smtClean="0"/>
              <a:t>»</a:t>
            </a:r>
            <a:br>
              <a:rPr lang="ru-RU" sz="3200" b="1" dirty="0" smtClean="0"/>
            </a:br>
            <a:r>
              <a:rPr lang="ru-RU" sz="2000" b="1" i="1" dirty="0"/>
              <a:t>Основные требования по обеспечению </a:t>
            </a:r>
            <a:r>
              <a:rPr lang="ru-RU" sz="2000" b="1" i="1" dirty="0" smtClean="0"/>
              <a:t>БДД, </a:t>
            </a:r>
            <a:r>
              <a:rPr lang="ru-RU" sz="2000" b="1" i="1" dirty="0"/>
              <a:t>предъявляемые к юридическим лицам, индивидуальным предпринимателям, физическим лицам при эксплуатации транспортных средств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234961" y="2808845"/>
            <a:ext cx="827256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/>
              <a:t>обеспечивать </a:t>
            </a:r>
            <a:r>
              <a:rPr lang="ru-RU" dirty="0"/>
              <a:t>исполнение установленной федеральным законом обязанности по страхованию гражданской ответственности владельцев транспортных средств</a:t>
            </a:r>
            <a:r>
              <a:rPr lang="ru-RU" dirty="0" smtClean="0"/>
              <a:t>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/>
              <a:t>осуществлять техническое обслуживание транспортных средств в сроки, предусмотренные документацией заводов - изготовителей данных транспортных средств</a:t>
            </a:r>
            <a:r>
              <a:rPr lang="ru-RU" dirty="0" smtClean="0"/>
              <a:t>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249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156018"/>
            <a:ext cx="7416824" cy="2413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fontAlgn="base"/>
            <a:r>
              <a:rPr lang="ru-RU" sz="3200" b="1" dirty="0"/>
              <a:t>Федеральный Закон от 10.12.1995 № 196-ФЗ «О безопасности дорожного движения</a:t>
            </a:r>
            <a:r>
              <a:rPr lang="ru-RU" sz="3200" b="1" dirty="0" smtClean="0"/>
              <a:t>»</a:t>
            </a:r>
            <a:br>
              <a:rPr lang="ru-RU" sz="3200" b="1" dirty="0" smtClean="0"/>
            </a:br>
            <a:r>
              <a:rPr lang="ru-RU" sz="2000" b="1" i="1" dirty="0"/>
              <a:t>Основные требования по обеспечению </a:t>
            </a:r>
            <a:r>
              <a:rPr lang="ru-RU" sz="2000" b="1" i="1" dirty="0" smtClean="0"/>
              <a:t>БДД, </a:t>
            </a:r>
            <a:r>
              <a:rPr lang="ru-RU" sz="2000" b="1" i="1" dirty="0"/>
              <a:t>предъявляемые к юридическим лицам, индивидуальным предпринимателям, физическим лицам при эксплуатации транспортных средств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234015" y="2546260"/>
            <a:ext cx="827256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/>
              <a:t>оснащать</a:t>
            </a:r>
            <a:r>
              <a:rPr lang="ru-RU" dirty="0"/>
              <a:t> транспортные средства </a:t>
            </a:r>
            <a:r>
              <a:rPr lang="ru-RU" dirty="0" err="1"/>
              <a:t>тахографами</a:t>
            </a:r>
            <a:r>
              <a:rPr lang="ru-RU" dirty="0"/>
              <a:t>. Требования к </a:t>
            </a:r>
            <a:r>
              <a:rPr lang="ru-RU" dirty="0" err="1"/>
              <a:t>тахографам</a:t>
            </a:r>
            <a:r>
              <a:rPr lang="ru-RU" dirty="0"/>
              <a:t>, категории и виды оснащаемых ими транспортных средств, порядок оснащения транспортных средств </a:t>
            </a:r>
            <a:r>
              <a:rPr lang="ru-RU" dirty="0" err="1"/>
              <a:t>тахографами</a:t>
            </a:r>
            <a:r>
              <a:rPr lang="ru-RU" dirty="0"/>
              <a:t>, правила их использования, обслуживания и контроля их работы устанавливаются в порядке, определяемом Правительством Российской Федерации. Категории оснащаемых </a:t>
            </a:r>
            <a:r>
              <a:rPr lang="ru-RU" dirty="0" err="1"/>
              <a:t>тахографами</a:t>
            </a:r>
            <a:r>
              <a:rPr lang="ru-RU" dirty="0"/>
              <a:t> транспортных средств, осуществляющих регулярные перевозки пассажиров, а также виды сообщения, в которых осуществляются такие перевозки транспортными средствами указанных категорий, устанавливаются Правительством Российской Федерации. Действие данных требований может быть изменено или исключено в отношении участников экспериментального правового режима в сфере цифровых инноваций в соответствии с программой экспериментального правового режима в сфере цифровых инноваций, утверждаемой в соответствии с Федеральным законом от 31 июля 2020 года N </a:t>
            </a:r>
            <a:r>
              <a:rPr lang="ru-RU" dirty="0" smtClean="0"/>
              <a:t>258-ФЗ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442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156018"/>
            <a:ext cx="7416824" cy="2413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fontAlgn="base"/>
            <a:r>
              <a:rPr lang="ru-RU" sz="3200" b="1" dirty="0"/>
              <a:t>Федеральный Закон от 10.12.1995 № 196-ФЗ «О безопасности дорожного движения</a:t>
            </a:r>
            <a:r>
              <a:rPr lang="ru-RU" sz="3200" b="1" dirty="0" smtClean="0"/>
              <a:t>»</a:t>
            </a:r>
            <a:br>
              <a:rPr lang="ru-RU" sz="3200" b="1" dirty="0" smtClean="0"/>
            </a:br>
            <a:r>
              <a:rPr lang="ru-RU" sz="2000" b="1" i="1" dirty="0"/>
              <a:t>Основные требования по обеспечению </a:t>
            </a:r>
            <a:r>
              <a:rPr lang="ru-RU" sz="2000" b="1" i="1" dirty="0" smtClean="0"/>
              <a:t>БДД, </a:t>
            </a:r>
            <a:r>
              <a:rPr lang="ru-RU" sz="2000" b="1" i="1" dirty="0"/>
              <a:t>предъявляемые к юридическим лицам, индивидуальным предпринимателям, физическим лицам при эксплуатации транспортных средств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234015" y="2546260"/>
            <a:ext cx="827256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smtClean="0"/>
              <a:t>2. Указанные </a:t>
            </a:r>
            <a:r>
              <a:rPr lang="ru-RU" dirty="0"/>
              <a:t>в пункте 1 настоящей статьи юридические лица и индивидуальные предприниматели, осуществляющие перевозки пассажиров на основании договора перевозки или договора фрахтования и (или) грузов на основании договора перевозки (коммерческие перевозки), а также осуществляющие перемещение лиц, кроме водителя, и (или) материальных объектов автобусами и грузовыми автомобилями без заключения указанных договоров (перевозки для собственных нужд автобусами и грузовыми автомобилями), кроме того, обязаны: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/>
              <a:t>соблюдать правила обеспечения безопасности перевозок автомобильным транспортом и городским наземным электрическим транспортом, утверждаемые федеральным органом исполнительной власти, осуществляющим функции по выработке государственной политики и нормативно-правовому регулированию в сфере </a:t>
            </a:r>
            <a:endParaRPr lang="ru-RU" dirty="0" smtClean="0"/>
          </a:p>
          <a:p>
            <a:pPr fontAlgn="base"/>
            <a:r>
              <a:rPr lang="ru-RU" dirty="0"/>
              <a:t> </a:t>
            </a:r>
            <a:r>
              <a:rPr lang="ru-RU" dirty="0" smtClean="0"/>
              <a:t>    транспорта;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261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156018"/>
            <a:ext cx="7416824" cy="2413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fontAlgn="base"/>
            <a:r>
              <a:rPr lang="ru-RU" sz="3200" b="1" dirty="0"/>
              <a:t>Федеральный Закон от 10.12.1995 № 196-ФЗ «О безопасности дорожного движения</a:t>
            </a:r>
            <a:r>
              <a:rPr lang="ru-RU" sz="3200" b="1" dirty="0" smtClean="0"/>
              <a:t>»</a:t>
            </a:r>
            <a:br>
              <a:rPr lang="ru-RU" sz="3200" b="1" dirty="0" smtClean="0"/>
            </a:br>
            <a:r>
              <a:rPr lang="ru-RU" sz="2000" b="1" i="1" dirty="0"/>
              <a:t>Основные требования по обеспечению </a:t>
            </a:r>
            <a:r>
              <a:rPr lang="ru-RU" sz="2000" b="1" i="1" dirty="0" smtClean="0"/>
              <a:t>БДД, </a:t>
            </a:r>
            <a:r>
              <a:rPr lang="ru-RU" sz="2000" b="1" i="1" dirty="0"/>
              <a:t>предъявляемые к юридическим лицам, индивидуальным предпринимателям, физическим лицам при эксплуатации транспортных средств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251520" y="2779473"/>
            <a:ext cx="827256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/>
              <a:t>создавать </a:t>
            </a:r>
            <a:r>
              <a:rPr lang="ru-RU" dirty="0"/>
              <a:t>условия для повышения квалификации водителей и других работников автомобильного и городского наземного электрического транспорта, обеспечивающих безопасность дорожного движения. Действие данного требования может быть изменено или исключено в отношении участников экспериментального правового режима в сфере цифровых инноваций в соответствии с программой экспериментального правового режима в сфере цифровых инноваций, утверждаемой в соответствии с Федеральным законом от 31 июля 2020 года N 258-ФЗ </a:t>
            </a:r>
            <a:r>
              <a:rPr lang="ru-RU" dirty="0" smtClean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77923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156018"/>
            <a:ext cx="7416824" cy="2413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fontAlgn="base"/>
            <a:r>
              <a:rPr lang="ru-RU" sz="3200" b="1" dirty="0"/>
              <a:t>Федеральный Закон от 10.12.1995 № 196-ФЗ «О безопасности дорожного движения</a:t>
            </a:r>
            <a:r>
              <a:rPr lang="ru-RU" sz="3200" b="1" dirty="0" smtClean="0"/>
              <a:t>»</a:t>
            </a:r>
            <a:br>
              <a:rPr lang="ru-RU" sz="3200" b="1" dirty="0" smtClean="0"/>
            </a:br>
            <a:r>
              <a:rPr lang="ru-RU" sz="2000" b="1" i="1" dirty="0"/>
              <a:t>Основные требования по обеспечению </a:t>
            </a:r>
            <a:r>
              <a:rPr lang="ru-RU" sz="2000" b="1" i="1" dirty="0" smtClean="0"/>
              <a:t>БДД, </a:t>
            </a:r>
            <a:r>
              <a:rPr lang="ru-RU" sz="2000" b="1" i="1" dirty="0"/>
              <a:t>предъявляемые к юридическим лицам, индивидуальным предпринимателям, физическим лицам при эксплуатации транспортных средств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251520" y="2743117"/>
            <a:ext cx="827256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/>
              <a:t>обеспечивать </a:t>
            </a:r>
            <a:r>
              <a:rPr lang="ru-RU" dirty="0"/>
              <a:t>стоянку транспортных средств, принадлежащих им на праве собственности или ином законном основании, в границах городских поселений, муниципальных округов, городских округов, городов федерального значения Москвы, Санкт-Петербурга и Севастополя по возвращении из рейса и окончании смены водителя на парковках (парковочных местах), соответствующих требованиям, установленным федеральным органом исполнительной власти, осуществляющим функции по выработке государственной политики и нормативно-правовому регулированию в сфере транспорта, а также осуществлять техническое обслуживание и ремонт указанных транспортных средств в соответствии с требованиями, установленными статьей 18 настоящего Федерального закона; 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58503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156018"/>
            <a:ext cx="7416824" cy="2413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fontAlgn="base"/>
            <a:r>
              <a:rPr lang="ru-RU" sz="3200" b="1" dirty="0"/>
              <a:t>Федеральный Закон от 10.12.1995 № 196-ФЗ «О безопасности дорожного движения</a:t>
            </a:r>
            <a:r>
              <a:rPr lang="ru-RU" sz="3200" b="1" dirty="0" smtClean="0"/>
              <a:t>»</a:t>
            </a:r>
            <a:br>
              <a:rPr lang="ru-RU" sz="3200" b="1" dirty="0" smtClean="0"/>
            </a:br>
            <a:r>
              <a:rPr lang="ru-RU" sz="2000" b="1" i="1" dirty="0"/>
              <a:t>Основные требования по обеспечению </a:t>
            </a:r>
            <a:r>
              <a:rPr lang="ru-RU" sz="2000" b="1" i="1" dirty="0" smtClean="0"/>
              <a:t>БДД, </a:t>
            </a:r>
            <a:r>
              <a:rPr lang="ru-RU" sz="2000" b="1" i="1" dirty="0"/>
              <a:t>предъявляемые к юридическим лицам, индивидуальным предпринимателям, физическим лицам при эксплуатации транспортных средств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69528" y="2527773"/>
            <a:ext cx="827256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/>
              <a:t>назначать </a:t>
            </a:r>
            <a:r>
              <a:rPr lang="ru-RU" dirty="0"/>
              <a:t>ответственного за обеспечение безопасности дорожного движения, прошедшего аттестацию на право заниматься соответствующей деятельностью в порядке, установленном федеральным органом исполнительной власти, осуществляющим функции по выработке государственной политики и нормативно-правовому регулированию в сфере транспорта</a:t>
            </a:r>
            <a:r>
              <a:rPr lang="ru-RU" dirty="0" smtClean="0"/>
              <a:t>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/>
              <a:t>обеспечивать </a:t>
            </a:r>
            <a:r>
              <a:rPr lang="ru-RU" dirty="0"/>
              <a:t>соответствие работников профессиональным и квалификационным требованиям, предъявляемым при осуществлении перевозок и установленным федеральным органом исполнительной власти, осуществляющим функции по выработке государственной политики и нормативно-правовому регулированию </a:t>
            </a:r>
            <a:endParaRPr lang="ru-RU" dirty="0" smtClean="0"/>
          </a:p>
          <a:p>
            <a:pPr marL="263525" fontAlgn="base"/>
            <a:r>
              <a:rPr lang="ru-RU" dirty="0" smtClean="0"/>
              <a:t>в </a:t>
            </a:r>
            <a:r>
              <a:rPr lang="ru-RU" dirty="0"/>
              <a:t>сфере транспорта, и соответствовать указанным требованиям при </a:t>
            </a:r>
            <a:r>
              <a:rPr lang="ru-RU" dirty="0" smtClean="0"/>
              <a:t>  осуществлении </a:t>
            </a:r>
            <a:r>
              <a:rPr lang="ru-RU" dirty="0"/>
              <a:t>перевозок индивидуальным предпринимателем самостоятельно</a:t>
            </a:r>
            <a:r>
              <a:rPr lang="ru-RU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810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435537" y="1389"/>
            <a:ext cx="7416824" cy="2413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fontAlgn="base"/>
            <a:r>
              <a:rPr lang="ru-RU" sz="3200" b="1" dirty="0"/>
              <a:t>Федеральный Закон от 10.12.1995 № 196-ФЗ «О безопасности дорожного движения</a:t>
            </a:r>
            <a:r>
              <a:rPr lang="ru-RU" sz="3200" b="1" dirty="0" smtClean="0"/>
              <a:t>»</a:t>
            </a:r>
            <a:br>
              <a:rPr lang="ru-RU" sz="3200" b="1" dirty="0" smtClean="0"/>
            </a:br>
            <a:r>
              <a:rPr lang="ru-RU" sz="2000" b="1" i="1" dirty="0"/>
              <a:t>Основные требования по обеспечению </a:t>
            </a:r>
            <a:r>
              <a:rPr lang="ru-RU" sz="2000" b="1" i="1" dirty="0" smtClean="0"/>
              <a:t>БДД, </a:t>
            </a:r>
            <a:r>
              <a:rPr lang="ru-RU" sz="2000" b="1" i="1" dirty="0"/>
              <a:t>предъявляемые к юридическим лицам, индивидуальным предпринимателям, физическим лицам при эксплуатации транспортных средств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68262" y="2359372"/>
            <a:ext cx="896823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/>
              <a:t>организовывать</a:t>
            </a:r>
            <a:r>
              <a:rPr lang="ru-RU" dirty="0"/>
              <a:t> и проводить </a:t>
            </a:r>
            <a:r>
              <a:rPr lang="ru-RU" dirty="0" err="1"/>
              <a:t>предрейсовый</a:t>
            </a:r>
            <a:r>
              <a:rPr lang="ru-RU" dirty="0"/>
              <a:t> или </a:t>
            </a:r>
            <a:r>
              <a:rPr lang="ru-RU" dirty="0" err="1"/>
              <a:t>предсменный</a:t>
            </a:r>
            <a:r>
              <a:rPr lang="ru-RU" dirty="0"/>
              <a:t> контроль технического состояния транспортных средств в порядке, установленном федеральным органом исполнительной власти, осуществляющим функции по выработке государственной политики и нормативно-правовому регулированию в сфере транспорта</a:t>
            </a:r>
            <a:r>
              <a:rPr lang="ru-RU" dirty="0" smtClean="0"/>
              <a:t>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/>
              <a:t>соблюдать правила технической эксплуатации транспортных средств городского наземного электрического транспорта, устанавливаемые федеральным органом исполнительной власти, осуществляющим функции по выработке государственной политики и нормативно-правовому регулированию в сфере транспорта, при осуществлении перевозок пассажиров троллейбусами, трамваями</a:t>
            </a:r>
            <a:r>
              <a:rPr lang="ru-RU" dirty="0" smtClean="0"/>
              <a:t>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/>
              <a:t>соблюдать правила организованной перевозки группы детей </a:t>
            </a:r>
            <a:endParaRPr lang="ru-RU" dirty="0" smtClean="0"/>
          </a:p>
          <a:p>
            <a:pPr fontAlgn="base"/>
            <a:r>
              <a:rPr lang="ru-RU" dirty="0" smtClean="0"/>
              <a:t>     автобусами</a:t>
            </a:r>
            <a:r>
              <a:rPr lang="ru-RU" dirty="0"/>
              <a:t>, установленные Правительством </a:t>
            </a:r>
            <a:r>
              <a:rPr lang="ru-RU" dirty="0" smtClean="0"/>
              <a:t>РФ, </a:t>
            </a:r>
            <a:r>
              <a:rPr lang="ru-RU" dirty="0"/>
              <a:t>при </a:t>
            </a:r>
            <a:endParaRPr lang="ru-RU" dirty="0" smtClean="0"/>
          </a:p>
          <a:p>
            <a:pPr fontAlgn="base"/>
            <a:r>
              <a:rPr lang="ru-RU" dirty="0" smtClean="0"/>
              <a:t>     осуществлении </a:t>
            </a:r>
            <a:r>
              <a:rPr lang="ru-RU" dirty="0"/>
              <a:t>таких перевозок.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857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463794"/>
            <a:ext cx="7416824" cy="17979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fontAlgn="base"/>
            <a:r>
              <a:rPr lang="ru-RU" sz="3200" b="1" dirty="0"/>
              <a:t>Федеральный Закон от 10.12.1995 № 196-ФЗ «О безопасности дорожного движения</a:t>
            </a:r>
            <a:r>
              <a:rPr lang="ru-RU" sz="3200" b="1" dirty="0" smtClean="0"/>
              <a:t>»</a:t>
            </a:r>
            <a:br>
              <a:rPr lang="ru-RU" sz="3200" b="1" dirty="0" smtClean="0"/>
            </a:br>
            <a:r>
              <a:rPr lang="ru-RU" sz="2000" b="1" i="1" dirty="0"/>
              <a:t>Основные принципы обеспечения </a:t>
            </a:r>
            <a:r>
              <a:rPr lang="ru-RU" sz="2000" b="1" i="1" dirty="0" smtClean="0"/>
              <a:t>БДД</a:t>
            </a:r>
            <a:endParaRPr lang="ru-RU" sz="2000" b="1" i="1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251520" y="2427464"/>
            <a:ext cx="827256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/>
              <a:t>приоритет жизни и здоровья граждан, участвующих в дорожном движении, над экономическими результатами хозяйственной деятельности</a:t>
            </a:r>
            <a:r>
              <a:rPr lang="ru-RU" dirty="0" smtClean="0"/>
              <a:t>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/>
              <a:t>приоритет ответственности государства за обеспечение безопасности дорожного движения над ответственностью граждан, участвующих в дорожном движении</a:t>
            </a:r>
            <a:r>
              <a:rPr lang="ru-RU" dirty="0" smtClean="0"/>
              <a:t>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/>
              <a:t>соблюдение интересов граждан, общества и государства при обеспечении безопасности дорожного движения</a:t>
            </a:r>
            <a:r>
              <a:rPr lang="ru-RU" dirty="0" smtClean="0"/>
              <a:t>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/>
              <a:t>программно-целевой подход к деятельности по обеспечению безопасности дорожного движения.</a:t>
            </a:r>
          </a:p>
        </p:txBody>
      </p:sp>
    </p:spTree>
    <p:extLst>
      <p:ext uri="{BB962C8B-B14F-4D97-AF65-F5344CB8AC3E}">
        <p14:creationId xmlns:p14="http://schemas.microsoft.com/office/powerpoint/2010/main" val="47541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301197"/>
            <a:ext cx="7416824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3200" b="1" dirty="0"/>
              <a:t>Федеральный Закон от 10.12.1995 № 196-ФЗ «О безопасности дорожного движения»</a:t>
            </a:r>
          </a:p>
        </p:txBody>
      </p:sp>
      <p:sp>
        <p:nvSpPr>
          <p:cNvPr id="9" name="object 4"/>
          <p:cNvSpPr txBox="1"/>
          <p:nvPr/>
        </p:nvSpPr>
        <p:spPr>
          <a:xfrm>
            <a:off x="251520" y="1976682"/>
            <a:ext cx="8644705" cy="416844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dirty="0"/>
              <a:t>Согласно </a:t>
            </a:r>
            <a:r>
              <a:rPr lang="ru-RU" b="1" dirty="0"/>
              <a:t>статье 30 Федерального закона от 10.12.1995 № 196‑ФЗ «О безопасности дорожного движения»</a:t>
            </a:r>
            <a:r>
              <a:rPr lang="ru-RU" dirty="0"/>
              <a:t>, контроль (надзор) в области безопасности дорожного движения осуществляется посредством:</a:t>
            </a:r>
          </a:p>
          <a:p>
            <a:r>
              <a:rPr lang="ru-RU" b="1" dirty="0"/>
              <a:t>Федерального государственного контроля (надзора)</a:t>
            </a:r>
            <a:r>
              <a:rPr lang="ru-RU" dirty="0"/>
              <a:t> в области безопасности дорожного движения.</a:t>
            </a:r>
          </a:p>
          <a:p>
            <a:r>
              <a:rPr lang="ru-RU" b="1" dirty="0"/>
              <a:t>Надзора за соблюдением участниками дорожного движения</a:t>
            </a:r>
            <a:r>
              <a:rPr lang="ru-RU" dirty="0"/>
              <a:t> требований законодательства Российской Федерации о безопасности дорожного движения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dirty="0"/>
              <a:t>1. Федеральный государственный контроль (надзор)</a:t>
            </a:r>
            <a:r>
              <a:rPr lang="ru-RU" dirty="0"/>
              <a:t> охватывает проверку соблюдения обязательных требований, установленных: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законодательством РФ о безопасности дорожного движения;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Соглашением о международной дорожной перевозке опасных грузов от 30 сентября 1957 года (ДОПОГ);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актами, составляющими право Евразийского экономического союза.</a:t>
            </a:r>
          </a:p>
          <a:p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57529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301197"/>
            <a:ext cx="7416824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3200" b="1" dirty="0"/>
              <a:t>Федеральный Закон от 10.12.1995 № 196-ФЗ «О безопасности дорожного движения»</a:t>
            </a:r>
          </a:p>
        </p:txBody>
      </p:sp>
      <p:sp>
        <p:nvSpPr>
          <p:cNvPr id="9" name="object 4"/>
          <p:cNvSpPr txBox="1"/>
          <p:nvPr/>
        </p:nvSpPr>
        <p:spPr>
          <a:xfrm>
            <a:off x="179512" y="1704749"/>
            <a:ext cx="8644705" cy="44454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b="1" dirty="0"/>
              <a:t>Предметом контроля являются: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содержание дорог, дорожных сооружений, железнодорожных переездов и линий городского наземного электрического транспорта (если это влияет на безопасность движения);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проведение строительных, ремонтных и иных работ, влияющих на безопасность дорожного движения (за исключением тех, что проверяются в рамках государственного строительного надзора);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установка и эксплуатация технических средств организации дорожного движения и элементов обустройства дорог;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конструкция и техническое состояние транспортных средств, прицепов и дополнительного оборудования, а также изменения конструкции зарегистрированных автомототранспортных средств;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перевозки пассажиров и грузов, эксплуатация транспортных средств (с отдельными исключениями);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соблюдение операторами технического осмотра правил проведения </a:t>
            </a:r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   технического</a:t>
            </a:r>
            <a:r>
              <a:rPr lang="ru-RU" dirty="0"/>
              <a:t> осмотра транспортных средств.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5054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301197"/>
            <a:ext cx="7416824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3200" b="1" dirty="0"/>
              <a:t>Федеральный Закон от 10.12.1995 № 196-ФЗ «О безопасности дорожного движения»</a:t>
            </a:r>
          </a:p>
        </p:txBody>
      </p:sp>
      <p:sp>
        <p:nvSpPr>
          <p:cNvPr id="9" name="object 4"/>
          <p:cNvSpPr txBox="1"/>
          <p:nvPr/>
        </p:nvSpPr>
        <p:spPr>
          <a:xfrm>
            <a:off x="179512" y="1699521"/>
            <a:ext cx="8644705" cy="44454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dirty="0"/>
              <a:t>Организация и осуществление федерального государственного контроля регулируются </a:t>
            </a:r>
            <a:r>
              <a:rPr lang="ru-RU" b="1" dirty="0"/>
              <a:t>Федеральным законом от 31.07.2020 № 248‑ФЗ «О государственном контроле (надзоре) и муниципальном контроле в Российской Федерации»</a:t>
            </a:r>
            <a:r>
              <a:rPr lang="ru-RU" dirty="0"/>
              <a:t>. Положение о таком контроле утверждается Правительством РФ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b="1" dirty="0"/>
              <a:t>2. Надзор за соблюдением участниками дорожного движения требований законодательства</a:t>
            </a:r>
            <a:r>
              <a:rPr lang="ru-RU" dirty="0"/>
              <a:t> включает:</a:t>
            </a:r>
          </a:p>
          <a:p>
            <a:r>
              <a:rPr lang="ru-RU" dirty="0"/>
              <a:t>контроль за действиями водителей, пешеходов и иных участников движения;</a:t>
            </a:r>
          </a:p>
          <a:p>
            <a:r>
              <a:rPr lang="ru-RU" dirty="0"/>
              <a:t>обеспечение соблюдения норм безопасности на дорогах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Порядок осуществления надзора устанавливает </a:t>
            </a:r>
            <a:r>
              <a:rPr lang="ru-RU" b="1" dirty="0"/>
              <a:t>федеральный орган исполнительной власти</a:t>
            </a:r>
            <a:r>
              <a:rPr lang="ru-RU" dirty="0"/>
              <a:t>, отвечающий за выработку и реализацию государственной политики и нормативно‑правовое регулирование в сфере внутренних дел. В Вооружённых Силах РФ и других войсках надзор проводят уполномоченные федеральные органы согласно их </a:t>
            </a:r>
            <a:endParaRPr lang="ru-RU" dirty="0" smtClean="0"/>
          </a:p>
          <a:p>
            <a:r>
              <a:rPr lang="ru-RU" dirty="0" smtClean="0"/>
              <a:t>компетенции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7614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301197"/>
            <a:ext cx="7416824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3200" b="1" dirty="0"/>
              <a:t>Федеральный Закон от 10.12.1995 № 196-ФЗ «О безопасности дорожного движения»</a:t>
            </a:r>
          </a:p>
        </p:txBody>
      </p:sp>
      <p:sp>
        <p:nvSpPr>
          <p:cNvPr id="9" name="object 4"/>
          <p:cNvSpPr txBox="1"/>
          <p:nvPr/>
        </p:nvSpPr>
        <p:spPr>
          <a:xfrm>
            <a:off x="251520" y="1941908"/>
            <a:ext cx="8644705" cy="361445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b="1" dirty="0"/>
              <a:t>Нормативная база </a:t>
            </a:r>
            <a:r>
              <a:rPr lang="ru-RU" b="1" dirty="0" smtClean="0"/>
              <a:t>и</a:t>
            </a:r>
            <a:r>
              <a:rPr lang="ru-RU" b="1" dirty="0"/>
              <a:t> </a:t>
            </a:r>
            <a:r>
              <a:rPr lang="ru-RU" b="1" dirty="0" smtClean="0"/>
              <a:t>требования по анализу и устранению причин ДТП</a:t>
            </a:r>
            <a:endParaRPr lang="ru-RU" dirty="0"/>
          </a:p>
          <a:p>
            <a:r>
              <a:rPr lang="ru-RU" dirty="0"/>
              <a:t>Основные положения закреплены в:</a:t>
            </a:r>
          </a:p>
          <a:p>
            <a:r>
              <a:rPr lang="ru-RU" b="1" dirty="0"/>
              <a:t>ст. 20 Федерального закона от 10.12.1995 № 196‑ФЗ</a:t>
            </a:r>
            <a:r>
              <a:rPr lang="ru-RU" dirty="0"/>
              <a:t> — устанавливает общие обязанности </a:t>
            </a:r>
            <a:r>
              <a:rPr lang="ru-RU" dirty="0" err="1"/>
              <a:t>юрлиц</a:t>
            </a:r>
            <a:r>
              <a:rPr lang="ru-RU" dirty="0"/>
              <a:t> и ИП по обеспечению БДД;</a:t>
            </a:r>
          </a:p>
          <a:p>
            <a:endParaRPr lang="ru-RU" b="1" dirty="0" smtClean="0"/>
          </a:p>
          <a:p>
            <a:r>
              <a:rPr lang="ru-RU" b="1" dirty="0" smtClean="0"/>
              <a:t>Что</a:t>
            </a:r>
            <a:r>
              <a:rPr lang="ru-RU" b="1" dirty="0"/>
              <a:t> именно должны делать владельцы/</a:t>
            </a:r>
            <a:r>
              <a:rPr lang="ru-RU" b="1" dirty="0" err="1"/>
              <a:t>эксплуатанты</a:t>
            </a:r>
            <a:r>
              <a:rPr lang="ru-RU" b="1" dirty="0"/>
              <a:t>:</a:t>
            </a:r>
            <a:endParaRPr lang="ru-RU" dirty="0"/>
          </a:p>
          <a:p>
            <a:r>
              <a:rPr lang="ru-RU" b="1" dirty="0"/>
              <a:t>Фиксировать и учитывать</a:t>
            </a:r>
            <a:r>
              <a:rPr lang="ru-RU" dirty="0"/>
              <a:t> все ДТП и серьёзные нарушения ПДД с участием своих ТС.</a:t>
            </a:r>
          </a:p>
          <a:p>
            <a:r>
              <a:rPr lang="ru-RU" b="1" dirty="0"/>
              <a:t>Проводить служебное расследование</a:t>
            </a:r>
            <a:r>
              <a:rPr lang="ru-RU" dirty="0"/>
              <a:t> каждого ДТП: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выяснять причины (технические неисправности, ошибки водителя, внешние факторы);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устанавливать лиц, чьи действия привели к происшествию;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оценивать соблюдение режима труда и отдыха водителя.</a:t>
            </a:r>
          </a:p>
          <a:p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8704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301197"/>
            <a:ext cx="7416824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3200" b="1" dirty="0"/>
              <a:t>Федеральный Закон от 10.12.1995 № 196-ФЗ «О безопасности дорожного движения»</a:t>
            </a:r>
          </a:p>
        </p:txBody>
      </p:sp>
      <p:sp>
        <p:nvSpPr>
          <p:cNvPr id="9" name="object 4"/>
          <p:cNvSpPr txBox="1"/>
          <p:nvPr/>
        </p:nvSpPr>
        <p:spPr>
          <a:xfrm>
            <a:off x="179512" y="1699521"/>
            <a:ext cx="8644705" cy="44454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endParaRPr lang="ru-RU" b="1" dirty="0" smtClean="0"/>
          </a:p>
          <a:p>
            <a:r>
              <a:rPr lang="ru-RU" b="1" dirty="0" smtClean="0"/>
              <a:t>Разрабатывать</a:t>
            </a:r>
            <a:r>
              <a:rPr lang="ru-RU" b="1" dirty="0"/>
              <a:t> и внедрять меры профилактики</a:t>
            </a:r>
            <a:r>
              <a:rPr lang="ru-RU" dirty="0"/>
              <a:t>, например:</a:t>
            </a:r>
          </a:p>
          <a:p>
            <a:pPr lvl="1"/>
            <a:r>
              <a:rPr lang="ru-RU" dirty="0"/>
              <a:t>внеплановые инструктажи и тренинги для водителей;</a:t>
            </a:r>
          </a:p>
          <a:p>
            <a:pPr lvl="1"/>
            <a:r>
              <a:rPr lang="ru-RU" dirty="0"/>
              <a:t>усиление контроля за техническим состоянием транспорта (внеочередные ТО);</a:t>
            </a:r>
          </a:p>
          <a:p>
            <a:pPr lvl="1"/>
            <a:r>
              <a:rPr lang="ru-RU" dirty="0"/>
              <a:t>корректировка маршрутов или графиков работы;</a:t>
            </a:r>
          </a:p>
          <a:p>
            <a:pPr lvl="1"/>
            <a:r>
              <a:rPr lang="ru-RU" dirty="0"/>
              <a:t>применение дисциплинарных мер к виновным сотрудникам.</a:t>
            </a:r>
          </a:p>
          <a:p>
            <a:endParaRPr lang="ru-RU" b="1" dirty="0" smtClean="0"/>
          </a:p>
          <a:p>
            <a:r>
              <a:rPr lang="ru-RU" b="1" dirty="0" smtClean="0"/>
              <a:t>Вести</a:t>
            </a:r>
            <a:r>
              <a:rPr lang="ru-RU" b="1" dirty="0"/>
              <a:t> документацию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журналы учёта ДТП;</a:t>
            </a:r>
          </a:p>
          <a:p>
            <a:pPr lvl="1"/>
            <a:r>
              <a:rPr lang="ru-RU" dirty="0"/>
              <a:t>акты служебных расследований;</a:t>
            </a:r>
          </a:p>
          <a:p>
            <a:pPr lvl="1"/>
            <a:r>
              <a:rPr lang="ru-RU" dirty="0"/>
              <a:t>планы мероприятий по устранению причин происшествий.</a:t>
            </a:r>
          </a:p>
          <a:p>
            <a:endParaRPr lang="ru-RU" b="1" dirty="0" smtClean="0"/>
          </a:p>
          <a:p>
            <a:r>
              <a:rPr lang="ru-RU" b="1" dirty="0" smtClean="0"/>
              <a:t>Взаимодействовать</a:t>
            </a:r>
            <a:r>
              <a:rPr lang="ru-RU" b="1" dirty="0"/>
              <a:t> с госорганами</a:t>
            </a:r>
            <a:r>
              <a:rPr lang="ru-RU" dirty="0"/>
              <a:t> — предоставлять данные по запросам </a:t>
            </a:r>
            <a:r>
              <a:rPr lang="ru-RU" dirty="0" smtClean="0"/>
              <a:t>Госавтоинспекции,</a:t>
            </a:r>
            <a:r>
              <a:rPr lang="ru-RU" dirty="0"/>
              <a:t> участвовать в межведомственных разборах.</a:t>
            </a:r>
          </a:p>
          <a:p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7402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301197"/>
            <a:ext cx="7416824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3200" b="1" dirty="0"/>
              <a:t>Федеральный Закон от 10.12.1995 № 196-ФЗ «О безопасности дорожного движения»</a:t>
            </a:r>
          </a:p>
        </p:txBody>
      </p:sp>
      <p:sp>
        <p:nvSpPr>
          <p:cNvPr id="9" name="object 4"/>
          <p:cNvSpPr txBox="1"/>
          <p:nvPr/>
        </p:nvSpPr>
        <p:spPr>
          <a:xfrm>
            <a:off x="363376" y="2060848"/>
            <a:ext cx="8091438" cy="25064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b="1" dirty="0"/>
              <a:t>Федеральный закон от 10.12.1995 № 196‑ФЗ «О безопасности дорожного движения»</a:t>
            </a:r>
            <a:r>
              <a:rPr lang="ru-RU" dirty="0"/>
              <a:t> </a:t>
            </a:r>
            <a:r>
              <a:rPr lang="ru-RU" dirty="0" smtClean="0"/>
              <a:t>(</a:t>
            </a:r>
            <a:r>
              <a:rPr lang="ru-RU" b="1" dirty="0"/>
              <a:t>п. 2 ст. </a:t>
            </a:r>
            <a:r>
              <a:rPr lang="ru-RU" b="1" dirty="0" smtClean="0"/>
              <a:t>20</a:t>
            </a:r>
            <a:r>
              <a:rPr lang="ru-RU" dirty="0" smtClean="0"/>
              <a:t>):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 устанавливает обязанность юридических лиц и индивидуальных предпринимателей, осуществляющих перевозки пассажиров и грузов, назначать ответственного за обеспечение БДД;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закрепляет требование, чтобы такой сотрудник прошёл соответствующую аттестацию.</a:t>
            </a:r>
          </a:p>
          <a:p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3093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301197"/>
            <a:ext cx="7416824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3200" b="1" dirty="0"/>
              <a:t>Федеральный Закон от 10.12.1995 № 196-ФЗ «О безопасности дорожного движения»</a:t>
            </a:r>
          </a:p>
        </p:txBody>
      </p:sp>
      <p:sp>
        <p:nvSpPr>
          <p:cNvPr id="9" name="object 4"/>
          <p:cNvSpPr txBox="1"/>
          <p:nvPr/>
        </p:nvSpPr>
        <p:spPr>
          <a:xfrm>
            <a:off x="363376" y="2060848"/>
            <a:ext cx="8091438" cy="25064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b="1" dirty="0"/>
              <a:t>Федеральный закон от 10.12.1995 № 196‑ФЗ «О безопасности дорожного движения»</a:t>
            </a:r>
            <a:r>
              <a:rPr lang="ru-RU" dirty="0"/>
              <a:t> </a:t>
            </a:r>
            <a:r>
              <a:rPr lang="ru-RU" dirty="0" smtClean="0"/>
              <a:t>(</a:t>
            </a:r>
            <a:r>
              <a:rPr lang="ru-RU" b="1" dirty="0"/>
              <a:t>п. 2 ст. </a:t>
            </a:r>
            <a:r>
              <a:rPr lang="ru-RU" b="1" dirty="0" smtClean="0"/>
              <a:t>20</a:t>
            </a:r>
            <a:r>
              <a:rPr lang="ru-RU" dirty="0" smtClean="0"/>
              <a:t>):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 устанавливает обязанность юридических лиц и индивидуальных предпринимателей, осуществляющих перевозки пассажиров и грузов, назначать ответственного за обеспечение БДД;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закрепляет требование, чтобы такой сотрудник прошёл соответствующую аттестацию.</a:t>
            </a:r>
          </a:p>
          <a:p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7025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4"/>
          <p:cNvSpPr txBox="1">
            <a:spLocks noGrp="1"/>
          </p:cNvSpPr>
          <p:nvPr>
            <p:ph type="title"/>
          </p:nvPr>
        </p:nvSpPr>
        <p:spPr>
          <a:xfrm>
            <a:off x="395536" y="301197"/>
            <a:ext cx="7416824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3200" b="1" dirty="0"/>
              <a:t>Постановление Правительства Российской Федерации от 23.10.1993 № 1090 «О правилах дорожного движения</a:t>
            </a:r>
            <a:r>
              <a:rPr lang="ru-RU" sz="3200" b="1" dirty="0" smtClean="0"/>
              <a:t>»</a:t>
            </a:r>
            <a:endParaRPr lang="ru-RU" sz="3200" b="1" dirty="0"/>
          </a:p>
        </p:txBody>
      </p:sp>
      <p:sp>
        <p:nvSpPr>
          <p:cNvPr id="9" name="object 4"/>
          <p:cNvSpPr txBox="1"/>
          <p:nvPr/>
        </p:nvSpPr>
        <p:spPr>
          <a:xfrm>
            <a:off x="363376" y="2060848"/>
            <a:ext cx="8091438" cy="361445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ru-RU" dirty="0"/>
              <a:t>В соответствии с </a:t>
            </a:r>
            <a:r>
              <a:rPr lang="ru-RU" b="1" dirty="0"/>
              <a:t>п. 2.3.4 Правил дорожного движения Российской </a:t>
            </a:r>
            <a:r>
              <a:rPr lang="ru-RU" b="1" dirty="0" smtClean="0"/>
              <a:t>Федерации</a:t>
            </a:r>
          </a:p>
          <a:p>
            <a:endParaRPr lang="ru-RU" dirty="0" smtClean="0"/>
          </a:p>
          <a:p>
            <a:r>
              <a:rPr lang="ru-RU" dirty="0" smtClean="0"/>
              <a:t>При</a:t>
            </a:r>
            <a:r>
              <a:rPr lang="ru-RU" dirty="0"/>
              <a:t> вынужденной остановке транспортного средства или дорожно‑транспортном происшествии </a:t>
            </a:r>
            <a:r>
              <a:rPr lang="ru-RU" b="1" dirty="0"/>
              <a:t>вне населённых пунктов</a:t>
            </a:r>
            <a:r>
              <a:rPr lang="ru-RU" dirty="0"/>
              <a:t> в следующих случаях: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 тёмное время суток;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 условиях ограниченной видимости, —</a:t>
            </a:r>
          </a:p>
          <a:p>
            <a:r>
              <a:rPr lang="ru-RU" dirty="0"/>
              <a:t>при нахождении </a:t>
            </a:r>
            <a:r>
              <a:rPr lang="ru-RU" b="1" dirty="0"/>
              <a:t>на проезжей части или обочине</a:t>
            </a:r>
            <a:r>
              <a:rPr lang="ru-RU" dirty="0"/>
              <a:t> быть одетым в: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куртку,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жилет,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жилет‑накидку</a:t>
            </a:r>
          </a:p>
          <a:p>
            <a:r>
              <a:rPr lang="ru-RU" dirty="0"/>
              <a:t>с полосами </a:t>
            </a:r>
            <a:r>
              <a:rPr lang="ru-RU" b="1" dirty="0" err="1"/>
              <a:t>световозвращающего</a:t>
            </a:r>
            <a:r>
              <a:rPr lang="ru-RU" b="1" dirty="0"/>
              <a:t> материала</a:t>
            </a:r>
            <a:r>
              <a:rPr lang="ru-RU" dirty="0"/>
              <a:t>, соответствующих требованиям</a:t>
            </a:r>
            <a:r>
              <a:rPr lang="ru-RU"/>
              <a:t> </a:t>
            </a:r>
            <a:endParaRPr lang="ru-RU" smtClean="0"/>
          </a:p>
          <a:p>
            <a:r>
              <a:rPr lang="ru-RU" b="1" smtClean="0"/>
              <a:t>ГОСТ</a:t>
            </a:r>
            <a:r>
              <a:rPr lang="ru-RU" b="1" dirty="0"/>
              <a:t> 12.4.281‑2014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4683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2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2418969" y="1721942"/>
            <a:ext cx="42506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spc="-10" dirty="0">
                <a:latin typeface="Microsoft Sans Serif"/>
                <a:cs typeface="Microsoft Sans Serif"/>
              </a:rPr>
              <a:t>Спасибо</a:t>
            </a:r>
            <a:r>
              <a:rPr b="0" spc="-25" dirty="0">
                <a:latin typeface="Microsoft Sans Serif"/>
                <a:cs typeface="Microsoft Sans Serif"/>
              </a:rPr>
              <a:t> </a:t>
            </a:r>
            <a:r>
              <a:rPr b="0" spc="-70" dirty="0">
                <a:latin typeface="Microsoft Sans Serif"/>
                <a:cs typeface="Microsoft Sans Serif"/>
              </a:rPr>
              <a:t>за</a:t>
            </a:r>
            <a:r>
              <a:rPr b="0" spc="-10" dirty="0">
                <a:latin typeface="Microsoft Sans Serif"/>
                <a:cs typeface="Microsoft Sans Serif"/>
              </a:rPr>
              <a:t> </a:t>
            </a:r>
            <a:r>
              <a:rPr b="0" spc="-20" dirty="0">
                <a:latin typeface="Microsoft Sans Serif"/>
                <a:cs typeface="Microsoft Sans Serif"/>
              </a:rPr>
              <a:t>внимание!</a:t>
            </a:r>
          </a:p>
        </p:txBody>
      </p:sp>
      <p:pic>
        <p:nvPicPr>
          <p:cNvPr id="8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00298" y="3143248"/>
            <a:ext cx="4343400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4826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1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Theme">
      <a:majorFont>
        <a:latin typeface="Calibri"/>
        <a:ea typeface=""/>
        <a:cs typeface="Arial"/>
      </a:majorFont>
      <a:minorFont>
        <a:latin typeface="Calibri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Theme">
  <a:themeElements>
    <a:clrScheme name="1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Theme">
      <a:majorFont>
        <a:latin typeface="Calibri"/>
        <a:ea typeface=""/>
        <a:cs typeface="Arial"/>
      </a:majorFont>
      <a:minorFont>
        <a:latin typeface="Calibri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2009</TotalTime>
  <Words>1303</Words>
  <Application>Microsoft Office PowerPoint</Application>
  <PresentationFormat>Экран (4:3)</PresentationFormat>
  <Paragraphs>253</Paragraphs>
  <Slides>41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41</vt:i4>
      </vt:variant>
    </vt:vector>
  </HeadingPairs>
  <TitlesOfParts>
    <vt:vector size="49" baseType="lpstr">
      <vt:lpstr>Arial</vt:lpstr>
      <vt:lpstr>Calibri</vt:lpstr>
      <vt:lpstr>Geometria</vt:lpstr>
      <vt:lpstr>Microsoft Sans Serif</vt:lpstr>
      <vt:lpstr>PT Serif</vt:lpstr>
      <vt:lpstr>Тема Office</vt:lpstr>
      <vt:lpstr>1_Office Theme</vt:lpstr>
      <vt:lpstr>2_Office Theme</vt:lpstr>
      <vt:lpstr>Презентация PowerPoint</vt:lpstr>
      <vt:lpstr>Презентация PowerPoint</vt:lpstr>
      <vt:lpstr>Презентация PowerPoint</vt:lpstr>
      <vt:lpstr>Нормативные правовые акты, регламентирующие деятельность по обеспечению БДД</vt:lpstr>
      <vt:lpstr>Нормативные правовые акты, регламентирующие деятельность по обеспечению БДД</vt:lpstr>
      <vt:lpstr>Нормативные правовые акты, регламентирующие деятельность по обеспечению БДД Подзаконные акты</vt:lpstr>
      <vt:lpstr>Нормативные правовые акты, регламентирующие деятельность по обеспечению БДД Подзаконные акты</vt:lpstr>
      <vt:lpstr>Нормативные правовые акты, регламентирующие деятельность по обеспечению БДД Подзаконные акты</vt:lpstr>
      <vt:lpstr>Нормативные правовые акты, регламентирующие деятельность по обеспечению БДД Подзаконные акты</vt:lpstr>
      <vt:lpstr>Нормативные правовые акты, регламентирующие деятельность по обеспечению БДД Технические регламенты Таможенного союза </vt:lpstr>
      <vt:lpstr>Нормативные правовые акты, регламентирующие деятельность по обеспечению БДД</vt:lpstr>
      <vt:lpstr>Нормативные правовые акты, регламентирующие деятельность по обеспечению БДД Государственные стандарты </vt:lpstr>
      <vt:lpstr>Презентация PowerPoint</vt:lpstr>
      <vt:lpstr>Федеральный Закон от 10.12.1995 № 196-ФЗ «О безопасности дорожного движения» Основные термины</vt:lpstr>
      <vt:lpstr>Федеральный Закон от 10.12.1995 № 196-ФЗ «О безопасности дорожного движения» Основные термины</vt:lpstr>
      <vt:lpstr>Федеральный Закон от 10.12.1995 № 196-ФЗ «О безопасности дорожного движения» Основные термины</vt:lpstr>
      <vt:lpstr>Федеральный Закон от 10.12.1995 № 196-ФЗ «О безопасности дорожного движения» Основные термины</vt:lpstr>
      <vt:lpstr>Федеральный Закон от 10.12.1995 № 196-ФЗ «О безопасности дорожного движения» Основные требования по обеспечению безопасности дорожного движения при эксплуатации транспортных средств</vt:lpstr>
      <vt:lpstr>Федеральный Закон от 10.12.1995 № 196-ФЗ «О безопасности дорожного движения» Основные требования по обеспечению безопасности дорожного движения при эксплуатации транспортных средств</vt:lpstr>
      <vt:lpstr>Федеральный Закон от 10.12.1995 № 196-ФЗ «О безопасности дорожного движения» Основные требования по обеспечению БДД, предъявляемые к юридическим лицам, индивидуальным предпринимателям, физическим лицам при эксплуатации транспортных средств</vt:lpstr>
      <vt:lpstr>Федеральный Закон от 10.12.1995 № 196-ФЗ «О безопасности дорожного движения» Основные требования по обеспечению БДД, предъявляемые к юридическим лицам, индивидуальным предпринимателям, физическим лицам при эксплуатации транспортных средств</vt:lpstr>
      <vt:lpstr>Федеральный Закон от 10.12.1995 № 196-ФЗ «О безопасности дорожного движения» Основные требования по обеспечению БДД, предъявляемые к юридическим лицам, индивидуальным предпринимателям, физическим лицам при эксплуатации транспортных средств</vt:lpstr>
      <vt:lpstr>Федеральный Закон от 10.12.1995 № 196-ФЗ «О безопасности дорожного движения» Основные требования по обеспечению БДД, предъявляемые к юридическим лицам, индивидуальным предпринимателям, физическим лицам при эксплуатации транспортных средств</vt:lpstr>
      <vt:lpstr>Федеральный Закон от 10.12.1995 № 196-ФЗ «О безопасности дорожного движения» Основные требования по обеспечению БДД, предъявляемые к юридическим лицам, индивидуальным предпринимателям, физическим лицам при эксплуатации транспортных средств</vt:lpstr>
      <vt:lpstr>Федеральный Закон от 10.12.1995 № 196-ФЗ «О безопасности дорожного движения» Основные требования по обеспечению БДД, предъявляемые к юридическим лицам, индивидуальным предпринимателям, физическим лицам при эксплуатации транспортных средств</vt:lpstr>
      <vt:lpstr>Федеральный Закон от 10.12.1995 № 196-ФЗ «О безопасности дорожного движения» Основные требования по обеспечению БДД, предъявляемые к юридическим лицам, индивидуальным предпринимателям, физическим лицам при эксплуатации транспортных средств</vt:lpstr>
      <vt:lpstr>Федеральный Закон от 10.12.1995 № 196-ФЗ «О безопасности дорожного движения» Основные требования по обеспечению БДД, предъявляемые к юридическим лицам, индивидуальным предпринимателям, физическим лицам при эксплуатации транспортных средств</vt:lpstr>
      <vt:lpstr>Федеральный Закон от 10.12.1995 № 196-ФЗ «О безопасности дорожного движения» Основные требования по обеспечению БДД, предъявляемые к юридическим лицам, индивидуальным предпринимателям, физическим лицам при эксплуатации транспортных средств</vt:lpstr>
      <vt:lpstr>Федеральный Закон от 10.12.1995 № 196-ФЗ «О безопасности дорожного движения» Основные требования по обеспечению БДД, предъявляемые к юридическим лицам, индивидуальным предпринимателям, физическим лицам при эксплуатации транспортных средств</vt:lpstr>
      <vt:lpstr>Федеральный Закон от 10.12.1995 № 196-ФЗ «О безопасности дорожного движения» Основные требования по обеспечению БДД, предъявляемые к юридическим лицам, индивидуальным предпринимателям, физическим лицам при эксплуатации транспортных средств</vt:lpstr>
      <vt:lpstr>Федеральный Закон от 10.12.1995 № 196-ФЗ «О безопасности дорожного движения» Основные требования по обеспечению БДД, предъявляемые к юридическим лицам, индивидуальным предпринимателям, физическим лицам при эксплуатации транспортных средств</vt:lpstr>
      <vt:lpstr>Федеральный Закон от 10.12.1995 № 196-ФЗ «О безопасности дорожного движения» Основные принципы обеспечения БДД</vt:lpstr>
      <vt:lpstr>Федеральный Закон от 10.12.1995 № 196-ФЗ «О безопасности дорожного движения»</vt:lpstr>
      <vt:lpstr>Федеральный Закон от 10.12.1995 № 196-ФЗ «О безопасности дорожного движения»</vt:lpstr>
      <vt:lpstr>Федеральный Закон от 10.12.1995 № 196-ФЗ «О безопасности дорожного движения»</vt:lpstr>
      <vt:lpstr>Федеральный Закон от 10.12.1995 № 196-ФЗ «О безопасности дорожного движения»</vt:lpstr>
      <vt:lpstr>Федеральный Закон от 10.12.1995 № 196-ФЗ «О безопасности дорожного движения»</vt:lpstr>
      <vt:lpstr>Федеральный Закон от 10.12.1995 № 196-ФЗ «О безопасности дорожного движения»</vt:lpstr>
      <vt:lpstr>Федеральный Закон от 10.12.1995 № 196-ФЗ «О безопасности дорожного движения»</vt:lpstr>
      <vt:lpstr>Постановление Правительства Российской Федерации от 23.10.1993 № 1090 «О правилах дорожного движения»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АДМИНИСТРАТОРЫ</dc:creator>
  <cp:lastModifiedBy>Пользователь Windows</cp:lastModifiedBy>
  <cp:revision>113</cp:revision>
  <dcterms:created xsi:type="dcterms:W3CDTF">2018-07-27T07:15:36Z</dcterms:created>
  <dcterms:modified xsi:type="dcterms:W3CDTF">2026-03-25T12:11:15Z</dcterms:modified>
</cp:coreProperties>
</file>