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  <p:sldMasterId id="2147483673" r:id="rId3"/>
  </p:sldMasterIdLst>
  <p:notesMasterIdLst>
    <p:notesMasterId r:id="rId81"/>
  </p:notesMasterIdLst>
  <p:sldIdLst>
    <p:sldId id="318" r:id="rId4"/>
    <p:sldId id="317" r:id="rId5"/>
    <p:sldId id="363" r:id="rId6"/>
    <p:sldId id="364" r:id="rId7"/>
    <p:sldId id="365" r:id="rId8"/>
    <p:sldId id="429" r:id="rId9"/>
    <p:sldId id="366" r:id="rId10"/>
    <p:sldId id="368" r:id="rId11"/>
    <p:sldId id="369" r:id="rId12"/>
    <p:sldId id="370" r:id="rId13"/>
    <p:sldId id="371" r:id="rId14"/>
    <p:sldId id="372" r:id="rId15"/>
    <p:sldId id="373" r:id="rId16"/>
    <p:sldId id="374" r:id="rId17"/>
    <p:sldId id="375" r:id="rId18"/>
    <p:sldId id="376" r:id="rId19"/>
    <p:sldId id="377" r:id="rId20"/>
    <p:sldId id="378" r:id="rId21"/>
    <p:sldId id="379" r:id="rId22"/>
    <p:sldId id="380" r:id="rId23"/>
    <p:sldId id="381" r:id="rId24"/>
    <p:sldId id="424" r:id="rId25"/>
    <p:sldId id="423" r:id="rId26"/>
    <p:sldId id="382" r:id="rId27"/>
    <p:sldId id="383" r:id="rId28"/>
    <p:sldId id="425" r:id="rId29"/>
    <p:sldId id="426" r:id="rId30"/>
    <p:sldId id="427" r:id="rId31"/>
    <p:sldId id="428" r:id="rId32"/>
    <p:sldId id="384" r:id="rId33"/>
    <p:sldId id="385" r:id="rId34"/>
    <p:sldId id="386" r:id="rId35"/>
    <p:sldId id="387" r:id="rId36"/>
    <p:sldId id="388" r:id="rId37"/>
    <p:sldId id="389" r:id="rId38"/>
    <p:sldId id="390" r:id="rId39"/>
    <p:sldId id="391" r:id="rId40"/>
    <p:sldId id="392" r:id="rId41"/>
    <p:sldId id="393" r:id="rId42"/>
    <p:sldId id="394" r:id="rId43"/>
    <p:sldId id="442" r:id="rId44"/>
    <p:sldId id="396" r:id="rId45"/>
    <p:sldId id="397" r:id="rId46"/>
    <p:sldId id="398" r:id="rId47"/>
    <p:sldId id="399" r:id="rId48"/>
    <p:sldId id="400" r:id="rId49"/>
    <p:sldId id="401" r:id="rId50"/>
    <p:sldId id="402" r:id="rId51"/>
    <p:sldId id="430" r:id="rId52"/>
    <p:sldId id="450" r:id="rId53"/>
    <p:sldId id="431" r:id="rId54"/>
    <p:sldId id="432" r:id="rId55"/>
    <p:sldId id="433" r:id="rId56"/>
    <p:sldId id="434" r:id="rId57"/>
    <p:sldId id="435" r:id="rId58"/>
    <p:sldId id="436" r:id="rId59"/>
    <p:sldId id="437" r:id="rId60"/>
    <p:sldId id="438" r:id="rId61"/>
    <p:sldId id="439" r:id="rId62"/>
    <p:sldId id="440" r:id="rId63"/>
    <p:sldId id="441" r:id="rId64"/>
    <p:sldId id="449" r:id="rId65"/>
    <p:sldId id="444" r:id="rId66"/>
    <p:sldId id="445" r:id="rId67"/>
    <p:sldId id="446" r:id="rId68"/>
    <p:sldId id="451" r:id="rId69"/>
    <p:sldId id="452" r:id="rId70"/>
    <p:sldId id="453" r:id="rId71"/>
    <p:sldId id="454" r:id="rId72"/>
    <p:sldId id="419" r:id="rId73"/>
    <p:sldId id="420" r:id="rId74"/>
    <p:sldId id="421" r:id="rId75"/>
    <p:sldId id="422" r:id="rId76"/>
    <p:sldId id="443" r:id="rId77"/>
    <p:sldId id="447" r:id="rId78"/>
    <p:sldId id="448" r:id="rId79"/>
    <p:sldId id="362" r:id="rId8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1" autoAdjust="0"/>
    <p:restoredTop sz="95758" autoAdjust="0"/>
  </p:normalViewPr>
  <p:slideViewPr>
    <p:cSldViewPr>
      <p:cViewPr varScale="1">
        <p:scale>
          <a:sx n="81" d="100"/>
          <a:sy n="81" d="100"/>
        </p:scale>
        <p:origin x="1435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theme" Target="theme/theme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presProps" Target="presProps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35B1E-3F5F-40ED-B1AA-8283963E7639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CB533-7889-4481-A3CE-36D29863B3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108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0512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76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5656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7810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4880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41879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4191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008313" cy="9584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76672"/>
            <a:ext cx="5111750" cy="564949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028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9675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7475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76672"/>
            <a:ext cx="2057400" cy="564949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76672"/>
            <a:ext cx="6019800" cy="56494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2850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24BC4-AF62-43A5-AD50-E4C0A1FF7F79}" type="datetime1"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26.03.2026</a:t>
            </a:fld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УНЦ "BILIMINTERTRANS"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28DEEA-3D8A-46DF-BBF4-282B8A37751F}" type="slidenum">
              <a: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61793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642621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28850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40583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2687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7057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67491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4839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008313" cy="9584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76672"/>
            <a:ext cx="5111750" cy="564949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4756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0547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64183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76672"/>
            <a:ext cx="2057400" cy="564949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76672"/>
            <a:ext cx="6019800" cy="56494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54011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24BC4-AF62-43A5-AD50-E4C0A1FF7F79}" type="datetime1"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26.03.2026</a:t>
            </a:fld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УНЦ "BILIMINTERTRANS"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28DEEA-3D8A-46DF-BBF4-282B8A37751F}" type="slidenum">
              <a: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795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8.jpe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4.png"/><Relationship Id="rId20" Type="http://schemas.openxmlformats.org/officeDocument/2006/relationships/image" Target="../media/image8.jpe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 txBox="1">
            <a:spLocks/>
          </p:cNvSpPr>
          <p:nvPr/>
        </p:nvSpPr>
        <p:spPr>
          <a:xfrm>
            <a:off x="5654675" y="6543675"/>
            <a:ext cx="3489325" cy="314325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n-ea"/>
                <a:cs typeface="Arial" charset="0"/>
              </a:rPr>
              <a:t>© International Road Transport Union (IRU) 2013</a:t>
            </a:r>
          </a:p>
        </p:txBody>
      </p:sp>
      <p:sp>
        <p:nvSpPr>
          <p:cNvPr id="1027" name="TextBox 8"/>
          <p:cNvSpPr txBox="1">
            <a:spLocks noChangeArrowheads="1"/>
          </p:cNvSpPr>
          <p:nvPr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Academy 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CPC Manager International Programme</a:t>
            </a:r>
          </a:p>
        </p:txBody>
      </p:sp>
      <p:pic>
        <p:nvPicPr>
          <p:cNvPr id="1028" name="Picture 22" descr="academy_we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6581775"/>
            <a:ext cx="9144000" cy="2603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59D7F-463A-43AA-8782-B56606FC656A}" type="slidenum">
              <a:rPr kumimoji="0" lang="en-US" altLang="ru-RU" sz="1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ru-RU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2" name="TextBox 13"/>
          <p:cNvSpPr txBox="1">
            <a:spLocks noChangeArrowheads="1"/>
          </p:cNvSpPr>
          <p:nvPr userDrawn="1"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Academy</a:t>
            </a:r>
          </a:p>
        </p:txBody>
      </p:sp>
      <p:pic>
        <p:nvPicPr>
          <p:cNvPr id="1033" name="Picture 22" descr="academy_we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itle Placeholder 1"/>
          <p:cNvSpPr>
            <a:spLocks noGrp="1"/>
          </p:cNvSpPr>
          <p:nvPr>
            <p:ph type="title"/>
          </p:nvPr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GB" altLang="ru-RU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GB" altLang="ru-RU"/>
          </a:p>
        </p:txBody>
      </p:sp>
      <p:grpSp>
        <p:nvGrpSpPr>
          <p:cNvPr id="1038" name="Group 23"/>
          <p:cNvGrpSpPr>
            <a:grpSpLocks/>
          </p:cNvGrpSpPr>
          <p:nvPr userDrawn="1"/>
        </p:nvGrpSpPr>
        <p:grpSpPr bwMode="auto">
          <a:xfrm>
            <a:off x="5330825" y="92075"/>
            <a:ext cx="3281363" cy="307975"/>
            <a:chOff x="4977759" y="92024"/>
            <a:chExt cx="3283027" cy="307868"/>
          </a:xfrm>
        </p:grpSpPr>
        <p:pic>
          <p:nvPicPr>
            <p:cNvPr id="1040" name="Picture 2" descr="W:\IRU Academy\IRU Academy visuals library\LOGOS\ATI LOGOS\ASMAP - Russia\asmap_weblogo.gif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7759" y="136558"/>
              <a:ext cx="674361" cy="200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3" descr="W:\IRU Academy\IRU Academy visuals library\LOGOS\ATI LOGOS\BAMAP-VEDY - Belarus\Bamap_weblogo.gif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8174" y="92024"/>
              <a:ext cx="741797" cy="257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Picture 4" descr="W:\IRU Academy\IRU Academy visuals library\LOGOS\ATI LOGOS\BILIMINTERTRANS - Uzbekistan\Bilimintertrans_weblogo.gif"/>
            <p:cNvPicPr>
              <a:picLocks noChangeAspect="1" noChangeArrowheads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9354" y="106745"/>
              <a:ext cx="472052" cy="293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Picture 5" descr="W:\IRU Academy\IRU Academy visuals library\LOGOS\ATI LOGOS\CIPTI - Moldova\cipti.JPG"/>
            <p:cNvPicPr>
              <a:picLocks noChangeAspect="1" noChangeArrowheads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145" y="112991"/>
              <a:ext cx="544291" cy="254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Picture 6" descr="W:\IRU Academy\IRU Academy visuals library\LOGOS\ATI LOGOS\KAZATO - Kazakhstan\kazato_weblogo.gif"/>
            <p:cNvPicPr>
              <a:picLocks noChangeAspect="1" noChangeArrowheads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2276" y="114267"/>
              <a:ext cx="618510" cy="241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9" name="Picture 20" descr="TCC AIRCU UA logo 2013.jpg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0" y="44450"/>
            <a:ext cx="4841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84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 txBox="1">
            <a:spLocks/>
          </p:cNvSpPr>
          <p:nvPr/>
        </p:nvSpPr>
        <p:spPr>
          <a:xfrm>
            <a:off x="5654675" y="6543675"/>
            <a:ext cx="3489325" cy="314325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n-ea"/>
                <a:cs typeface="Arial" charset="0"/>
              </a:rPr>
              <a:t>© International Road Transport Union (IRU) 2013</a:t>
            </a:r>
          </a:p>
        </p:txBody>
      </p:sp>
      <p:sp>
        <p:nvSpPr>
          <p:cNvPr id="1027" name="TextBox 8"/>
          <p:cNvSpPr txBox="1">
            <a:spLocks noChangeArrowheads="1"/>
          </p:cNvSpPr>
          <p:nvPr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Academy 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CPC Manager International Programme</a:t>
            </a:r>
          </a:p>
        </p:txBody>
      </p:sp>
      <p:pic>
        <p:nvPicPr>
          <p:cNvPr id="1028" name="Picture 22" descr="academy_web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6581775"/>
            <a:ext cx="9144000" cy="2603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59D7F-463A-43AA-8782-B56606FC656A}" type="slidenum">
              <a:rPr kumimoji="0" lang="en-US" altLang="ru-RU" sz="1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ru-RU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2" name="TextBox 13"/>
          <p:cNvSpPr txBox="1">
            <a:spLocks noChangeArrowheads="1"/>
          </p:cNvSpPr>
          <p:nvPr userDrawn="1"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Academy</a:t>
            </a:r>
          </a:p>
        </p:txBody>
      </p:sp>
      <p:pic>
        <p:nvPicPr>
          <p:cNvPr id="1033" name="Picture 22" descr="academy_web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itle Placeholder 1"/>
          <p:cNvSpPr>
            <a:spLocks noGrp="1"/>
          </p:cNvSpPr>
          <p:nvPr>
            <p:ph type="title"/>
          </p:nvPr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GB" altLang="ru-RU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GB" altLang="ru-RU"/>
          </a:p>
        </p:txBody>
      </p:sp>
      <p:grpSp>
        <p:nvGrpSpPr>
          <p:cNvPr id="1038" name="Group 23"/>
          <p:cNvGrpSpPr>
            <a:grpSpLocks/>
          </p:cNvGrpSpPr>
          <p:nvPr userDrawn="1"/>
        </p:nvGrpSpPr>
        <p:grpSpPr bwMode="auto">
          <a:xfrm>
            <a:off x="5330825" y="92075"/>
            <a:ext cx="3281363" cy="307975"/>
            <a:chOff x="4977759" y="92024"/>
            <a:chExt cx="3283027" cy="307868"/>
          </a:xfrm>
        </p:grpSpPr>
        <p:pic>
          <p:nvPicPr>
            <p:cNvPr id="1040" name="Picture 2" descr="W:\IRU Academy\IRU Academy visuals library\LOGOS\ATI LOGOS\ASMAP - Russia\asmap_weblogo.gif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7759" y="136558"/>
              <a:ext cx="674361" cy="200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3" descr="W:\IRU Academy\IRU Academy visuals library\LOGOS\ATI LOGOS\BAMAP-VEDY - Belarus\Bamap_weblogo.gif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8174" y="92024"/>
              <a:ext cx="741797" cy="257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Picture 4" descr="W:\IRU Academy\IRU Academy visuals library\LOGOS\ATI LOGOS\BILIMINTERTRANS - Uzbekistan\Bilimintertrans_weblogo.gif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9354" y="106745"/>
              <a:ext cx="472052" cy="293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Picture 5" descr="W:\IRU Academy\IRU Academy visuals library\LOGOS\ATI LOGOS\CIPTI - Moldova\cipti.JPG"/>
            <p:cNvPicPr>
              <a:picLocks noChangeAspect="1" noChangeArrowheads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145" y="112991"/>
              <a:ext cx="544291" cy="254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Picture 6" descr="W:\IRU Academy\IRU Academy visuals library\LOGOS\ATI LOGOS\KAZATO - Kazakhstan\kazato_weblogo.gif"/>
            <p:cNvPicPr>
              <a:picLocks noChangeAspect="1" noChangeArrowheads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2276" y="114267"/>
              <a:ext cx="618510" cy="241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9" name="Picture 20" descr="TCC AIRCU UA logo 2013.jpg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0" y="44450"/>
            <a:ext cx="4841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77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449677/" TargetMode="External"/><Relationship Id="rId2" Type="http://schemas.openxmlformats.org/officeDocument/2006/relationships/hyperlink" Target="https://www.consultant.ru/document/cons_doc_LAW_428459/6d8c7fbd95f0b2f282a790182c6d28e791f15e51/#dst100771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consultant.ru/document/cons_doc_LAW_446879/fb912286b5c44149bb594585163dbf84f712edb5/#dst100035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safe-route.ru/lk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gosuslugi.ru/600474/1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safe-route.ru/lk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ocs.cntd.ru/document/902076335#65A0IQ" TargetMode="External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User\Desktop\фон_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536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</p:pic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928662" y="2357430"/>
            <a:ext cx="73437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Geometria" pitchFamily="34" charset="-52"/>
                <a:ea typeface="+mn-ea"/>
                <a:cs typeface="Arial" panose="020B0604020202020204" pitchFamily="34" charset="0"/>
              </a:rPr>
              <a:t>Дополнительная профессиональная программа </a:t>
            </a:r>
            <a:r>
              <a:rPr lang="ru-RU" alt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профессиональной переподготовки</a:t>
            </a:r>
            <a:endParaRPr lang="en-US" altLang="ru-RU" sz="2400" dirty="0">
              <a:solidFill>
                <a:schemeClr val="tx2">
                  <a:lumMod val="60000"/>
                  <a:lumOff val="40000"/>
                </a:schemeClr>
              </a:solidFill>
              <a:latin typeface="Geometria" pitchFamily="34" charset="-52"/>
            </a:endParaRPr>
          </a:p>
          <a:p>
            <a:pPr marL="88900" algn="ctr">
              <a:lnSpc>
                <a:spcPct val="100000"/>
              </a:lnSpc>
            </a:pPr>
            <a:r>
              <a:rPr lang="ru-RU" alt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 «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СПЕЦИАЛИСТ, ОТВЕТСТВЕННЫЙ ЗА ОБЕСПЕЧЕНИЕ БЕЗОПАСНОСТИ ДОРОЖНОГО ДВИЖЕНИЯ</a:t>
            </a:r>
            <a:r>
              <a:rPr lang="ru-RU" alt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»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7045890" y="5373216"/>
            <a:ext cx="1584176" cy="1268760"/>
            <a:chOff x="7092279" y="5506606"/>
            <a:chExt cx="1584176" cy="1268760"/>
          </a:xfrm>
        </p:grpSpPr>
        <p:sp>
          <p:nvSpPr>
            <p:cNvPr id="9" name="Овал 8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3283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700808"/>
            <a:ext cx="6368752" cy="3937992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МОДУЛЬ 3.</a:t>
            </a: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ТЕХНОЛОГИЯ ТРАНСПОРТНЫХ ПРОЦЕССОВ. ФИНАНСЫ И УПРАВЛЕНИЕ. ОХРАНА ТРУДА И ТЕХНИКА БЕЗОПАСНОСТИ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2" name="Овал 1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972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172705"/>
            <a:ext cx="6912768" cy="3937992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  <a:p>
            <a:r>
              <a:rPr lang="ru-RU" b="1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Тема </a:t>
            </a:r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3.1.6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Перевозка по территории Российской Федерации отдельных видов грузов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79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11" name="Овал 10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4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91865" y="3385103"/>
            <a:ext cx="3890772" cy="2651760"/>
          </a:xfrm>
          <a:prstGeom prst="rect">
            <a:avLst/>
          </a:prstGeom>
        </p:spPr>
      </p:pic>
      <p:pic>
        <p:nvPicPr>
          <p:cNvPr id="56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23" y="4306825"/>
            <a:ext cx="3726179" cy="2551175"/>
          </a:xfrm>
          <a:prstGeom prst="rect">
            <a:avLst/>
          </a:prstGeom>
        </p:spPr>
      </p:pic>
      <p:sp>
        <p:nvSpPr>
          <p:cNvPr id="57" name="Прямоугольник 56"/>
          <p:cNvSpPr/>
          <p:nvPr/>
        </p:nvSpPr>
        <p:spPr>
          <a:xfrm>
            <a:off x="356027" y="1515496"/>
            <a:ext cx="471490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5" dirty="0">
                <a:latin typeface="Microsoft Sans Serif"/>
                <a:cs typeface="Microsoft Sans Serif"/>
              </a:rPr>
              <a:t>следующих</a:t>
            </a:r>
            <a:r>
              <a:rPr lang="ru-RU" spc="-25" dirty="0">
                <a:latin typeface="Microsoft Sans Serif"/>
                <a:cs typeface="Microsoft Sans Serif"/>
              </a:rPr>
              <a:t> </a:t>
            </a:r>
            <a:r>
              <a:rPr lang="ru-RU" spc="-30" dirty="0">
                <a:latin typeface="Microsoft Sans Serif"/>
                <a:cs typeface="Microsoft Sans Serif"/>
              </a:rPr>
              <a:t>показателей:</a:t>
            </a:r>
            <a:endParaRPr lang="ru-RU" dirty="0">
              <a:latin typeface="Microsoft Sans Serif"/>
              <a:cs typeface="Microsoft Sans Serif"/>
            </a:endParaRP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lang="ru-RU" spc="-20" dirty="0">
                <a:latin typeface="Microsoft Sans Serif"/>
                <a:cs typeface="Microsoft Sans Serif"/>
              </a:rPr>
              <a:t>по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высоте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4,0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-50" dirty="0">
                <a:latin typeface="Microsoft Sans Serif"/>
                <a:cs typeface="Microsoft Sans Serif"/>
              </a:rPr>
              <a:t>м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-25" dirty="0">
                <a:latin typeface="Microsoft Sans Serif"/>
                <a:cs typeface="Microsoft Sans Serif"/>
              </a:rPr>
              <a:t>от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поверхности</a:t>
            </a:r>
            <a:r>
              <a:rPr lang="ru-RU" spc="50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дороги,</a:t>
            </a:r>
            <a:endParaRPr lang="ru-RU" dirty="0">
              <a:latin typeface="Microsoft Sans Serif"/>
              <a:cs typeface="Microsoft Sans Serif"/>
            </a:endParaRP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lang="ru-RU" spc="-15" dirty="0">
                <a:latin typeface="Microsoft Sans Serif"/>
                <a:cs typeface="Microsoft Sans Serif"/>
              </a:rPr>
              <a:t>по</a:t>
            </a:r>
            <a:r>
              <a:rPr lang="ru-RU" spc="-5" dirty="0">
                <a:latin typeface="Microsoft Sans Serif"/>
                <a:cs typeface="Microsoft Sans Serif"/>
              </a:rPr>
              <a:t> ширине</a:t>
            </a:r>
            <a:r>
              <a:rPr lang="ru-RU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2,6</a:t>
            </a:r>
            <a:r>
              <a:rPr lang="ru-RU" dirty="0">
                <a:latin typeface="Microsoft Sans Serif"/>
                <a:cs typeface="Microsoft Sans Serif"/>
              </a:rPr>
              <a:t> </a:t>
            </a:r>
            <a:r>
              <a:rPr lang="ru-RU" spc="-30" dirty="0">
                <a:latin typeface="Microsoft Sans Serif"/>
                <a:cs typeface="Microsoft Sans Serif"/>
              </a:rPr>
              <a:t>м,</a:t>
            </a:r>
            <a:endParaRPr lang="ru-RU" dirty="0">
              <a:latin typeface="Microsoft Sans Serif"/>
              <a:cs typeface="Microsoft Sans Serif"/>
            </a:endParaRP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lang="ru-RU" spc="-20" dirty="0">
                <a:latin typeface="Microsoft Sans Serif"/>
                <a:cs typeface="Microsoft Sans Serif"/>
              </a:rPr>
              <a:t>по</a:t>
            </a:r>
            <a:r>
              <a:rPr lang="ru-RU" dirty="0">
                <a:latin typeface="Microsoft Sans Serif"/>
                <a:cs typeface="Microsoft Sans Serif"/>
              </a:rPr>
              <a:t> длине</a:t>
            </a:r>
            <a:r>
              <a:rPr lang="ru-RU" spc="-5" dirty="0">
                <a:latin typeface="Microsoft Sans Serif"/>
                <a:cs typeface="Microsoft Sans Serif"/>
              </a:rPr>
              <a:t> 12</a:t>
            </a:r>
            <a:r>
              <a:rPr lang="ru-RU" spc="5" dirty="0">
                <a:latin typeface="Microsoft Sans Serif"/>
                <a:cs typeface="Microsoft Sans Serif"/>
              </a:rPr>
              <a:t> </a:t>
            </a:r>
            <a:r>
              <a:rPr lang="ru-RU" spc="-50" dirty="0">
                <a:latin typeface="Microsoft Sans Serif"/>
                <a:cs typeface="Microsoft Sans Serif"/>
              </a:rPr>
              <a:t>м для одиночного ТС</a:t>
            </a:r>
            <a:r>
              <a:rPr lang="ru-RU" spc="-50" dirty="0" smtClean="0">
                <a:latin typeface="Microsoft Sans Serif"/>
                <a:cs typeface="Microsoft Sans Serif"/>
              </a:rPr>
              <a:t>, для прицепа – 12 м, </a:t>
            </a:r>
            <a:endParaRPr lang="ru-RU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lang="ru-RU" spc="10" dirty="0">
                <a:latin typeface="Microsoft Sans Serif"/>
                <a:cs typeface="Microsoft Sans Serif"/>
              </a:rPr>
              <a:t>20 м для</a:t>
            </a:r>
            <a:r>
              <a:rPr lang="ru-RU" spc="-10" dirty="0">
                <a:latin typeface="Microsoft Sans Serif"/>
                <a:cs typeface="Microsoft Sans Serif"/>
              </a:rPr>
              <a:t> </a:t>
            </a:r>
            <a:r>
              <a:rPr lang="ru-RU" spc="-30" dirty="0">
                <a:latin typeface="Microsoft Sans Serif"/>
                <a:cs typeface="Microsoft Sans Serif"/>
              </a:rPr>
              <a:t>автопоезда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с</a:t>
            </a:r>
            <a:r>
              <a:rPr lang="ru-RU" spc="25" dirty="0">
                <a:latin typeface="Microsoft Sans Serif"/>
                <a:cs typeface="Microsoft Sans Serif"/>
              </a:rPr>
              <a:t> </a:t>
            </a:r>
            <a:r>
              <a:rPr lang="ru-RU" spc="-25" dirty="0">
                <a:latin typeface="Microsoft Sans Serif"/>
                <a:cs typeface="Microsoft Sans Serif"/>
              </a:rPr>
              <a:t>одним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прицепом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(полуприцепом</a:t>
            </a:r>
            <a:r>
              <a:rPr lang="ru-RU" spc="-20" dirty="0" smtClean="0">
                <a:latin typeface="Microsoft Sans Serif"/>
                <a:cs typeface="Microsoft Sans Serif"/>
              </a:rPr>
              <a:t>),</a:t>
            </a:r>
            <a:r>
              <a:rPr lang="ru-RU" spc="60" dirty="0" smtClean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а</a:t>
            </a:r>
            <a:r>
              <a:rPr lang="ru-RU" spc="45" dirty="0">
                <a:latin typeface="Microsoft Sans Serif"/>
                <a:cs typeface="Microsoft Sans Serif"/>
              </a:rPr>
              <a:t> </a:t>
            </a:r>
            <a:r>
              <a:rPr lang="ru-RU" spc="-45" dirty="0">
                <a:latin typeface="Microsoft Sans Serif"/>
                <a:cs typeface="Microsoft Sans Serif"/>
              </a:rPr>
              <a:t>также</a:t>
            </a:r>
            <a:r>
              <a:rPr lang="ru-RU" spc="40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если</a:t>
            </a:r>
            <a:r>
              <a:rPr lang="ru-RU" spc="45" dirty="0">
                <a:latin typeface="Microsoft Sans Serif"/>
                <a:cs typeface="Microsoft Sans Serif"/>
              </a:rPr>
              <a:t> </a:t>
            </a:r>
            <a:r>
              <a:rPr lang="ru-RU" spc="-40" dirty="0">
                <a:latin typeface="Microsoft Sans Serif"/>
                <a:cs typeface="Microsoft Sans Serif"/>
              </a:rPr>
              <a:t>груз</a:t>
            </a:r>
            <a:r>
              <a:rPr lang="ru-RU" spc="50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выступает </a:t>
            </a:r>
            <a:r>
              <a:rPr lang="ru-RU" spc="-459" dirty="0">
                <a:latin typeface="Microsoft Sans Serif"/>
                <a:cs typeface="Microsoft Sans Serif"/>
              </a:rPr>
              <a:t> </a:t>
            </a:r>
            <a:r>
              <a:rPr lang="ru-RU" spc="-40" dirty="0">
                <a:latin typeface="Microsoft Sans Serif"/>
                <a:cs typeface="Microsoft Sans Serif"/>
              </a:rPr>
              <a:t>за</a:t>
            </a:r>
            <a:r>
              <a:rPr lang="ru-RU" spc="5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заднюю</a:t>
            </a:r>
            <a:r>
              <a:rPr lang="ru-RU" spc="10" dirty="0">
                <a:latin typeface="Microsoft Sans Serif"/>
                <a:cs typeface="Microsoft Sans Serif"/>
              </a:rPr>
              <a:t> </a:t>
            </a:r>
            <a:r>
              <a:rPr lang="ru-RU" spc="-40" dirty="0">
                <a:latin typeface="Microsoft Sans Serif"/>
                <a:cs typeface="Microsoft Sans Serif"/>
              </a:rPr>
              <a:t>точку</a:t>
            </a:r>
            <a:r>
              <a:rPr lang="ru-RU" spc="35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габарита</a:t>
            </a:r>
            <a:r>
              <a:rPr lang="ru-RU" spc="5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транспортного</a:t>
            </a:r>
            <a:r>
              <a:rPr lang="ru-RU" spc="5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средства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более</a:t>
            </a:r>
            <a:r>
              <a:rPr lang="ru-RU" spc="5" dirty="0">
                <a:latin typeface="Microsoft Sans Serif"/>
                <a:cs typeface="Microsoft Sans Serif"/>
              </a:rPr>
              <a:t> </a:t>
            </a:r>
            <a:r>
              <a:rPr lang="ru-RU" spc="-30" dirty="0">
                <a:latin typeface="Microsoft Sans Serif"/>
                <a:cs typeface="Microsoft Sans Serif"/>
              </a:rPr>
              <a:t>чем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на</a:t>
            </a:r>
            <a:r>
              <a:rPr lang="ru-RU" spc="3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2</a:t>
            </a:r>
            <a:r>
              <a:rPr lang="ru-RU" spc="25" dirty="0">
                <a:latin typeface="Microsoft Sans Serif"/>
                <a:cs typeface="Microsoft Sans Serif"/>
              </a:rPr>
              <a:t> </a:t>
            </a:r>
            <a:r>
              <a:rPr lang="ru-RU" spc="-25" dirty="0">
                <a:latin typeface="Microsoft Sans Serif"/>
                <a:cs typeface="Microsoft Sans Serif"/>
              </a:rPr>
              <a:t>м.</a:t>
            </a:r>
            <a:endParaRPr lang="ru-RU" dirty="0">
              <a:latin typeface="Microsoft Sans Serif"/>
              <a:cs typeface="Microsoft Sans Serif"/>
            </a:endParaRPr>
          </a:p>
        </p:txBody>
      </p:sp>
      <p:sp>
        <p:nvSpPr>
          <p:cNvPr id="58" name="object 4"/>
          <p:cNvSpPr txBox="1"/>
          <p:nvPr/>
        </p:nvSpPr>
        <p:spPr>
          <a:xfrm>
            <a:off x="356027" y="914400"/>
            <a:ext cx="30378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974214" algn="l"/>
                <a:tab pos="2459990" algn="l"/>
              </a:tabLst>
            </a:pPr>
            <a:r>
              <a:rPr sz="1800" b="1" spc="-70" dirty="0">
                <a:latin typeface="Arial"/>
                <a:cs typeface="Arial"/>
              </a:rPr>
              <a:t>Т</a:t>
            </a:r>
            <a:r>
              <a:rPr sz="1800" b="1" dirty="0">
                <a:latin typeface="Arial"/>
                <a:cs typeface="Arial"/>
              </a:rPr>
              <a:t>рансп</a:t>
            </a:r>
            <a:r>
              <a:rPr sz="1800" b="1" spc="5" dirty="0">
                <a:latin typeface="Arial"/>
                <a:cs typeface="Arial"/>
              </a:rPr>
              <a:t>о</a:t>
            </a:r>
            <a:r>
              <a:rPr sz="1800" b="1" spc="-10" dirty="0">
                <a:latin typeface="Arial"/>
                <a:cs typeface="Arial"/>
              </a:rPr>
              <a:t>р</a:t>
            </a:r>
            <a:r>
              <a:rPr sz="1800" b="1" spc="-35" dirty="0">
                <a:latin typeface="Arial"/>
                <a:cs typeface="Arial"/>
              </a:rPr>
              <a:t>т</a:t>
            </a:r>
            <a:r>
              <a:rPr sz="1800" b="1" dirty="0">
                <a:latin typeface="Arial"/>
                <a:cs typeface="Arial"/>
              </a:rPr>
              <a:t>н</a:t>
            </a:r>
            <a:r>
              <a:rPr sz="1800" b="1" spc="5" dirty="0">
                <a:latin typeface="Arial"/>
                <a:cs typeface="Arial"/>
              </a:rPr>
              <a:t>о</a:t>
            </a:r>
            <a:r>
              <a:rPr sz="1800" b="1" dirty="0">
                <a:latin typeface="Arial"/>
                <a:cs typeface="Arial"/>
              </a:rPr>
              <a:t>е	</a:t>
            </a:r>
            <a:r>
              <a:rPr sz="1800" b="1" spc="-5" dirty="0">
                <a:latin typeface="Arial"/>
                <a:cs typeface="Arial"/>
              </a:rPr>
              <a:t>ср</a:t>
            </a:r>
            <a:r>
              <a:rPr sz="1800" b="1" spc="-10" dirty="0">
                <a:latin typeface="Arial"/>
                <a:cs typeface="Arial"/>
              </a:rPr>
              <a:t>е</a:t>
            </a:r>
            <a:r>
              <a:rPr sz="1800" b="1" spc="-30" dirty="0">
                <a:latin typeface="Arial"/>
                <a:cs typeface="Arial"/>
              </a:rPr>
              <a:t>д</a:t>
            </a:r>
            <a:r>
              <a:rPr sz="1800" b="1" spc="15" dirty="0">
                <a:latin typeface="Arial"/>
                <a:cs typeface="Arial"/>
              </a:rPr>
              <a:t>с</a:t>
            </a:r>
            <a:r>
              <a:rPr sz="1800" b="1" spc="-20" dirty="0">
                <a:latin typeface="Arial"/>
                <a:cs typeface="Arial"/>
              </a:rPr>
              <a:t>т</a:t>
            </a:r>
            <a:r>
              <a:rPr sz="1800" b="1" spc="-30" dirty="0">
                <a:latin typeface="Arial"/>
                <a:cs typeface="Arial"/>
              </a:rPr>
              <a:t>в</a:t>
            </a:r>
            <a:r>
              <a:rPr sz="1800" b="1" dirty="0">
                <a:latin typeface="Arial"/>
                <a:cs typeface="Arial"/>
              </a:rPr>
              <a:t>о  </a:t>
            </a:r>
            <a:r>
              <a:rPr sz="1800" b="1" spc="-5" dirty="0">
                <a:latin typeface="Arial"/>
                <a:cs typeface="Arial"/>
              </a:rPr>
              <a:t>крупногабаритным</a:t>
            </a:r>
            <a:r>
              <a:rPr sz="1800" spc="-5" dirty="0">
                <a:latin typeface="Microsoft Sans Serif"/>
                <a:cs typeface="Microsoft Sans Serif"/>
              </a:rPr>
              <a:t>,	</a:t>
            </a:r>
            <a:r>
              <a:rPr sz="1800" dirty="0">
                <a:latin typeface="Microsoft Sans Serif"/>
                <a:cs typeface="Microsoft Sans Serif"/>
              </a:rPr>
              <a:t>если</a:t>
            </a:r>
          </a:p>
        </p:txBody>
      </p:sp>
      <p:sp>
        <p:nvSpPr>
          <p:cNvPr id="59" name="object 5"/>
          <p:cNvSpPr txBox="1"/>
          <p:nvPr/>
        </p:nvSpPr>
        <p:spPr>
          <a:xfrm>
            <a:off x="3393867" y="939034"/>
            <a:ext cx="52597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8600">
              <a:lnSpc>
                <a:spcPct val="100000"/>
              </a:lnSpc>
              <a:spcBef>
                <a:spcPts val="100"/>
              </a:spcBef>
              <a:tabLst>
                <a:tab pos="549275" algn="l"/>
                <a:tab pos="722630" algn="l"/>
                <a:tab pos="1684655" algn="l"/>
                <a:tab pos="1798955" algn="l"/>
                <a:tab pos="2555240" algn="l"/>
                <a:tab pos="3136900" algn="l"/>
                <a:tab pos="3275965" algn="l"/>
                <a:tab pos="3801745" algn="l"/>
                <a:tab pos="4196715" algn="l"/>
                <a:tab pos="4300220" algn="l"/>
                <a:tab pos="5013325" algn="l"/>
              </a:tabLst>
            </a:pPr>
            <a:r>
              <a:rPr sz="1800" dirty="0">
                <a:latin typeface="Microsoft Sans Serif"/>
                <a:cs typeface="Microsoft Sans Serif"/>
              </a:rPr>
              <a:t>с		</a:t>
            </a:r>
            <a:r>
              <a:rPr sz="1800" spc="-15" dirty="0">
                <a:latin typeface="Microsoft Sans Serif"/>
                <a:cs typeface="Microsoft Sans Serif"/>
              </a:rPr>
              <a:t>г</a:t>
            </a:r>
            <a:r>
              <a:rPr sz="1800" spc="-35" dirty="0">
                <a:latin typeface="Microsoft Sans Serif"/>
                <a:cs typeface="Microsoft Sans Serif"/>
              </a:rPr>
              <a:t>р</a:t>
            </a:r>
            <a:r>
              <a:rPr sz="1800" spc="-15" dirty="0">
                <a:latin typeface="Microsoft Sans Serif"/>
                <a:cs typeface="Microsoft Sans Serif"/>
              </a:rPr>
              <a:t>у</a:t>
            </a:r>
            <a:r>
              <a:rPr sz="1800" spc="-100" dirty="0">
                <a:latin typeface="Microsoft Sans Serif"/>
                <a:cs typeface="Microsoft Sans Serif"/>
              </a:rPr>
              <a:t>з</a:t>
            </a:r>
            <a:r>
              <a:rPr sz="1800" spc="-30" dirty="0">
                <a:latin typeface="Microsoft Sans Serif"/>
                <a:cs typeface="Microsoft Sans Serif"/>
              </a:rPr>
              <a:t>ом</a:t>
            </a:r>
            <a:r>
              <a:rPr sz="1800" dirty="0">
                <a:latin typeface="Microsoft Sans Serif"/>
                <a:cs typeface="Microsoft Sans Serif"/>
              </a:rPr>
              <a:t>		</a:t>
            </a:r>
            <a:r>
              <a:rPr sz="1800" spc="5" dirty="0">
                <a:latin typeface="Microsoft Sans Serif"/>
                <a:cs typeface="Microsoft Sans Serif"/>
              </a:rPr>
              <a:t>или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30" dirty="0">
                <a:latin typeface="Microsoft Sans Serif"/>
                <a:cs typeface="Microsoft Sans Serif"/>
              </a:rPr>
              <a:t>б</a:t>
            </a:r>
            <a:r>
              <a:rPr sz="1800" spc="-45" dirty="0">
                <a:latin typeface="Microsoft Sans Serif"/>
                <a:cs typeface="Microsoft Sans Serif"/>
              </a:rPr>
              <a:t>е</a:t>
            </a:r>
            <a:r>
              <a:rPr sz="1800" spc="-75" dirty="0">
                <a:latin typeface="Microsoft Sans Serif"/>
                <a:cs typeface="Microsoft Sans Serif"/>
              </a:rPr>
              <a:t>з</a:t>
            </a:r>
            <a:r>
              <a:rPr sz="1800" dirty="0">
                <a:latin typeface="Microsoft Sans Serif"/>
                <a:cs typeface="Microsoft Sans Serif"/>
              </a:rPr>
              <a:t>		</a:t>
            </a:r>
            <a:r>
              <a:rPr sz="1800" spc="-15" dirty="0">
                <a:latin typeface="Microsoft Sans Serif"/>
                <a:cs typeface="Microsoft Sans Serif"/>
              </a:rPr>
              <a:t>г</a:t>
            </a:r>
            <a:r>
              <a:rPr sz="1800" spc="-35" dirty="0">
                <a:latin typeface="Microsoft Sans Serif"/>
                <a:cs typeface="Microsoft Sans Serif"/>
              </a:rPr>
              <a:t>р</a:t>
            </a:r>
            <a:r>
              <a:rPr sz="1800" spc="-15" dirty="0">
                <a:latin typeface="Microsoft Sans Serif"/>
                <a:cs typeface="Microsoft Sans Serif"/>
              </a:rPr>
              <a:t>у</a:t>
            </a:r>
            <a:r>
              <a:rPr sz="1800" spc="-45" dirty="0">
                <a:latin typeface="Microsoft Sans Serif"/>
                <a:cs typeface="Microsoft Sans Serif"/>
              </a:rPr>
              <a:t>з</a:t>
            </a:r>
            <a:r>
              <a:rPr sz="1800" spc="-40" dirty="0">
                <a:latin typeface="Microsoft Sans Serif"/>
                <a:cs typeface="Microsoft Sans Serif"/>
              </a:rPr>
              <a:t>а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25" dirty="0">
                <a:latin typeface="Microsoft Sans Serif"/>
                <a:cs typeface="Microsoft Sans Serif"/>
              </a:rPr>
              <a:t>с</a:t>
            </a:r>
            <a:r>
              <a:rPr sz="1800" spc="-20" dirty="0">
                <a:latin typeface="Microsoft Sans Serif"/>
                <a:cs typeface="Microsoft Sans Serif"/>
              </a:rPr>
              <a:t>ч</a:t>
            </a:r>
            <a:r>
              <a:rPr sz="1800" spc="-5" dirty="0">
                <a:latin typeface="Microsoft Sans Serif"/>
                <a:cs typeface="Microsoft Sans Serif"/>
              </a:rPr>
              <a:t>и</a:t>
            </a:r>
            <a:r>
              <a:rPr sz="1800" spc="-25" dirty="0">
                <a:latin typeface="Microsoft Sans Serif"/>
                <a:cs typeface="Microsoft Sans Serif"/>
              </a:rPr>
              <a:t>т</a:t>
            </a:r>
            <a:r>
              <a:rPr sz="1800" spc="-5" dirty="0">
                <a:latin typeface="Microsoft Sans Serif"/>
                <a:cs typeface="Microsoft Sans Serif"/>
              </a:rPr>
              <a:t>а</a:t>
            </a:r>
            <a:r>
              <a:rPr sz="1800" spc="-75" dirty="0">
                <a:latin typeface="Microsoft Sans Serif"/>
                <a:cs typeface="Microsoft Sans Serif"/>
              </a:rPr>
              <a:t>е</a:t>
            </a:r>
            <a:r>
              <a:rPr sz="1800" spc="-20" dirty="0">
                <a:latin typeface="Microsoft Sans Serif"/>
                <a:cs typeface="Microsoft Sans Serif"/>
              </a:rPr>
              <a:t>т</a:t>
            </a:r>
            <a:r>
              <a:rPr sz="1800" spc="-5" dirty="0">
                <a:latin typeface="Microsoft Sans Serif"/>
                <a:cs typeface="Microsoft Sans Serif"/>
              </a:rPr>
              <a:t>ся  </a:t>
            </a:r>
            <a:r>
              <a:rPr sz="1800" spc="-25" dirty="0">
                <a:latin typeface="Microsoft Sans Serif"/>
                <a:cs typeface="Microsoft Sans Serif"/>
              </a:rPr>
              <a:t>е</a:t>
            </a:r>
            <a:r>
              <a:rPr sz="1800" spc="-55" dirty="0">
                <a:latin typeface="Microsoft Sans Serif"/>
                <a:cs typeface="Microsoft Sans Serif"/>
              </a:rPr>
              <a:t>г</a:t>
            </a:r>
            <a:r>
              <a:rPr sz="1800" dirty="0">
                <a:latin typeface="Microsoft Sans Serif"/>
                <a:cs typeface="Microsoft Sans Serif"/>
              </a:rPr>
              <a:t>о	</a:t>
            </a:r>
            <a:r>
              <a:rPr sz="1800" spc="-5" dirty="0">
                <a:latin typeface="Microsoft Sans Serif"/>
                <a:cs typeface="Microsoft Sans Serif"/>
              </a:rPr>
              <a:t>р</a:t>
            </a:r>
            <a:r>
              <a:rPr sz="1800" spc="-35" dirty="0">
                <a:latin typeface="Microsoft Sans Serif"/>
                <a:cs typeface="Microsoft Sans Serif"/>
              </a:rPr>
              <a:t>а</a:t>
            </a:r>
            <a:r>
              <a:rPr sz="1800" spc="-30" dirty="0">
                <a:latin typeface="Microsoft Sans Serif"/>
                <a:cs typeface="Microsoft Sans Serif"/>
              </a:rPr>
              <a:t>змеры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15" dirty="0">
                <a:latin typeface="Microsoft Sans Serif"/>
                <a:cs typeface="Microsoft Sans Serif"/>
              </a:rPr>
              <a:t>п</a:t>
            </a:r>
            <a:r>
              <a:rPr sz="1800" spc="-25" dirty="0">
                <a:latin typeface="Microsoft Sans Serif"/>
                <a:cs typeface="Microsoft Sans Serif"/>
              </a:rPr>
              <a:t>р</a:t>
            </a:r>
            <a:r>
              <a:rPr sz="1800" spc="-5" dirty="0">
                <a:latin typeface="Microsoft Sans Serif"/>
                <a:cs typeface="Microsoft Sans Serif"/>
              </a:rPr>
              <a:t>ев</a:t>
            </a:r>
            <a:r>
              <a:rPr sz="1800" spc="10" dirty="0">
                <a:latin typeface="Microsoft Sans Serif"/>
                <a:cs typeface="Microsoft Sans Serif"/>
              </a:rPr>
              <a:t>ы</a:t>
            </a:r>
            <a:r>
              <a:rPr sz="1800" spc="-5" dirty="0">
                <a:latin typeface="Microsoft Sans Serif"/>
                <a:cs typeface="Microsoft Sans Serif"/>
              </a:rPr>
              <a:t>ш</a:t>
            </a:r>
            <a:r>
              <a:rPr sz="1800" spc="-10" dirty="0">
                <a:latin typeface="Microsoft Sans Serif"/>
                <a:cs typeface="Microsoft Sans Serif"/>
              </a:rPr>
              <a:t>аю</a:t>
            </a:r>
            <a:r>
              <a:rPr sz="1800" dirty="0">
                <a:latin typeface="Microsoft Sans Serif"/>
                <a:cs typeface="Microsoft Sans Serif"/>
              </a:rPr>
              <a:t>т	</a:t>
            </a:r>
            <a:r>
              <a:rPr sz="1800" spc="-40" dirty="0">
                <a:latin typeface="Microsoft Sans Serif"/>
                <a:cs typeface="Microsoft Sans Serif"/>
              </a:rPr>
              <a:t>х</a:t>
            </a:r>
            <a:r>
              <a:rPr sz="1800" spc="-45" dirty="0">
                <a:latin typeface="Microsoft Sans Serif"/>
                <a:cs typeface="Microsoft Sans Serif"/>
              </a:rPr>
              <a:t>о</a:t>
            </a:r>
            <a:r>
              <a:rPr sz="1800" spc="-5" dirty="0">
                <a:latin typeface="Microsoft Sans Serif"/>
                <a:cs typeface="Microsoft Sans Serif"/>
              </a:rPr>
              <a:t>тя</a:t>
            </a:r>
            <a:r>
              <a:rPr sz="1800" dirty="0">
                <a:latin typeface="Microsoft Sans Serif"/>
                <a:cs typeface="Microsoft Sans Serif"/>
              </a:rPr>
              <a:t>	бы		</a:t>
            </a:r>
            <a:r>
              <a:rPr sz="1800" spc="-45" dirty="0">
                <a:latin typeface="Microsoft Sans Serif"/>
                <a:cs typeface="Microsoft Sans Serif"/>
              </a:rPr>
              <a:t>о</a:t>
            </a:r>
            <a:r>
              <a:rPr sz="1800" dirty="0">
                <a:latin typeface="Microsoft Sans Serif"/>
                <a:cs typeface="Microsoft Sans Serif"/>
              </a:rPr>
              <a:t>д</a:t>
            </a:r>
            <a:r>
              <a:rPr sz="1800" spc="-5" dirty="0">
                <a:latin typeface="Microsoft Sans Serif"/>
                <a:cs typeface="Microsoft Sans Serif"/>
              </a:rPr>
              <a:t>ин</a:t>
            </a:r>
            <a:r>
              <a:rPr sz="1800" dirty="0">
                <a:latin typeface="Microsoft Sans Serif"/>
                <a:cs typeface="Microsoft Sans Serif"/>
              </a:rPr>
              <a:t>	</a:t>
            </a:r>
            <a:r>
              <a:rPr sz="1800" spc="-40" dirty="0">
                <a:latin typeface="Microsoft Sans Serif"/>
                <a:cs typeface="Microsoft Sans Serif"/>
              </a:rPr>
              <a:t>из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23" y="15965"/>
            <a:ext cx="76557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u="sng" dirty="0">
                <a:solidFill>
                  <a:schemeClr val="accent1"/>
                </a:solidFill>
              </a:rPr>
              <a:t>Перевозка крупногабаритных и  </a:t>
            </a:r>
          </a:p>
          <a:p>
            <a:pPr algn="ctr"/>
            <a:r>
              <a:rPr lang="ru-RU" sz="2800" u="sng" dirty="0">
                <a:solidFill>
                  <a:schemeClr val="accent1"/>
                </a:solidFill>
              </a:rPr>
              <a:t>тяжеловесных	грузов</a:t>
            </a:r>
          </a:p>
        </p:txBody>
      </p:sp>
    </p:spTree>
    <p:extLst>
      <p:ext uri="{BB962C8B-B14F-4D97-AF65-F5344CB8AC3E}">
        <p14:creationId xmlns:p14="http://schemas.microsoft.com/office/powerpoint/2010/main" val="578003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9" name="Овал 8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43338" y="385659"/>
            <a:ext cx="8125459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Транспортное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-15" dirty="0">
                <a:latin typeface="Arial"/>
                <a:cs typeface="Arial"/>
              </a:rPr>
              <a:t>средство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с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грузом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или</a:t>
            </a:r>
            <a:r>
              <a:rPr sz="1800" b="1" dirty="0">
                <a:latin typeface="Arial"/>
                <a:cs typeface="Arial"/>
              </a:rPr>
              <a:t> без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груза</a:t>
            </a:r>
            <a:r>
              <a:rPr sz="1800" b="1" spc="-15" dirty="0">
                <a:latin typeface="Arial"/>
                <a:cs typeface="Arial"/>
              </a:rPr>
              <a:t> считается </a:t>
            </a:r>
            <a:r>
              <a:rPr sz="1800" b="1" spc="-10" dirty="0">
                <a:latin typeface="Arial"/>
                <a:cs typeface="Arial"/>
              </a:rPr>
              <a:t> тяжеловесным, </a:t>
            </a:r>
            <a:r>
              <a:rPr sz="1800" dirty="0">
                <a:latin typeface="Microsoft Sans Serif"/>
                <a:cs typeface="Microsoft Sans Serif"/>
              </a:rPr>
              <a:t>если </a:t>
            </a:r>
            <a:r>
              <a:rPr sz="1800" spc="-30" dirty="0">
                <a:latin typeface="Microsoft Sans Serif"/>
                <a:cs typeface="Microsoft Sans Serif"/>
              </a:rPr>
              <a:t>его </a:t>
            </a:r>
            <a:r>
              <a:rPr sz="1800" spc="-20" dirty="0">
                <a:latin typeface="Microsoft Sans Serif"/>
                <a:cs typeface="Microsoft Sans Serif"/>
              </a:rPr>
              <a:t>параметры </a:t>
            </a:r>
            <a:r>
              <a:rPr sz="1800" spc="-10" dirty="0">
                <a:latin typeface="Microsoft Sans Serif"/>
                <a:cs typeface="Microsoft Sans Serif"/>
              </a:rPr>
              <a:t>массы превышают </a:t>
            </a:r>
            <a:r>
              <a:rPr sz="1800" spc="-25" dirty="0">
                <a:latin typeface="Microsoft Sans Serif"/>
                <a:cs typeface="Microsoft Sans Serif"/>
              </a:rPr>
              <a:t>хотя </a:t>
            </a:r>
            <a:r>
              <a:rPr sz="1800" dirty="0">
                <a:latin typeface="Microsoft Sans Serif"/>
                <a:cs typeface="Microsoft Sans Serif"/>
              </a:rPr>
              <a:t>бы </a:t>
            </a:r>
            <a:r>
              <a:rPr sz="1800" spc="-15" dirty="0">
                <a:latin typeface="Microsoft Sans Serif"/>
                <a:cs typeface="Microsoft Sans Serif"/>
              </a:rPr>
              <a:t>один </a:t>
            </a:r>
            <a:r>
              <a:rPr sz="1800" spc="-40" dirty="0">
                <a:latin typeface="Microsoft Sans Serif"/>
                <a:cs typeface="Microsoft Sans Serif"/>
              </a:rPr>
              <a:t>из 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следующих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показателей:</a:t>
            </a:r>
            <a:endParaRPr sz="1800" dirty="0">
              <a:latin typeface="Microsoft Sans Serif"/>
              <a:cs typeface="Microsoft Sans Serif"/>
            </a:endParaRPr>
          </a:p>
          <a:p>
            <a:pPr marL="139065" marR="676910" indent="-127000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sz="1800" spc="-20" dirty="0">
                <a:latin typeface="Microsoft Sans Serif"/>
                <a:cs typeface="Microsoft Sans Serif"/>
              </a:rPr>
              <a:t>по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осевой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нагрузке,</a:t>
            </a:r>
            <a:r>
              <a:rPr sz="1800" spc="70" dirty="0">
                <a:latin typeface="Microsoft Sans Serif"/>
                <a:cs typeface="Microsoft Sans Serif"/>
              </a:rPr>
              <a:t> </a:t>
            </a:r>
            <a:r>
              <a:rPr sz="1800" spc="-55" dirty="0">
                <a:latin typeface="Microsoft Sans Serif"/>
                <a:cs typeface="Microsoft Sans Serif"/>
              </a:rPr>
              <a:t>т.е.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нагрузке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на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дорогу,</a:t>
            </a:r>
            <a:r>
              <a:rPr sz="1800" spc="6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передаваемой</a:t>
            </a:r>
            <a:r>
              <a:rPr sz="1800" spc="5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колесами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одиночной,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наиболее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нагруженной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оси,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b="1" spc="-15" dirty="0">
                <a:latin typeface="Arial"/>
                <a:cs typeface="Arial"/>
              </a:rPr>
              <a:t>(табл.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1)</a:t>
            </a:r>
            <a:r>
              <a:rPr sz="1800" spc="-5" dirty="0">
                <a:latin typeface="Microsoft Sans Serif"/>
                <a:cs typeface="Microsoft Sans Serif"/>
              </a:rPr>
              <a:t>,</a:t>
            </a:r>
            <a:endParaRPr sz="1800" dirty="0">
              <a:latin typeface="Microsoft Sans Serif"/>
              <a:cs typeface="Microsoft Sans Serif"/>
            </a:endParaRPr>
          </a:p>
          <a:p>
            <a:pPr marL="139065" marR="32384" indent="-127000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sz="1800" spc="-5" dirty="0">
                <a:latin typeface="Microsoft Sans Serif"/>
                <a:cs typeface="Microsoft Sans Serif"/>
              </a:rPr>
              <a:t>и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общей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фактической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15" dirty="0" err="1">
                <a:latin typeface="Microsoft Sans Serif"/>
                <a:cs typeface="Microsoft Sans Serif"/>
              </a:rPr>
              <a:t>массе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lang="ru-RU" sz="1800" spc="-5" dirty="0">
                <a:latin typeface="Microsoft Sans Serif"/>
                <a:cs typeface="Microsoft Sans Serif"/>
              </a:rPr>
              <a:t>44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(по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группе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А),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34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(по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группе</a:t>
            </a:r>
            <a:r>
              <a:rPr sz="1800" spc="6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Б)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и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30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т </a:t>
            </a:r>
            <a:r>
              <a:rPr sz="1800" spc="-459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при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движении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по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мостам,</a:t>
            </a:r>
            <a:r>
              <a:rPr sz="1800" spc="4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эстакадам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и</a:t>
            </a:r>
            <a:r>
              <a:rPr sz="1800" spc="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путепроводам.</a:t>
            </a: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13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3030" y="2275835"/>
            <a:ext cx="3886200" cy="2651760"/>
          </a:xfrm>
          <a:prstGeom prst="rect">
            <a:avLst/>
          </a:prstGeom>
        </p:spPr>
      </p:pic>
      <p:pic>
        <p:nvPicPr>
          <p:cNvPr id="14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14416" y="2287812"/>
            <a:ext cx="3529584" cy="26974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2080" y="4826675"/>
            <a:ext cx="7067128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spc="-5" dirty="0">
                <a:latin typeface="Microsoft Sans Serif"/>
                <a:cs typeface="Microsoft Sans Serif"/>
              </a:rPr>
              <a:t>С 28 апреля 2023 года группы тяжеловесных и крупногабаритных транспортных средств в законодательстве расширены. Теперь к ним также относятся  ТС, масса или размеры которых превышают ограничения, установленные на конкретной дороге.</a:t>
            </a:r>
          </a:p>
        </p:txBody>
      </p:sp>
    </p:spTree>
    <p:extLst>
      <p:ext uri="{BB962C8B-B14F-4D97-AF65-F5344CB8AC3E}">
        <p14:creationId xmlns:p14="http://schemas.microsoft.com/office/powerpoint/2010/main" val="2002302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9" name="Овал 8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bject 3"/>
          <p:cNvSpPr txBox="1"/>
          <p:nvPr/>
        </p:nvSpPr>
        <p:spPr>
          <a:xfrm>
            <a:off x="443338" y="385659"/>
            <a:ext cx="8125459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b="1" dirty="0"/>
              <a:t>Превышение допустимой общей массы </a:t>
            </a:r>
            <a:r>
              <a:rPr lang="ru-RU" b="1" dirty="0" smtClean="0"/>
              <a:t>ТС</a:t>
            </a:r>
          </a:p>
          <a:p>
            <a:endParaRPr lang="ru-RU" b="1" dirty="0"/>
          </a:p>
          <a:p>
            <a:r>
              <a:rPr lang="ru-RU" dirty="0"/>
              <a:t>Допустимые массы для одиночных автомобилей (Приложение № 2 к Постановлению № 2200):</a:t>
            </a:r>
          </a:p>
          <a:p>
            <a:r>
              <a:rPr lang="ru-RU" dirty="0"/>
              <a:t>2 оси — 18 т;</a:t>
            </a:r>
          </a:p>
          <a:p>
            <a:r>
              <a:rPr lang="ru-RU" dirty="0"/>
              <a:t>3 оси — 25 т;</a:t>
            </a:r>
          </a:p>
          <a:p>
            <a:r>
              <a:rPr lang="ru-RU" dirty="0"/>
              <a:t>4 оси — 32 т;</a:t>
            </a:r>
          </a:p>
          <a:p>
            <a:r>
              <a:rPr lang="ru-RU" dirty="0"/>
              <a:t>5 и более осей — 38 т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Для автопоездов нормы выше:</a:t>
            </a:r>
          </a:p>
          <a:p>
            <a:r>
              <a:rPr lang="ru-RU" dirty="0"/>
              <a:t>3 оси — 28 т;</a:t>
            </a:r>
          </a:p>
          <a:p>
            <a:r>
              <a:rPr lang="ru-RU" dirty="0"/>
              <a:t>4 оси — 36 т;</a:t>
            </a:r>
          </a:p>
          <a:p>
            <a:r>
              <a:rPr lang="ru-RU" dirty="0"/>
              <a:t>5 осей — 40 т;</a:t>
            </a:r>
          </a:p>
          <a:p>
            <a:r>
              <a:rPr lang="ru-RU" dirty="0"/>
              <a:t>6 и более осей — 44 т.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7905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object 2"/>
          <p:cNvGraphicFramePr>
            <a:graphicFrameLocks noGrp="1"/>
          </p:cNvGraphicFramePr>
          <p:nvPr/>
        </p:nvGraphicFramePr>
        <p:xfrm>
          <a:off x="389191" y="398272"/>
          <a:ext cx="6841487" cy="3067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928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979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506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38150">
                <a:tc gridSpan="3">
                  <a:txBody>
                    <a:bodyPr/>
                    <a:lstStyle/>
                    <a:p>
                      <a:pPr marL="68580">
                        <a:lnSpc>
                          <a:spcPts val="2115"/>
                        </a:lnSpc>
                      </a:pPr>
                      <a:r>
                        <a:rPr sz="1800" b="1" spc="-15" dirty="0">
                          <a:latin typeface="Arial"/>
                          <a:cs typeface="Arial"/>
                        </a:rPr>
                        <a:t>Таблица </a:t>
                      </a:r>
                      <a:r>
                        <a:rPr sz="1800" b="1" spc="-5" dirty="0">
                          <a:latin typeface="Arial"/>
                          <a:cs typeface="Arial"/>
                        </a:rPr>
                        <a:t>1.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Осевая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нагрузка</a:t>
                      </a:r>
                      <a:r>
                        <a:rPr sz="18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автотранспортных</a:t>
                      </a:r>
                      <a:r>
                        <a:rPr sz="18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5" dirty="0">
                          <a:latin typeface="Arial"/>
                          <a:cs typeface="Arial"/>
                        </a:rPr>
                        <a:t>средств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8150">
                <a:tc rowSpan="2">
                  <a:txBody>
                    <a:bodyPr/>
                    <a:lstStyle/>
                    <a:p>
                      <a:pPr marL="1395095" marR="142240" indent="-1247140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1800" b="1" i="1" spc="-5" dirty="0">
                          <a:latin typeface="Arial"/>
                          <a:cs typeface="Arial"/>
                        </a:rPr>
                        <a:t>Расстояние</a:t>
                      </a:r>
                      <a:r>
                        <a:rPr sz="1800" b="1" i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i="1" spc="-10" dirty="0">
                          <a:latin typeface="Arial"/>
                          <a:cs typeface="Arial"/>
                        </a:rPr>
                        <a:t>между</a:t>
                      </a:r>
                      <a:r>
                        <a:rPr sz="1800" b="1" i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i="1" spc="-10" dirty="0">
                          <a:latin typeface="Arial"/>
                          <a:cs typeface="Arial"/>
                        </a:rPr>
                        <a:t>смежными </a:t>
                      </a:r>
                      <a:r>
                        <a:rPr sz="1800" b="1" i="1" spc="-48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i="1" dirty="0">
                          <a:latin typeface="Arial"/>
                          <a:cs typeface="Arial"/>
                        </a:rPr>
                        <a:t>осями,</a:t>
                      </a:r>
                      <a:r>
                        <a:rPr sz="1800" b="1" i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i="1" dirty="0">
                          <a:latin typeface="Arial"/>
                          <a:cs typeface="Arial"/>
                        </a:rPr>
                        <a:t>м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57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68300">
                        <a:lnSpc>
                          <a:spcPts val="2115"/>
                        </a:lnSpc>
                      </a:pPr>
                      <a:r>
                        <a:rPr sz="1800" b="1" i="1" spc="-10" dirty="0">
                          <a:latin typeface="Arial"/>
                          <a:cs typeface="Arial"/>
                        </a:rPr>
                        <a:t>Осевая</a:t>
                      </a:r>
                      <a:r>
                        <a:rPr sz="18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i="1" spc="-5" dirty="0">
                          <a:latin typeface="Arial"/>
                          <a:cs typeface="Arial"/>
                        </a:rPr>
                        <a:t>нагрузка,</a:t>
                      </a:r>
                      <a:r>
                        <a:rPr sz="1800" b="1" i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i="1" dirty="0">
                          <a:latin typeface="Arial"/>
                          <a:cs typeface="Arial"/>
                        </a:rPr>
                        <a:t>кН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81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7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2115"/>
                        </a:lnSpc>
                      </a:pPr>
                      <a:r>
                        <a:rPr sz="1800" b="1" i="1" spc="-20" dirty="0">
                          <a:latin typeface="Arial"/>
                          <a:cs typeface="Arial"/>
                        </a:rPr>
                        <a:t>Группа</a:t>
                      </a:r>
                      <a:r>
                        <a:rPr sz="1800" b="1" i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i="1" dirty="0">
                          <a:latin typeface="Arial"/>
                          <a:cs typeface="Arial"/>
                        </a:rPr>
                        <a:t>А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2115"/>
                        </a:lnSpc>
                      </a:pPr>
                      <a:r>
                        <a:rPr sz="1800" b="1" i="1" spc="-20" dirty="0">
                          <a:latin typeface="Arial"/>
                          <a:cs typeface="Arial"/>
                        </a:rPr>
                        <a:t>Группа</a:t>
                      </a:r>
                      <a:r>
                        <a:rPr sz="1800" b="1" i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i="1" dirty="0">
                          <a:latin typeface="Arial"/>
                          <a:cs typeface="Arial"/>
                        </a:rPr>
                        <a:t>Б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68580">
                        <a:lnSpc>
                          <a:spcPts val="2115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2,5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более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15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100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2115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60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68580">
                        <a:lnSpc>
                          <a:spcPts val="2115"/>
                        </a:lnSpc>
                      </a:pP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Свыше</a:t>
                      </a:r>
                      <a:r>
                        <a:rPr sz="18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1,39</a:t>
                      </a:r>
                      <a:r>
                        <a:rPr sz="18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8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2,5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115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90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2115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55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68580">
                        <a:lnSpc>
                          <a:spcPts val="2115"/>
                        </a:lnSpc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От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1,25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 до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1,39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115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80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2115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50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68580">
                        <a:lnSpc>
                          <a:spcPts val="2120"/>
                        </a:lnSpc>
                      </a:pP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От</a:t>
                      </a:r>
                      <a:r>
                        <a:rPr sz="18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1,0</a:t>
                      </a:r>
                      <a:r>
                        <a:rPr sz="1800" dirty="0">
                          <a:latin typeface="Microsoft Sans Serif"/>
                          <a:cs typeface="Microsoft Sans Serif"/>
                        </a:rPr>
                        <a:t> до </a:t>
                      </a:r>
                      <a:r>
                        <a:rPr sz="1800" spc="-5" dirty="0">
                          <a:latin typeface="Microsoft Sans Serif"/>
                          <a:cs typeface="Microsoft Sans Serif"/>
                        </a:rPr>
                        <a:t>1,25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12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70</a:t>
                      </a:r>
                      <a:endParaRPr sz="18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2120"/>
                        </a:lnSpc>
                      </a:pPr>
                      <a:r>
                        <a:rPr sz="1800" spc="-10" dirty="0">
                          <a:latin typeface="Microsoft Sans Serif"/>
                          <a:cs typeface="Microsoft Sans Serif"/>
                        </a:rPr>
                        <a:t>45</a:t>
                      </a:r>
                      <a:endParaRPr sz="18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1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55" y="3573017"/>
            <a:ext cx="6143625" cy="2571749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7" name="Овал 6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35645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bject 3"/>
          <p:cNvSpPr txBox="1"/>
          <p:nvPr/>
        </p:nvSpPr>
        <p:spPr>
          <a:xfrm>
            <a:off x="546303" y="359790"/>
            <a:ext cx="805116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Microsoft Sans Serif"/>
                <a:cs typeface="Microsoft Sans Serif"/>
              </a:rPr>
              <a:t>Автомобильный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транспорт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имеет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более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широкие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возможности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по </a:t>
            </a:r>
            <a:r>
              <a:rPr sz="1800" spc="-46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перевозкам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65" dirty="0">
                <a:latin typeface="Microsoft Sans Serif"/>
                <a:cs typeface="Microsoft Sans Serif"/>
              </a:rPr>
              <a:t>КТГ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по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сравнению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железнодорожным.</a:t>
            </a: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 dirty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800" spc="-55" dirty="0">
                <a:latin typeface="Microsoft Sans Serif"/>
                <a:cs typeface="Microsoft Sans Serif"/>
              </a:rPr>
              <a:t>Для</a:t>
            </a:r>
            <a:r>
              <a:rPr sz="1800" spc="-5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упорядочения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организации</a:t>
            </a:r>
            <a:r>
              <a:rPr sz="1800" spc="-15" dirty="0">
                <a:latin typeface="Microsoft Sans Serif"/>
                <a:cs typeface="Microsoft Sans Serif"/>
              </a:rPr>
              <a:t> подобных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перевозок</a:t>
            </a:r>
            <a:r>
              <a:rPr sz="1800" spc="-30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были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разработаны 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документы</a:t>
            </a:r>
            <a:r>
              <a:rPr sz="1800" spc="-2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по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перевозке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крупногабаритных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и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тяжеловесных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грузов 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автомобильным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транспортом.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12" name="object 4"/>
          <p:cNvSpPr txBox="1"/>
          <p:nvPr/>
        </p:nvSpPr>
        <p:spPr>
          <a:xfrm>
            <a:off x="546302" y="2280284"/>
            <a:ext cx="8097663" cy="39549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800" spc="-160" dirty="0">
                <a:latin typeface="Microsoft Sans Serif"/>
                <a:cs typeface="Microsoft Sans Serif"/>
              </a:rPr>
              <a:t>К</a:t>
            </a:r>
            <a:r>
              <a:rPr sz="1800" spc="-5" dirty="0">
                <a:latin typeface="Microsoft Sans Serif"/>
                <a:cs typeface="Microsoft Sans Serif"/>
              </a:rPr>
              <a:t>р</a:t>
            </a:r>
            <a:r>
              <a:rPr sz="1800" spc="-10" dirty="0">
                <a:latin typeface="Microsoft Sans Serif"/>
                <a:cs typeface="Microsoft Sans Serif"/>
              </a:rPr>
              <a:t>о</a:t>
            </a:r>
            <a:r>
              <a:rPr sz="1800" spc="-45" dirty="0">
                <a:latin typeface="Microsoft Sans Serif"/>
                <a:cs typeface="Microsoft Sans Serif"/>
              </a:rPr>
              <a:t>м</a:t>
            </a:r>
            <a:r>
              <a:rPr sz="1800" dirty="0">
                <a:latin typeface="Microsoft Sans Serif"/>
                <a:cs typeface="Microsoft Sans Serif"/>
              </a:rPr>
              <a:t>е	</a:t>
            </a:r>
            <a:r>
              <a:rPr sz="1800" spc="-20" dirty="0">
                <a:latin typeface="Microsoft Sans Serif"/>
                <a:cs typeface="Microsoft Sans Serif"/>
              </a:rPr>
              <a:t>т</a:t>
            </a:r>
            <a:r>
              <a:rPr sz="1800" spc="-25" dirty="0">
                <a:latin typeface="Microsoft Sans Serif"/>
                <a:cs typeface="Microsoft Sans Serif"/>
              </a:rPr>
              <a:t>о</a:t>
            </a:r>
            <a:r>
              <a:rPr sz="1800" spc="-55" dirty="0">
                <a:latin typeface="Microsoft Sans Serif"/>
                <a:cs typeface="Microsoft Sans Serif"/>
              </a:rPr>
              <a:t>г</a:t>
            </a:r>
            <a:r>
              <a:rPr sz="1800" spc="-5" dirty="0">
                <a:latin typeface="Microsoft Sans Serif"/>
                <a:cs typeface="Microsoft Sans Serif"/>
              </a:rPr>
              <a:t>о</a:t>
            </a:r>
            <a:r>
              <a:rPr sz="1800" dirty="0">
                <a:latin typeface="Microsoft Sans Serif"/>
                <a:cs typeface="Microsoft Sans Serif"/>
              </a:rPr>
              <a:t>,	</a:t>
            </a:r>
            <a:r>
              <a:rPr sz="1800" spc="10" dirty="0">
                <a:latin typeface="Microsoft Sans Serif"/>
                <a:cs typeface="Microsoft Sans Serif"/>
              </a:rPr>
              <a:t>с</a:t>
            </a:r>
            <a:r>
              <a:rPr sz="1800" spc="-25" dirty="0">
                <a:latin typeface="Microsoft Sans Serif"/>
                <a:cs typeface="Microsoft Sans Serif"/>
              </a:rPr>
              <a:t>у</a:t>
            </a:r>
            <a:r>
              <a:rPr sz="1800" spc="-15" dirty="0">
                <a:latin typeface="Microsoft Sans Serif"/>
                <a:cs typeface="Microsoft Sans Serif"/>
              </a:rPr>
              <a:t>щ</a:t>
            </a:r>
            <a:r>
              <a:rPr sz="1800" spc="-5" dirty="0">
                <a:latin typeface="Microsoft Sans Serif"/>
                <a:cs typeface="Microsoft Sans Serif"/>
              </a:rPr>
              <a:t>ест</a:t>
            </a:r>
            <a:r>
              <a:rPr sz="1800" spc="-25" dirty="0">
                <a:latin typeface="Microsoft Sans Serif"/>
                <a:cs typeface="Microsoft Sans Serif"/>
              </a:rPr>
              <a:t>вую</a:t>
            </a:r>
            <a:r>
              <a:rPr sz="1800" dirty="0">
                <a:latin typeface="Microsoft Sans Serif"/>
                <a:cs typeface="Microsoft Sans Serif"/>
              </a:rPr>
              <a:t>т	</a:t>
            </a:r>
            <a:r>
              <a:rPr sz="1800" dirty="0" err="1">
                <a:latin typeface="Microsoft Sans Serif"/>
                <a:cs typeface="Microsoft Sans Serif"/>
              </a:rPr>
              <a:t>д</a:t>
            </a:r>
            <a:r>
              <a:rPr sz="1800" spc="-20" dirty="0" err="1">
                <a:latin typeface="Microsoft Sans Serif"/>
                <a:cs typeface="Microsoft Sans Serif"/>
              </a:rPr>
              <a:t>р</a:t>
            </a:r>
            <a:r>
              <a:rPr sz="1800" spc="-25" dirty="0" err="1">
                <a:latin typeface="Microsoft Sans Serif"/>
                <a:cs typeface="Microsoft Sans Serif"/>
              </a:rPr>
              <a:t>у</a:t>
            </a:r>
            <a:r>
              <a:rPr sz="1800" spc="-15" dirty="0" err="1">
                <a:latin typeface="Microsoft Sans Serif"/>
                <a:cs typeface="Microsoft Sans Serif"/>
              </a:rPr>
              <a:t>гие</a:t>
            </a:r>
            <a:r>
              <a:rPr lang="ru-RU" sz="1800" spc="-1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но</a:t>
            </a:r>
            <a:r>
              <a:rPr lang="ru-RU" spc="-15" dirty="0">
                <a:latin typeface="Microsoft Sans Serif"/>
                <a:cs typeface="Microsoft Sans Serif"/>
              </a:rPr>
              <a:t>р</a:t>
            </a:r>
            <a:r>
              <a:rPr lang="ru-RU" spc="-30" dirty="0">
                <a:latin typeface="Microsoft Sans Serif"/>
                <a:cs typeface="Microsoft Sans Serif"/>
              </a:rPr>
              <a:t>м</a:t>
            </a:r>
            <a:r>
              <a:rPr lang="ru-RU" spc="-55" dirty="0">
                <a:latin typeface="Microsoft Sans Serif"/>
                <a:cs typeface="Microsoft Sans Serif"/>
              </a:rPr>
              <a:t>а</a:t>
            </a:r>
            <a:r>
              <a:rPr lang="ru-RU" spc="-5" dirty="0">
                <a:latin typeface="Microsoft Sans Serif"/>
                <a:cs typeface="Microsoft Sans Serif"/>
              </a:rPr>
              <a:t>ти</a:t>
            </a:r>
            <a:r>
              <a:rPr lang="ru-RU" spc="-10" dirty="0">
                <a:latin typeface="Microsoft Sans Serif"/>
                <a:cs typeface="Microsoft Sans Serif"/>
              </a:rPr>
              <a:t>в</a:t>
            </a:r>
            <a:r>
              <a:rPr lang="ru-RU" spc="-5" dirty="0">
                <a:latin typeface="Microsoft Sans Serif"/>
                <a:cs typeface="Microsoft Sans Serif"/>
              </a:rPr>
              <a:t>н</a:t>
            </a:r>
            <a:r>
              <a:rPr lang="ru-RU" dirty="0">
                <a:latin typeface="Microsoft Sans Serif"/>
                <a:cs typeface="Microsoft Sans Serif"/>
              </a:rPr>
              <a:t>ые	д</a:t>
            </a:r>
            <a:r>
              <a:rPr lang="ru-RU" spc="-65" dirty="0">
                <a:latin typeface="Microsoft Sans Serif"/>
                <a:cs typeface="Microsoft Sans Serif"/>
              </a:rPr>
              <a:t>о</a:t>
            </a:r>
            <a:r>
              <a:rPr lang="ru-RU" spc="-35" dirty="0">
                <a:latin typeface="Microsoft Sans Serif"/>
                <a:cs typeface="Microsoft Sans Serif"/>
              </a:rPr>
              <a:t>к</a:t>
            </a:r>
            <a:r>
              <a:rPr lang="ru-RU" spc="-40" dirty="0">
                <a:latin typeface="Microsoft Sans Serif"/>
                <a:cs typeface="Microsoft Sans Serif"/>
              </a:rPr>
              <a:t>у</a:t>
            </a:r>
            <a:r>
              <a:rPr lang="ru-RU" spc="-30" dirty="0">
                <a:latin typeface="Microsoft Sans Serif"/>
                <a:cs typeface="Microsoft Sans Serif"/>
              </a:rPr>
              <a:t>м</a:t>
            </a:r>
            <a:r>
              <a:rPr lang="ru-RU" spc="-35" dirty="0">
                <a:latin typeface="Microsoft Sans Serif"/>
                <a:cs typeface="Microsoft Sans Serif"/>
              </a:rPr>
              <a:t>е</a:t>
            </a:r>
            <a:r>
              <a:rPr lang="ru-RU" spc="-10" dirty="0">
                <a:latin typeface="Microsoft Sans Serif"/>
                <a:cs typeface="Microsoft Sans Serif"/>
              </a:rPr>
              <a:t>н</a:t>
            </a:r>
            <a:r>
              <a:rPr lang="ru-RU" spc="-5" dirty="0">
                <a:latin typeface="Microsoft Sans Serif"/>
                <a:cs typeface="Microsoft Sans Serif"/>
              </a:rPr>
              <a:t>т</a:t>
            </a:r>
            <a:r>
              <a:rPr lang="ru-RU" dirty="0">
                <a:latin typeface="Microsoft Sans Serif"/>
                <a:cs typeface="Microsoft Sans Serif"/>
              </a:rPr>
              <a:t>ы, </a:t>
            </a:r>
            <a:r>
              <a:rPr lang="ru-RU" spc="-20" dirty="0">
                <a:latin typeface="Microsoft Sans Serif"/>
                <a:cs typeface="Microsoft Sans Serif"/>
              </a:rPr>
              <a:t>т</a:t>
            </a:r>
            <a:r>
              <a:rPr lang="ru-RU" spc="-35" dirty="0">
                <a:latin typeface="Microsoft Sans Serif"/>
                <a:cs typeface="Microsoft Sans Serif"/>
              </a:rPr>
              <a:t>аки</a:t>
            </a:r>
            <a:r>
              <a:rPr lang="ru-RU" spc="-30" dirty="0">
                <a:latin typeface="Microsoft Sans Serif"/>
                <a:cs typeface="Microsoft Sans Serif"/>
              </a:rPr>
              <a:t>е </a:t>
            </a:r>
            <a:r>
              <a:rPr lang="ru-RU" spc="-80" dirty="0">
                <a:latin typeface="Microsoft Sans Serif"/>
                <a:cs typeface="Microsoft Sans Serif"/>
              </a:rPr>
              <a:t>к</a:t>
            </a:r>
            <a:r>
              <a:rPr lang="ru-RU" spc="-65" dirty="0">
                <a:latin typeface="Microsoft Sans Serif"/>
                <a:cs typeface="Microsoft Sans Serif"/>
              </a:rPr>
              <a:t>ак  с</a:t>
            </a:r>
            <a:r>
              <a:rPr lang="ru-RU" spc="-10" dirty="0">
                <a:latin typeface="Microsoft Sans Serif"/>
                <a:cs typeface="Microsoft Sans Serif"/>
              </a:rPr>
              <a:t>троительные</a:t>
            </a:r>
            <a:r>
              <a:rPr lang="ru-RU" spc="40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нормы</a:t>
            </a:r>
            <a:r>
              <a:rPr lang="ru-RU" spc="45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и</a:t>
            </a:r>
            <a:r>
              <a:rPr lang="ru-RU" spc="45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правила</a:t>
            </a:r>
            <a:r>
              <a:rPr lang="ru-RU" spc="4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на</a:t>
            </a:r>
            <a:r>
              <a:rPr lang="ru-RU" spc="35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автомобильные</a:t>
            </a:r>
            <a:r>
              <a:rPr lang="ru-RU" spc="50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дороги,</a:t>
            </a:r>
            <a:r>
              <a:rPr lang="ru-RU" spc="55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мосты</a:t>
            </a:r>
            <a:r>
              <a:rPr lang="ru-RU" spc="35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и</a:t>
            </a:r>
            <a:r>
              <a:rPr lang="ru-RU" spc="5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трубы, </a:t>
            </a:r>
            <a:r>
              <a:rPr lang="ru-RU" spc="-25" dirty="0">
                <a:latin typeface="Microsoft Sans Serif"/>
                <a:cs typeface="Microsoft Sans Serif"/>
              </a:rPr>
              <a:t>которые	позволяют </a:t>
            </a:r>
            <a:r>
              <a:rPr lang="ru-RU" spc="-15" dirty="0">
                <a:latin typeface="Microsoft Sans Serif"/>
                <a:cs typeface="Microsoft Sans Serif"/>
              </a:rPr>
              <a:t>сделать вывод, </a:t>
            </a:r>
            <a:r>
              <a:rPr lang="ru-RU" spc="-20" dirty="0">
                <a:latin typeface="Microsoft Sans Serif"/>
                <a:cs typeface="Microsoft Sans Serif"/>
              </a:rPr>
              <a:t>что </a:t>
            </a:r>
            <a:r>
              <a:rPr lang="ru-RU" spc="-10" dirty="0">
                <a:latin typeface="Microsoft Sans Serif"/>
                <a:cs typeface="Microsoft Sans Serif"/>
              </a:rPr>
              <a:t>более </a:t>
            </a:r>
            <a:r>
              <a:rPr lang="ru-RU" spc="-30" dirty="0">
                <a:latin typeface="Microsoft Sans Serif"/>
                <a:cs typeface="Microsoft Sans Serif"/>
              </a:rPr>
              <a:t>жесткие </a:t>
            </a:r>
            <a:r>
              <a:rPr lang="ru-RU" spc="-15" dirty="0">
                <a:latin typeface="Microsoft Sans Serif"/>
                <a:cs typeface="Microsoft Sans Serif"/>
              </a:rPr>
              <a:t>ограничения предъявляются</a:t>
            </a:r>
            <a:r>
              <a:rPr lang="ru-RU" spc="-10" dirty="0">
                <a:latin typeface="Microsoft Sans Serif"/>
                <a:cs typeface="Microsoft Sans Serif"/>
              </a:rPr>
              <a:t> </a:t>
            </a:r>
            <a:r>
              <a:rPr lang="ru-RU" spc="-114" dirty="0">
                <a:latin typeface="Microsoft Sans Serif"/>
                <a:cs typeface="Microsoft Sans Serif"/>
              </a:rPr>
              <a:t>к</a:t>
            </a:r>
            <a:r>
              <a:rPr lang="ru-RU" spc="-110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массе</a:t>
            </a:r>
            <a:r>
              <a:rPr lang="ru-RU" spc="-10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перевозимых</a:t>
            </a:r>
            <a:r>
              <a:rPr lang="ru-RU" spc="-15" dirty="0">
                <a:latin typeface="Microsoft Sans Serif"/>
                <a:cs typeface="Microsoft Sans Serif"/>
              </a:rPr>
              <a:t> </a:t>
            </a:r>
            <a:r>
              <a:rPr lang="ru-RU" spc="-105" dirty="0">
                <a:latin typeface="Microsoft Sans Serif"/>
                <a:cs typeface="Microsoft Sans Serif"/>
              </a:rPr>
              <a:t>КТГ,</a:t>
            </a:r>
            <a:r>
              <a:rPr lang="ru-RU" spc="-100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в</a:t>
            </a:r>
            <a:r>
              <a:rPr lang="ru-RU" spc="5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то</a:t>
            </a:r>
            <a:r>
              <a:rPr lang="ru-RU" spc="-10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время</a:t>
            </a:r>
            <a:r>
              <a:rPr lang="ru-RU" spc="-10" dirty="0">
                <a:latin typeface="Microsoft Sans Serif"/>
                <a:cs typeface="Microsoft Sans Serif"/>
              </a:rPr>
              <a:t> </a:t>
            </a:r>
            <a:r>
              <a:rPr lang="ru-RU" spc="-65" dirty="0">
                <a:latin typeface="Microsoft Sans Serif"/>
                <a:cs typeface="Microsoft Sans Serif"/>
              </a:rPr>
              <a:t>как</a:t>
            </a:r>
            <a:r>
              <a:rPr lang="ru-RU" spc="-60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габариты </a:t>
            </a:r>
            <a:r>
              <a:rPr lang="ru-RU" spc="-15" dirty="0">
                <a:latin typeface="Microsoft Sans Serif"/>
                <a:cs typeface="Microsoft Sans Serif"/>
              </a:rPr>
              <a:t> подобных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-35" dirty="0">
                <a:latin typeface="Microsoft Sans Serif"/>
                <a:cs typeface="Microsoft Sans Serif"/>
              </a:rPr>
              <a:t>грузов</a:t>
            </a:r>
            <a:r>
              <a:rPr lang="ru-RU" spc="55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регламентируются</a:t>
            </a:r>
            <a:r>
              <a:rPr lang="ru-RU" spc="5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не</a:t>
            </a:r>
            <a:r>
              <a:rPr lang="ru-RU" spc="3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столь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-25" dirty="0">
                <a:latin typeface="Microsoft Sans Serif"/>
                <a:cs typeface="Microsoft Sans Serif"/>
              </a:rPr>
              <a:t>однозначно.</a:t>
            </a:r>
          </a:p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endParaRPr lang="ru-RU" dirty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lang="ru-RU" spc="-5" dirty="0">
                <a:latin typeface="Microsoft Sans Serif"/>
                <a:cs typeface="Microsoft Sans Serif"/>
              </a:rPr>
              <a:t>Надо </a:t>
            </a:r>
            <a:r>
              <a:rPr lang="ru-RU" spc="-20" dirty="0">
                <a:latin typeface="Microsoft Sans Serif"/>
                <a:cs typeface="Microsoft Sans Serif"/>
              </a:rPr>
              <a:t>отметить, что </a:t>
            </a:r>
            <a:r>
              <a:rPr lang="ru-RU" spc="-5" dirty="0">
                <a:latin typeface="Microsoft Sans Serif"/>
                <a:cs typeface="Microsoft Sans Serif"/>
              </a:rPr>
              <a:t>на </a:t>
            </a:r>
            <a:r>
              <a:rPr lang="ru-RU" spc="-15" dirty="0">
                <a:latin typeface="Microsoft Sans Serif"/>
                <a:cs typeface="Microsoft Sans Serif"/>
              </a:rPr>
              <a:t>автомобильном транспорте ограничения </a:t>
            </a:r>
            <a:r>
              <a:rPr lang="ru-RU" spc="-20" dirty="0">
                <a:latin typeface="Microsoft Sans Serif"/>
                <a:cs typeface="Microsoft Sans Serif"/>
              </a:rPr>
              <a:t>по массе </a:t>
            </a:r>
            <a:r>
              <a:rPr lang="ru-RU" spc="-15" dirty="0">
                <a:latin typeface="Microsoft Sans Serif"/>
                <a:cs typeface="Microsoft Sans Serif"/>
              </a:rPr>
              <a:t> </a:t>
            </a:r>
            <a:r>
              <a:rPr lang="ru-RU" spc="-30" dirty="0">
                <a:latin typeface="Microsoft Sans Serif"/>
                <a:cs typeface="Microsoft Sans Serif"/>
              </a:rPr>
              <a:t>перевозимого </a:t>
            </a:r>
            <a:r>
              <a:rPr lang="ru-RU" spc="-35" dirty="0">
                <a:latin typeface="Microsoft Sans Serif"/>
                <a:cs typeface="Microsoft Sans Serif"/>
              </a:rPr>
              <a:t>груза </a:t>
            </a:r>
            <a:r>
              <a:rPr lang="ru-RU" spc="-5" dirty="0">
                <a:latin typeface="Microsoft Sans Serif"/>
                <a:cs typeface="Microsoft Sans Serif"/>
              </a:rPr>
              <a:t>более </a:t>
            </a:r>
            <a:r>
              <a:rPr lang="ru-RU" spc="-25" dirty="0">
                <a:latin typeface="Microsoft Sans Serif"/>
                <a:cs typeface="Microsoft Sans Serif"/>
              </a:rPr>
              <a:t>значительны </a:t>
            </a:r>
            <a:r>
              <a:rPr lang="ru-RU" spc="-20" dirty="0">
                <a:latin typeface="Microsoft Sans Serif"/>
                <a:cs typeface="Microsoft Sans Serif"/>
              </a:rPr>
              <a:t>по </a:t>
            </a:r>
            <a:r>
              <a:rPr lang="ru-RU" spc="-5" dirty="0">
                <a:latin typeface="Microsoft Sans Serif"/>
                <a:cs typeface="Microsoft Sans Serif"/>
              </a:rPr>
              <a:t>сравнению </a:t>
            </a:r>
            <a:r>
              <a:rPr lang="ru-RU" dirty="0">
                <a:latin typeface="Microsoft Sans Serif"/>
                <a:cs typeface="Microsoft Sans Serif"/>
              </a:rPr>
              <a:t>с </a:t>
            </a:r>
            <a:r>
              <a:rPr lang="ru-RU" spc="-20" dirty="0">
                <a:latin typeface="Microsoft Sans Serif"/>
                <a:cs typeface="Microsoft Sans Serif"/>
              </a:rPr>
              <a:t>другими </a:t>
            </a:r>
            <a:r>
              <a:rPr lang="ru-RU" spc="-15" dirty="0">
                <a:latin typeface="Microsoft Sans Serif"/>
                <a:cs typeface="Microsoft Sans Serif"/>
              </a:rPr>
              <a:t>видами </a:t>
            </a:r>
            <a:r>
              <a:rPr lang="ru-RU" spc="-10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транспорта, что связано </a:t>
            </a:r>
            <a:r>
              <a:rPr lang="ru-RU" spc="-20" dirty="0">
                <a:latin typeface="Microsoft Sans Serif"/>
                <a:cs typeface="Microsoft Sans Serif"/>
              </a:rPr>
              <a:t>прежде всего </a:t>
            </a:r>
            <a:r>
              <a:rPr lang="ru-RU" dirty="0">
                <a:latin typeface="Microsoft Sans Serif"/>
                <a:cs typeface="Microsoft Sans Serif"/>
              </a:rPr>
              <a:t>с </a:t>
            </a:r>
            <a:r>
              <a:rPr lang="ru-RU" spc="-15" dirty="0">
                <a:latin typeface="Microsoft Sans Serif"/>
                <a:cs typeface="Microsoft Sans Serif"/>
              </a:rPr>
              <a:t>ограничениями </a:t>
            </a:r>
            <a:r>
              <a:rPr lang="ru-RU" spc="-5" dirty="0">
                <a:latin typeface="Microsoft Sans Serif"/>
                <a:cs typeface="Microsoft Sans Serif"/>
              </a:rPr>
              <a:t>на </a:t>
            </a:r>
            <a:r>
              <a:rPr lang="ru-RU" spc="-15" dirty="0">
                <a:latin typeface="Microsoft Sans Serif"/>
                <a:cs typeface="Microsoft Sans Serif"/>
              </a:rPr>
              <a:t>искусственные </a:t>
            </a:r>
            <a:r>
              <a:rPr lang="ru-RU" spc="-10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дорожные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сооружения</a:t>
            </a:r>
            <a:r>
              <a:rPr lang="ru-RU" spc="65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(в</a:t>
            </a:r>
            <a:r>
              <a:rPr lang="ru-RU" spc="2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частности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мосты).</a:t>
            </a:r>
            <a:endParaRPr lang="ru-RU" dirty="0">
              <a:latin typeface="Microsoft Sans Serif"/>
              <a:cs typeface="Microsoft Sans Serif"/>
            </a:endParaRPr>
          </a:p>
          <a:p>
            <a:pPr marL="12700" algn="just">
              <a:spcBef>
                <a:spcPts val="100"/>
              </a:spcBef>
              <a:tabLst>
                <a:tab pos="871855" algn="l"/>
                <a:tab pos="1557655" algn="l"/>
                <a:tab pos="3007360" algn="l"/>
              </a:tabLst>
            </a:pPr>
            <a:endParaRPr lang="ru-RU" dirty="0">
              <a:latin typeface="Microsoft Sans Serif"/>
              <a:cs typeface="Microsoft Sans Serif"/>
            </a:endParaRPr>
          </a:p>
          <a:p>
            <a:pPr marL="12700" algn="just">
              <a:spcBef>
                <a:spcPts val="100"/>
              </a:spcBef>
              <a:tabLst>
                <a:tab pos="871855" algn="l"/>
                <a:tab pos="1557655" algn="l"/>
                <a:tab pos="3007360" algn="l"/>
              </a:tabLst>
            </a:pPr>
            <a:endParaRPr lang="ru-RU" dirty="0">
              <a:latin typeface="Microsoft Sans Serif"/>
              <a:cs typeface="Microsoft Sans Serif"/>
            </a:endParaRPr>
          </a:p>
          <a:p>
            <a:pPr marL="12700">
              <a:spcBef>
                <a:spcPts val="100"/>
              </a:spcBef>
              <a:tabLst>
                <a:tab pos="871855" algn="l"/>
                <a:tab pos="1557655" algn="l"/>
                <a:tab pos="3007360" algn="l"/>
              </a:tabLst>
            </a:pPr>
            <a:endParaRPr lang="ru-RU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1855" algn="l"/>
                <a:tab pos="1557655" algn="l"/>
                <a:tab pos="3007360" algn="l"/>
              </a:tabLst>
            </a:pP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13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7554" y="5000636"/>
            <a:ext cx="2295153" cy="1489959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8" name="Овал 7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22781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690473" y="503682"/>
            <a:ext cx="7910830" cy="81637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1800" spc="-20" dirty="0">
                <a:latin typeface="Microsoft Sans Serif"/>
                <a:cs typeface="Microsoft Sans Serif"/>
              </a:rPr>
              <a:t>Специфика автомобильного </a:t>
            </a:r>
            <a:r>
              <a:rPr sz="1800" spc="-15" dirty="0">
                <a:latin typeface="Microsoft Sans Serif"/>
                <a:cs typeface="Microsoft Sans Serif"/>
              </a:rPr>
              <a:t>транспорта </a:t>
            </a:r>
            <a:r>
              <a:rPr sz="1800" spc="-5" dirty="0">
                <a:latin typeface="Microsoft Sans Serif"/>
                <a:cs typeface="Microsoft Sans Serif"/>
              </a:rPr>
              <a:t>и </a:t>
            </a:r>
            <a:r>
              <a:rPr sz="1800" spc="-30" dirty="0">
                <a:latin typeface="Microsoft Sans Serif"/>
                <a:cs typeface="Microsoft Sans Serif"/>
              </a:rPr>
              <a:t>его </a:t>
            </a:r>
            <a:r>
              <a:rPr sz="1800" spc="-15" dirty="0">
                <a:latin typeface="Microsoft Sans Serif"/>
                <a:cs typeface="Microsoft Sans Serif"/>
              </a:rPr>
              <a:t>дорог </a:t>
            </a:r>
            <a:r>
              <a:rPr sz="1800" spc="-30" dirty="0">
                <a:latin typeface="Microsoft Sans Serif"/>
                <a:cs typeface="Microsoft Sans Serif"/>
              </a:rPr>
              <a:t>позволяет </a:t>
            </a:r>
            <a:r>
              <a:rPr sz="1800" spc="-15" dirty="0">
                <a:latin typeface="Microsoft Sans Serif"/>
                <a:cs typeface="Microsoft Sans Serif"/>
              </a:rPr>
              <a:t>применить 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целый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арсенал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средств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5" dirty="0">
                <a:latin typeface="Microsoft Sans Serif"/>
                <a:cs typeface="Microsoft Sans Serif"/>
              </a:rPr>
              <a:t>для</a:t>
            </a:r>
            <a:r>
              <a:rPr sz="1800" spc="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расширения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ограничений,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например </a:t>
            </a:r>
            <a:r>
              <a:rPr sz="1800" spc="-10" dirty="0">
                <a:latin typeface="Microsoft Sans Serif"/>
                <a:cs typeface="Microsoft Sans Serif"/>
              </a:rPr>
              <a:t> временные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объезды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или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реконструкции</a:t>
            </a:r>
            <a:r>
              <a:rPr sz="1800" spc="85" dirty="0">
                <a:latin typeface="Microsoft Sans Serif"/>
                <a:cs typeface="Microsoft Sans Serif"/>
              </a:rPr>
              <a:t> </a:t>
            </a:r>
            <a:r>
              <a:rPr sz="1800" spc="-50" dirty="0">
                <a:latin typeface="Microsoft Sans Serif"/>
                <a:cs typeface="Microsoft Sans Serif"/>
              </a:rPr>
              <a:t>дорог,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мостов,</a:t>
            </a:r>
            <a:r>
              <a:rPr sz="1800" spc="95" dirty="0">
                <a:latin typeface="Microsoft Sans Serif"/>
                <a:cs typeface="Microsoft Sans Serif"/>
              </a:rPr>
              <a:t> </a:t>
            </a:r>
            <a:r>
              <a:rPr sz="1800" spc="-10" dirty="0" err="1">
                <a:latin typeface="Microsoft Sans Serif"/>
                <a:cs typeface="Microsoft Sans Serif"/>
              </a:rPr>
              <a:t>местное</a:t>
            </a:r>
            <a:r>
              <a:rPr sz="1800" spc="90" dirty="0">
                <a:latin typeface="Microsoft Sans Serif"/>
                <a:cs typeface="Microsoft Sans Serif"/>
              </a:rPr>
              <a:t> </a:t>
            </a:r>
            <a:r>
              <a:rPr sz="1800" spc="-5" dirty="0" err="1">
                <a:latin typeface="Microsoft Sans Serif"/>
                <a:cs typeface="Microsoft Sans Serif"/>
              </a:rPr>
              <a:t>усиление</a:t>
            </a:r>
            <a:r>
              <a:rPr lang="ru-RU" sz="1800" spc="-5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д</a:t>
            </a:r>
            <a:r>
              <a:rPr lang="ru-RU" spc="-5" dirty="0">
                <a:latin typeface="Microsoft Sans Serif"/>
                <a:cs typeface="Microsoft Sans Serif"/>
              </a:rPr>
              <a:t>о</a:t>
            </a:r>
            <a:r>
              <a:rPr lang="ru-RU" spc="-10" dirty="0">
                <a:latin typeface="Microsoft Sans Serif"/>
                <a:cs typeface="Microsoft Sans Serif"/>
              </a:rPr>
              <a:t>р</a:t>
            </a:r>
            <a:r>
              <a:rPr lang="ru-RU" spc="-30" dirty="0">
                <a:latin typeface="Microsoft Sans Serif"/>
                <a:cs typeface="Microsoft Sans Serif"/>
              </a:rPr>
              <a:t>ожн</a:t>
            </a:r>
            <a:r>
              <a:rPr lang="ru-RU" spc="-35" dirty="0">
                <a:latin typeface="Microsoft Sans Serif"/>
                <a:cs typeface="Microsoft Sans Serif"/>
              </a:rPr>
              <a:t>о</a:t>
            </a:r>
            <a:r>
              <a:rPr lang="ru-RU" spc="-60" dirty="0">
                <a:latin typeface="Microsoft Sans Serif"/>
                <a:cs typeface="Microsoft Sans Serif"/>
              </a:rPr>
              <a:t>г</a:t>
            </a:r>
            <a:r>
              <a:rPr lang="ru-RU" dirty="0">
                <a:latin typeface="Microsoft Sans Serif"/>
                <a:cs typeface="Microsoft Sans Serif"/>
              </a:rPr>
              <a:t>о </a:t>
            </a:r>
            <a:r>
              <a:rPr lang="ru-RU" spc="-25" dirty="0">
                <a:latin typeface="Microsoft Sans Serif"/>
                <a:cs typeface="Microsoft Sans Serif"/>
              </a:rPr>
              <a:t>п</a:t>
            </a:r>
            <a:r>
              <a:rPr lang="ru-RU" spc="-45" dirty="0">
                <a:latin typeface="Microsoft Sans Serif"/>
                <a:cs typeface="Microsoft Sans Serif"/>
              </a:rPr>
              <a:t>о</a:t>
            </a:r>
            <a:r>
              <a:rPr lang="ru-RU" spc="45" dirty="0">
                <a:latin typeface="Microsoft Sans Serif"/>
                <a:cs typeface="Microsoft Sans Serif"/>
              </a:rPr>
              <a:t>л</a:t>
            </a:r>
            <a:r>
              <a:rPr lang="ru-RU" spc="-45" dirty="0">
                <a:latin typeface="Microsoft Sans Serif"/>
                <a:cs typeface="Microsoft Sans Serif"/>
              </a:rPr>
              <a:t>о</a:t>
            </a:r>
            <a:r>
              <a:rPr lang="ru-RU" spc="-5" dirty="0">
                <a:latin typeface="Microsoft Sans Serif"/>
                <a:cs typeface="Microsoft Sans Serif"/>
              </a:rPr>
              <a:t>тна</a:t>
            </a:r>
            <a:r>
              <a:rPr lang="ru-RU" dirty="0">
                <a:latin typeface="Microsoft Sans Serif"/>
                <a:cs typeface="Microsoft Sans Serif"/>
              </a:rPr>
              <a:t>, </a:t>
            </a:r>
            <a:r>
              <a:rPr lang="ru-RU" spc="-5" dirty="0">
                <a:latin typeface="Microsoft Sans Serif"/>
                <a:cs typeface="Microsoft Sans Serif"/>
              </a:rPr>
              <a:t>р</a:t>
            </a:r>
            <a:r>
              <a:rPr lang="ru-RU" spc="-35" dirty="0">
                <a:latin typeface="Microsoft Sans Serif"/>
                <a:cs typeface="Microsoft Sans Serif"/>
              </a:rPr>
              <a:t>а</a:t>
            </a:r>
            <a:r>
              <a:rPr lang="ru-RU" spc="-45" dirty="0">
                <a:latin typeface="Microsoft Sans Serif"/>
                <a:cs typeface="Microsoft Sans Serif"/>
              </a:rPr>
              <a:t>зн</a:t>
            </a:r>
            <a:r>
              <a:rPr lang="ru-RU" spc="-5" dirty="0">
                <a:latin typeface="Microsoft Sans Serif"/>
                <a:cs typeface="Microsoft Sans Serif"/>
              </a:rPr>
              <a:t>о</a:t>
            </a:r>
            <a:r>
              <a:rPr lang="ru-RU" spc="-10" dirty="0">
                <a:latin typeface="Microsoft Sans Serif"/>
                <a:cs typeface="Microsoft Sans Serif"/>
              </a:rPr>
              <a:t>о</a:t>
            </a:r>
            <a:r>
              <a:rPr lang="ru-RU" spc="-5" dirty="0">
                <a:latin typeface="Microsoft Sans Serif"/>
                <a:cs typeface="Microsoft Sans Serif"/>
              </a:rPr>
              <a:t>бр</a:t>
            </a:r>
            <a:r>
              <a:rPr lang="ru-RU" spc="-40" dirty="0">
                <a:latin typeface="Microsoft Sans Serif"/>
                <a:cs typeface="Microsoft Sans Serif"/>
              </a:rPr>
              <a:t>а</a:t>
            </a:r>
            <a:r>
              <a:rPr lang="ru-RU" spc="-45" dirty="0">
                <a:latin typeface="Microsoft Sans Serif"/>
                <a:cs typeface="Microsoft Sans Serif"/>
              </a:rPr>
              <a:t>зн</a:t>
            </a:r>
            <a:r>
              <a:rPr lang="ru-RU" spc="10" dirty="0">
                <a:latin typeface="Microsoft Sans Serif"/>
                <a:cs typeface="Microsoft Sans Serif"/>
              </a:rPr>
              <a:t>ы</a:t>
            </a:r>
            <a:r>
              <a:rPr lang="ru-RU" dirty="0">
                <a:latin typeface="Microsoft Sans Serif"/>
                <a:cs typeface="Microsoft Sans Serif"/>
              </a:rPr>
              <a:t>е </a:t>
            </a:r>
            <a:r>
              <a:rPr lang="ru-RU" spc="-10" dirty="0">
                <a:latin typeface="Microsoft Sans Serif"/>
                <a:cs typeface="Microsoft Sans Serif"/>
              </a:rPr>
              <a:t>т</a:t>
            </a:r>
            <a:r>
              <a:rPr lang="ru-RU" spc="-45" dirty="0">
                <a:latin typeface="Microsoft Sans Serif"/>
                <a:cs typeface="Microsoft Sans Serif"/>
              </a:rPr>
              <a:t>е</a:t>
            </a:r>
            <a:r>
              <a:rPr lang="ru-RU" spc="-15" dirty="0">
                <a:latin typeface="Microsoft Sans Serif"/>
                <a:cs typeface="Microsoft Sans Serif"/>
              </a:rPr>
              <a:t>х</a:t>
            </a:r>
            <a:r>
              <a:rPr lang="ru-RU" spc="-10" dirty="0">
                <a:latin typeface="Microsoft Sans Serif"/>
                <a:cs typeface="Microsoft Sans Serif"/>
              </a:rPr>
              <a:t>н</a:t>
            </a:r>
            <a:r>
              <a:rPr lang="ru-RU" spc="-45" dirty="0">
                <a:latin typeface="Microsoft Sans Serif"/>
                <a:cs typeface="Microsoft Sans Serif"/>
              </a:rPr>
              <a:t>о</a:t>
            </a:r>
            <a:r>
              <a:rPr lang="ru-RU" spc="45" dirty="0">
                <a:latin typeface="Microsoft Sans Serif"/>
                <a:cs typeface="Microsoft Sans Serif"/>
              </a:rPr>
              <a:t>л</a:t>
            </a:r>
            <a:r>
              <a:rPr lang="ru-RU" spc="-15" dirty="0">
                <a:latin typeface="Microsoft Sans Serif"/>
                <a:cs typeface="Microsoft Sans Serif"/>
              </a:rPr>
              <a:t>оги</a:t>
            </a:r>
            <a:r>
              <a:rPr lang="ru-RU" spc="-10" dirty="0">
                <a:latin typeface="Microsoft Sans Serif"/>
                <a:cs typeface="Microsoft Sans Serif"/>
              </a:rPr>
              <a:t>и </a:t>
            </a:r>
            <a:r>
              <a:rPr lang="ru-RU" spc="-15" dirty="0">
                <a:latin typeface="Microsoft Sans Serif"/>
                <a:cs typeface="Microsoft Sans Serif"/>
              </a:rPr>
              <a:t>п</a:t>
            </a:r>
            <a:r>
              <a:rPr lang="ru-RU" spc="-25" dirty="0">
                <a:latin typeface="Microsoft Sans Serif"/>
                <a:cs typeface="Microsoft Sans Serif"/>
              </a:rPr>
              <a:t>р</a:t>
            </a:r>
            <a:r>
              <a:rPr lang="ru-RU" spc="-5" dirty="0">
                <a:latin typeface="Microsoft Sans Serif"/>
                <a:cs typeface="Microsoft Sans Serif"/>
              </a:rPr>
              <a:t>о</a:t>
            </a:r>
            <a:r>
              <a:rPr lang="ru-RU" spc="-15" dirty="0">
                <a:latin typeface="Microsoft Sans Serif"/>
                <a:cs typeface="Microsoft Sans Serif"/>
              </a:rPr>
              <a:t>в</a:t>
            </a:r>
            <a:r>
              <a:rPr lang="ru-RU" spc="-30" dirty="0">
                <a:latin typeface="Microsoft Sans Serif"/>
                <a:cs typeface="Microsoft Sans Serif"/>
              </a:rPr>
              <a:t>о</a:t>
            </a:r>
            <a:r>
              <a:rPr lang="ru-RU" spc="-35" dirty="0">
                <a:latin typeface="Microsoft Sans Serif"/>
                <a:cs typeface="Microsoft Sans Serif"/>
              </a:rPr>
              <a:t>за  </a:t>
            </a:r>
            <a:r>
              <a:rPr lang="ru-RU" spc="-160" dirty="0">
                <a:latin typeface="Microsoft Sans Serif"/>
                <a:cs typeface="Microsoft Sans Serif"/>
              </a:rPr>
              <a:t>К</a:t>
            </a:r>
            <a:r>
              <a:rPr lang="ru-RU" spc="10" dirty="0">
                <a:latin typeface="Microsoft Sans Serif"/>
                <a:cs typeface="Microsoft Sans Serif"/>
              </a:rPr>
              <a:t>Т</a:t>
            </a:r>
            <a:r>
              <a:rPr lang="ru-RU" spc="-50" dirty="0">
                <a:latin typeface="Microsoft Sans Serif"/>
                <a:cs typeface="Microsoft Sans Serif"/>
              </a:rPr>
              <a:t>Г </a:t>
            </a:r>
            <a:r>
              <a:rPr lang="ru-RU" spc="-20" dirty="0">
                <a:latin typeface="Microsoft Sans Serif"/>
                <a:cs typeface="Microsoft Sans Serif"/>
              </a:rPr>
              <a:t>по </a:t>
            </a:r>
            <a:r>
              <a:rPr lang="ru-RU" spc="-15" dirty="0">
                <a:latin typeface="Microsoft Sans Serif"/>
                <a:cs typeface="Microsoft Sans Serif"/>
              </a:rPr>
              <a:t>искусственному	</a:t>
            </a:r>
            <a:r>
              <a:rPr lang="ru-RU" spc="-10" dirty="0">
                <a:latin typeface="Microsoft Sans Serif"/>
                <a:cs typeface="Microsoft Sans Serif"/>
              </a:rPr>
              <a:t>сооружению, </a:t>
            </a:r>
            <a:r>
              <a:rPr lang="ru-RU" spc="-20" dirty="0">
                <a:latin typeface="Microsoft Sans Serif"/>
                <a:cs typeface="Microsoft Sans Serif"/>
              </a:rPr>
              <a:t>например </a:t>
            </a:r>
            <a:r>
              <a:rPr lang="ru-RU" dirty="0">
                <a:latin typeface="Microsoft Sans Serif"/>
                <a:cs typeface="Microsoft Sans Serif"/>
              </a:rPr>
              <a:t>с </a:t>
            </a:r>
            <a:r>
              <a:rPr lang="ru-RU" spc="-30" dirty="0">
                <a:latin typeface="Microsoft Sans Serif"/>
                <a:cs typeface="Microsoft Sans Serif"/>
              </a:rPr>
              <a:t>отцепкой </a:t>
            </a:r>
            <a:r>
              <a:rPr lang="ru-RU" spc="-15" dirty="0">
                <a:latin typeface="Microsoft Sans Serif"/>
                <a:cs typeface="Microsoft Sans Serif"/>
              </a:rPr>
              <a:t>тя</a:t>
            </a:r>
            <a:r>
              <a:rPr lang="ru-RU" spc="-45" dirty="0">
                <a:latin typeface="Microsoft Sans Serif"/>
                <a:cs typeface="Microsoft Sans Serif"/>
              </a:rPr>
              <a:t>га</a:t>
            </a:r>
            <a:r>
              <a:rPr lang="ru-RU" spc="-40" dirty="0">
                <a:latin typeface="Microsoft Sans Serif"/>
                <a:cs typeface="Microsoft Sans Serif"/>
              </a:rPr>
              <a:t>ч</a:t>
            </a:r>
            <a:r>
              <a:rPr lang="ru-RU" dirty="0">
                <a:latin typeface="Microsoft Sans Serif"/>
                <a:cs typeface="Microsoft Sans Serif"/>
              </a:rPr>
              <a:t>а </a:t>
            </a:r>
            <a:r>
              <a:rPr lang="ru-RU" spc="-5" dirty="0">
                <a:latin typeface="Microsoft Sans Serif"/>
                <a:cs typeface="Microsoft Sans Serif"/>
              </a:rPr>
              <a:t>и </a:t>
            </a:r>
            <a:r>
              <a:rPr lang="ru-RU" spc="-25" dirty="0">
                <a:latin typeface="Microsoft Sans Serif"/>
                <a:cs typeface="Microsoft Sans Serif"/>
              </a:rPr>
              <a:t>«протаскиванием»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полуприцепа</a:t>
            </a:r>
            <a:r>
              <a:rPr lang="ru-RU" spc="40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с</a:t>
            </a:r>
            <a:r>
              <a:rPr lang="ru-RU" spc="25" dirty="0">
                <a:latin typeface="Microsoft Sans Serif"/>
                <a:cs typeface="Microsoft Sans Serif"/>
              </a:rPr>
              <a:t> </a:t>
            </a:r>
            <a:r>
              <a:rPr lang="ru-RU" spc="-40" dirty="0">
                <a:latin typeface="Microsoft Sans Serif"/>
                <a:cs typeface="Microsoft Sans Serif"/>
              </a:rPr>
              <a:t>грузом</a:t>
            </a:r>
            <a:r>
              <a:rPr lang="ru-RU" spc="5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и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-60" dirty="0">
                <a:latin typeface="Microsoft Sans Serif"/>
                <a:cs typeface="Microsoft Sans Serif"/>
              </a:rPr>
              <a:t>т.п.</a:t>
            </a:r>
          </a:p>
          <a:p>
            <a:pPr marL="12700" marR="5080" algn="just">
              <a:spcBef>
                <a:spcPts val="100"/>
              </a:spcBef>
            </a:pPr>
            <a:endParaRPr lang="ru-RU" spc="-60" dirty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pc="-5" dirty="0">
                <a:latin typeface="Microsoft Sans Serif"/>
                <a:cs typeface="Microsoft Sans Serif"/>
              </a:rPr>
              <a:t>Большой </a:t>
            </a:r>
            <a:r>
              <a:rPr lang="ru-RU" spc="-30" dirty="0">
                <a:latin typeface="Microsoft Sans Serif"/>
                <a:cs typeface="Microsoft Sans Serif"/>
              </a:rPr>
              <a:t>резерв	</a:t>
            </a:r>
            <a:r>
              <a:rPr lang="ru-RU" dirty="0">
                <a:latin typeface="Microsoft Sans Serif"/>
                <a:cs typeface="Microsoft Sans Serif"/>
              </a:rPr>
              <a:t>в </a:t>
            </a:r>
            <a:r>
              <a:rPr lang="ru-RU" spc="-15" dirty="0">
                <a:latin typeface="Microsoft Sans Serif"/>
                <a:cs typeface="Microsoft Sans Serif"/>
              </a:rPr>
              <a:t>увеличении </a:t>
            </a:r>
            <a:r>
              <a:rPr lang="ru-RU" spc="-35" dirty="0">
                <a:latin typeface="Microsoft Sans Serif"/>
                <a:cs typeface="Microsoft Sans Serif"/>
              </a:rPr>
              <a:t>возможной </a:t>
            </a:r>
            <a:r>
              <a:rPr lang="ru-RU" spc="-25" dirty="0">
                <a:latin typeface="Microsoft Sans Serif"/>
                <a:cs typeface="Microsoft Sans Serif"/>
              </a:rPr>
              <a:t>провозимой </a:t>
            </a:r>
            <a:r>
              <a:rPr lang="ru-RU" spc="-30" dirty="0">
                <a:latin typeface="Microsoft Sans Serif"/>
                <a:cs typeface="Microsoft Sans Serif"/>
              </a:rPr>
              <a:t>м</a:t>
            </a:r>
            <a:r>
              <a:rPr lang="ru-RU" spc="-35" dirty="0">
                <a:latin typeface="Microsoft Sans Serif"/>
                <a:cs typeface="Microsoft Sans Serif"/>
              </a:rPr>
              <a:t>а</a:t>
            </a:r>
            <a:r>
              <a:rPr lang="ru-RU" dirty="0">
                <a:latin typeface="Microsoft Sans Serif"/>
                <a:cs typeface="Microsoft Sans Serif"/>
              </a:rPr>
              <a:t>ссы </a:t>
            </a:r>
            <a:r>
              <a:rPr lang="ru-RU" spc="-20" dirty="0">
                <a:latin typeface="Microsoft Sans Serif"/>
                <a:cs typeface="Microsoft Sans Serif"/>
              </a:rPr>
              <a:t>по </a:t>
            </a:r>
            <a:r>
              <a:rPr lang="ru-RU" spc="-15" dirty="0">
                <a:latin typeface="Microsoft Sans Serif"/>
                <a:cs typeface="Microsoft Sans Serif"/>
              </a:rPr>
              <a:t>автомобильным</a:t>
            </a:r>
            <a:r>
              <a:rPr lang="ru-RU" spc="-10" dirty="0">
                <a:latin typeface="Microsoft Sans Serif"/>
                <a:cs typeface="Microsoft Sans Serif"/>
              </a:rPr>
              <a:t> </a:t>
            </a:r>
            <a:r>
              <a:rPr lang="ru-RU" spc="-25" dirty="0">
                <a:latin typeface="Microsoft Sans Serif"/>
                <a:cs typeface="Microsoft Sans Serif"/>
              </a:rPr>
              <a:t>дорогам</a:t>
            </a:r>
            <a:r>
              <a:rPr lang="ru-RU" spc="-20" dirty="0">
                <a:latin typeface="Microsoft Sans Serif"/>
                <a:cs typeface="Microsoft Sans Serif"/>
              </a:rPr>
              <a:t> </a:t>
            </a:r>
            <a:r>
              <a:rPr lang="ru-RU" spc="-25" dirty="0">
                <a:latin typeface="Microsoft Sans Serif"/>
                <a:cs typeface="Microsoft Sans Serif"/>
              </a:rPr>
              <a:t>заложен</a:t>
            </a:r>
            <a:r>
              <a:rPr lang="ru-RU" spc="-2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и </a:t>
            </a:r>
            <a:r>
              <a:rPr lang="ru-RU" dirty="0">
                <a:latin typeface="Microsoft Sans Serif"/>
                <a:cs typeface="Microsoft Sans Serif"/>
              </a:rPr>
              <a:t>в </a:t>
            </a:r>
            <a:r>
              <a:rPr lang="ru-RU" spc="-5" dirty="0">
                <a:latin typeface="Microsoft Sans Serif"/>
                <a:cs typeface="Microsoft Sans Serif"/>
              </a:rPr>
              <a:t>новых </a:t>
            </a:r>
            <a:r>
              <a:rPr lang="ru-RU" spc="-10" dirty="0">
                <a:latin typeface="Microsoft Sans Serif"/>
                <a:cs typeface="Microsoft Sans Serif"/>
              </a:rPr>
              <a:t>принципах </a:t>
            </a:r>
            <a:r>
              <a:rPr lang="ru-RU" spc="-20" dirty="0">
                <a:latin typeface="Microsoft Sans Serif"/>
                <a:cs typeface="Microsoft Sans Serif"/>
              </a:rPr>
              <a:t>движителей,</a:t>
            </a:r>
            <a:r>
              <a:rPr lang="ru-RU" spc="-15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а </a:t>
            </a:r>
            <a:r>
              <a:rPr lang="ru-RU" spc="5" dirty="0">
                <a:latin typeface="Microsoft Sans Serif"/>
                <a:cs typeface="Microsoft Sans Serif"/>
              </a:rPr>
              <a:t> </a:t>
            </a:r>
            <a:r>
              <a:rPr lang="ru-RU" spc="-45" dirty="0">
                <a:latin typeface="Microsoft Sans Serif"/>
                <a:cs typeface="Microsoft Sans Serif"/>
              </a:rPr>
              <a:t>также</a:t>
            </a:r>
            <a:r>
              <a:rPr lang="ru-RU" dirty="0">
                <a:latin typeface="Microsoft Sans Serif"/>
                <a:cs typeface="Microsoft Sans Serif"/>
              </a:rPr>
              <a:t> в</a:t>
            </a:r>
            <a:r>
              <a:rPr lang="ru-RU" spc="25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применении</a:t>
            </a:r>
            <a:r>
              <a:rPr lang="ru-RU" spc="30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модульных</a:t>
            </a:r>
            <a:r>
              <a:rPr lang="ru-RU" spc="40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транспортных</a:t>
            </a:r>
            <a:r>
              <a:rPr lang="ru-RU" spc="4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средств.</a:t>
            </a:r>
            <a:endParaRPr lang="ru-RU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ru-RU" sz="1900" dirty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lang="ru-RU" spc="-30" dirty="0">
                <a:latin typeface="Microsoft Sans Serif"/>
                <a:cs typeface="Microsoft Sans Serif"/>
              </a:rPr>
              <a:t>Расчеты</a:t>
            </a:r>
            <a:r>
              <a:rPr lang="ru-RU" spc="-25" dirty="0">
                <a:latin typeface="Microsoft Sans Serif"/>
                <a:cs typeface="Microsoft Sans Serif"/>
              </a:rPr>
              <a:t> </a:t>
            </a:r>
            <a:r>
              <a:rPr lang="ru-RU" spc="-45" dirty="0">
                <a:latin typeface="Microsoft Sans Serif"/>
                <a:cs typeface="Microsoft Sans Serif"/>
              </a:rPr>
              <a:t>показывают,</a:t>
            </a:r>
            <a:r>
              <a:rPr lang="ru-RU" spc="-40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что</a:t>
            </a:r>
            <a:r>
              <a:rPr lang="ru-RU" spc="-15" dirty="0">
                <a:latin typeface="Microsoft Sans Serif"/>
                <a:cs typeface="Microsoft Sans Serif"/>
              </a:rPr>
              <a:t> допустимая</a:t>
            </a:r>
            <a:r>
              <a:rPr lang="ru-RU" spc="-10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длина </a:t>
            </a:r>
            <a:r>
              <a:rPr lang="ru-RU" spc="-65" dirty="0">
                <a:latin typeface="Microsoft Sans Serif"/>
                <a:cs typeface="Microsoft Sans Serif"/>
              </a:rPr>
              <a:t>КТГ</a:t>
            </a:r>
            <a:r>
              <a:rPr lang="ru-RU" spc="-60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связана</a:t>
            </a:r>
            <a:r>
              <a:rPr lang="ru-RU" spc="-15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с </a:t>
            </a:r>
            <a:r>
              <a:rPr lang="ru-RU" spc="-25" dirty="0">
                <a:latin typeface="Microsoft Sans Serif"/>
                <a:cs typeface="Microsoft Sans Serif"/>
              </a:rPr>
              <a:t>категорией </a:t>
            </a:r>
            <a:r>
              <a:rPr lang="ru-RU" spc="-20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автомобильной </a:t>
            </a:r>
            <a:r>
              <a:rPr lang="ru-RU" spc="-10" dirty="0">
                <a:latin typeface="Microsoft Sans Serif"/>
                <a:cs typeface="Microsoft Sans Serif"/>
              </a:rPr>
              <a:t>дороги, </a:t>
            </a:r>
            <a:r>
              <a:rPr lang="ru-RU" spc="-55" dirty="0">
                <a:latin typeface="Microsoft Sans Serif"/>
                <a:cs typeface="Microsoft Sans Serif"/>
              </a:rPr>
              <a:t>т.е. </a:t>
            </a:r>
            <a:r>
              <a:rPr lang="ru-RU" dirty="0">
                <a:latin typeface="Microsoft Sans Serif"/>
                <a:cs typeface="Microsoft Sans Serif"/>
              </a:rPr>
              <a:t>длина </a:t>
            </a:r>
            <a:r>
              <a:rPr lang="ru-RU" spc="-30" dirty="0">
                <a:latin typeface="Microsoft Sans Serif"/>
                <a:cs typeface="Microsoft Sans Serif"/>
              </a:rPr>
              <a:t>груза </a:t>
            </a:r>
            <a:r>
              <a:rPr lang="ru-RU" spc="-45" dirty="0">
                <a:latin typeface="Microsoft Sans Serif"/>
                <a:cs typeface="Microsoft Sans Serif"/>
              </a:rPr>
              <a:t>может </a:t>
            </a:r>
            <a:r>
              <a:rPr lang="ru-RU" spc="-5" dirty="0">
                <a:latin typeface="Microsoft Sans Serif"/>
                <a:cs typeface="Microsoft Sans Serif"/>
              </a:rPr>
              <a:t>быть </a:t>
            </a:r>
            <a:r>
              <a:rPr lang="ru-RU" spc="10" dirty="0">
                <a:latin typeface="Microsoft Sans Serif"/>
                <a:cs typeface="Microsoft Sans Serif"/>
              </a:rPr>
              <a:t>для </a:t>
            </a:r>
            <a:r>
              <a:rPr lang="ru-RU" spc="-15" dirty="0">
                <a:latin typeface="Microsoft Sans Serif"/>
                <a:cs typeface="Microsoft Sans Serif"/>
              </a:rPr>
              <a:t>дорог </a:t>
            </a:r>
            <a:r>
              <a:rPr lang="ru-RU" dirty="0">
                <a:latin typeface="Microsoft Sans Serif"/>
                <a:cs typeface="Microsoft Sans Serif"/>
              </a:rPr>
              <a:t>I </a:t>
            </a:r>
            <a:r>
              <a:rPr lang="ru-RU" spc="-30" dirty="0">
                <a:latin typeface="Microsoft Sans Serif"/>
                <a:cs typeface="Microsoft Sans Serif"/>
              </a:rPr>
              <a:t>категории </a:t>
            </a:r>
            <a:r>
              <a:rPr lang="ru-RU" spc="-25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в</a:t>
            </a:r>
            <a:r>
              <a:rPr lang="ru-RU" spc="10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пределах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180</a:t>
            </a:r>
            <a:r>
              <a:rPr lang="ru-RU" spc="35" dirty="0">
                <a:latin typeface="Microsoft Sans Serif"/>
                <a:cs typeface="Microsoft Sans Serif"/>
              </a:rPr>
              <a:t> </a:t>
            </a:r>
            <a:r>
              <a:rPr lang="ru-RU" spc="-30" dirty="0">
                <a:latin typeface="Microsoft Sans Serif"/>
                <a:cs typeface="Microsoft Sans Serif"/>
              </a:rPr>
              <a:t>м,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II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745" dirty="0">
                <a:latin typeface="Microsoft Sans Serif"/>
                <a:cs typeface="Microsoft Sans Serif"/>
              </a:rPr>
              <a:t>—</a:t>
            </a:r>
            <a:r>
              <a:rPr lang="ru-RU" spc="25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145,</a:t>
            </a:r>
            <a:r>
              <a:rPr lang="ru-RU" spc="25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III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745" dirty="0">
                <a:latin typeface="Microsoft Sans Serif"/>
                <a:cs typeface="Microsoft Sans Serif"/>
              </a:rPr>
              <a:t>—</a:t>
            </a:r>
            <a:r>
              <a:rPr lang="ru-RU" spc="1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120,</a:t>
            </a:r>
            <a:r>
              <a:rPr lang="ru-RU" spc="40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IV</a:t>
            </a:r>
            <a:r>
              <a:rPr lang="ru-RU" spc="10" dirty="0">
                <a:latin typeface="Microsoft Sans Serif"/>
                <a:cs typeface="Microsoft Sans Serif"/>
              </a:rPr>
              <a:t> </a:t>
            </a:r>
            <a:r>
              <a:rPr lang="ru-RU" spc="745" dirty="0">
                <a:latin typeface="Microsoft Sans Serif"/>
                <a:cs typeface="Microsoft Sans Serif"/>
              </a:rPr>
              <a:t>—</a:t>
            </a:r>
            <a:r>
              <a:rPr lang="ru-RU" spc="25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100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и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V</a:t>
            </a:r>
            <a:r>
              <a:rPr lang="ru-RU" spc="25" dirty="0">
                <a:latin typeface="Microsoft Sans Serif"/>
                <a:cs typeface="Microsoft Sans Serif"/>
              </a:rPr>
              <a:t> </a:t>
            </a:r>
            <a:r>
              <a:rPr lang="ru-RU" spc="745" dirty="0">
                <a:latin typeface="Microsoft Sans Serif"/>
                <a:cs typeface="Microsoft Sans Serif"/>
              </a:rPr>
              <a:t>—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45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30" dirty="0">
                <a:latin typeface="Microsoft Sans Serif"/>
                <a:cs typeface="Microsoft Sans Serif"/>
              </a:rPr>
              <a:t>м.</a:t>
            </a:r>
          </a:p>
          <a:p>
            <a:pPr marL="12700" marR="5080" algn="just">
              <a:lnSpc>
                <a:spcPct val="100000"/>
              </a:lnSpc>
            </a:pPr>
            <a:endParaRPr lang="ru-RU" spc="-30" dirty="0">
              <a:latin typeface="Microsoft Sans Serif"/>
              <a:cs typeface="Microsoft Sans Serif"/>
            </a:endParaRPr>
          </a:p>
          <a:p>
            <a:pPr marL="12700" marR="5080" algn="just"/>
            <a:r>
              <a:rPr lang="ru-RU" spc="10" dirty="0">
                <a:latin typeface="Microsoft Sans Serif"/>
                <a:cs typeface="Microsoft Sans Serif"/>
              </a:rPr>
              <a:t>Ширина	</a:t>
            </a:r>
            <a:r>
              <a:rPr lang="ru-RU" spc="-35" dirty="0">
                <a:latin typeface="Microsoft Sans Serif"/>
                <a:cs typeface="Microsoft Sans Serif"/>
              </a:rPr>
              <a:t>проезжей </a:t>
            </a:r>
            <a:r>
              <a:rPr lang="ru-RU" spc="-10" dirty="0">
                <a:latin typeface="Microsoft Sans Serif"/>
                <a:cs typeface="Microsoft Sans Serif"/>
              </a:rPr>
              <a:t>части наиболее распространенной </a:t>
            </a:r>
            <a:r>
              <a:rPr lang="en-US" dirty="0">
                <a:latin typeface="Microsoft Sans Serif"/>
                <a:cs typeface="Microsoft Sans Serif"/>
              </a:rPr>
              <a:t>III</a:t>
            </a:r>
            <a:r>
              <a:rPr lang="ru-RU" dirty="0">
                <a:latin typeface="Microsoft Sans Serif"/>
                <a:cs typeface="Microsoft Sans Serif"/>
              </a:rPr>
              <a:t> </a:t>
            </a:r>
            <a:r>
              <a:rPr lang="ru-RU" spc="-30" dirty="0">
                <a:latin typeface="Microsoft Sans Serif"/>
                <a:cs typeface="Microsoft Sans Serif"/>
              </a:rPr>
              <a:t>категории </a:t>
            </a:r>
            <a:r>
              <a:rPr lang="ru-RU" spc="-15" dirty="0">
                <a:latin typeface="Microsoft Sans Serif"/>
                <a:cs typeface="Microsoft Sans Serif"/>
              </a:rPr>
              <a:t>автомобильных дорог составляет </a:t>
            </a:r>
            <a:r>
              <a:rPr lang="ru-RU" spc="-5" dirty="0">
                <a:latin typeface="Microsoft Sans Serif"/>
                <a:cs typeface="Microsoft Sans Serif"/>
              </a:rPr>
              <a:t>7 </a:t>
            </a:r>
            <a:r>
              <a:rPr lang="ru-RU" spc="-35" dirty="0">
                <a:latin typeface="Microsoft Sans Serif"/>
                <a:cs typeface="Microsoft Sans Serif"/>
              </a:rPr>
              <a:t>м, </a:t>
            </a:r>
            <a:r>
              <a:rPr lang="ru-RU" spc="-20" dirty="0">
                <a:latin typeface="Microsoft Sans Serif"/>
                <a:cs typeface="Microsoft Sans Serif"/>
              </a:rPr>
              <a:t>что </a:t>
            </a:r>
            <a:r>
              <a:rPr lang="ru-RU" spc="-25" dirty="0">
                <a:latin typeface="Microsoft Sans Serif"/>
                <a:cs typeface="Microsoft Sans Serif"/>
              </a:rPr>
              <a:t>обеспечивает </a:t>
            </a:r>
            <a:r>
              <a:rPr lang="ru-RU" spc="-35" dirty="0">
                <a:latin typeface="Microsoft Sans Serif"/>
                <a:cs typeface="Microsoft Sans Serif"/>
              </a:rPr>
              <a:t>проезд </a:t>
            </a:r>
            <a:r>
              <a:rPr lang="ru-RU" spc="-10" dirty="0">
                <a:latin typeface="Microsoft Sans Serif"/>
                <a:cs typeface="Microsoft Sans Serif"/>
              </a:rPr>
              <a:t>большинства</a:t>
            </a:r>
            <a:r>
              <a:rPr lang="ru-RU" spc="-5" dirty="0">
                <a:latin typeface="Microsoft Sans Serif"/>
                <a:cs typeface="Microsoft Sans Serif"/>
              </a:rPr>
              <a:t> (85%)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105" dirty="0">
                <a:latin typeface="Microsoft Sans Serif"/>
                <a:cs typeface="Microsoft Sans Serif"/>
              </a:rPr>
              <a:t>КТГ.</a:t>
            </a:r>
            <a:endParaRPr lang="ru-RU" dirty="0">
              <a:latin typeface="Microsoft Sans Serif"/>
              <a:cs typeface="Microsoft Sans Serif"/>
            </a:endParaRPr>
          </a:p>
          <a:p>
            <a:pPr marL="12700" marR="5080" algn="just"/>
            <a:endParaRPr lang="ru-RU" dirty="0">
              <a:latin typeface="Microsoft Sans Serif"/>
              <a:cs typeface="Microsoft Sans Serif"/>
            </a:endParaRPr>
          </a:p>
          <a:p>
            <a:pPr marL="12700" marR="5080" algn="just"/>
            <a:endParaRPr lang="ru-RU" dirty="0">
              <a:latin typeface="Microsoft Sans Serif"/>
              <a:cs typeface="Microsoft Sans Serif"/>
            </a:endParaRPr>
          </a:p>
          <a:p>
            <a:pPr marL="12700" marR="5080" algn="just"/>
            <a:endParaRPr lang="ru-RU" dirty="0">
              <a:latin typeface="Microsoft Sans Serif"/>
              <a:cs typeface="Microsoft Sans Serif"/>
            </a:endParaRPr>
          </a:p>
          <a:p>
            <a:pPr marL="12700" marR="5080" algn="just"/>
            <a:endParaRPr lang="ru-RU" dirty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endParaRPr lang="ru-RU" dirty="0">
              <a:latin typeface="Microsoft Sans Serif"/>
              <a:cs typeface="Microsoft Sans Serif"/>
            </a:endParaRPr>
          </a:p>
          <a:p>
            <a:pPr marL="12700" marR="5080" algn="just">
              <a:spcBef>
                <a:spcPts val="100"/>
              </a:spcBef>
            </a:pPr>
            <a:endParaRPr lang="ru-RU" dirty="0">
              <a:latin typeface="Microsoft Sans Serif"/>
              <a:cs typeface="Microsoft Sans Serif"/>
            </a:endParaRPr>
          </a:p>
          <a:p>
            <a:pPr marL="12700" marR="5080" algn="just">
              <a:spcBef>
                <a:spcPts val="100"/>
              </a:spcBef>
            </a:pPr>
            <a:endParaRPr lang="ru-RU" dirty="0">
              <a:latin typeface="Microsoft Sans Serif"/>
              <a:cs typeface="Microsoft Sans Serif"/>
            </a:endParaRPr>
          </a:p>
          <a:p>
            <a:pPr marL="12700" marR="5080" algn="just">
              <a:spcBef>
                <a:spcPts val="100"/>
              </a:spcBef>
            </a:pPr>
            <a:endParaRPr lang="ru-RU" dirty="0">
              <a:latin typeface="Microsoft Sans Serif"/>
              <a:cs typeface="Microsoft Sans Serif"/>
            </a:endParaRPr>
          </a:p>
          <a:p>
            <a:pPr marL="12700" marR="5080" algn="just">
              <a:spcBef>
                <a:spcPts val="100"/>
              </a:spcBef>
            </a:pPr>
            <a:endParaRPr lang="ru-RU" dirty="0">
              <a:latin typeface="Microsoft Sans Serif"/>
              <a:cs typeface="Microsoft Sans Serif"/>
            </a:endParaRPr>
          </a:p>
          <a:p>
            <a:pPr marL="12700" marR="5080" algn="just">
              <a:spcBef>
                <a:spcPts val="100"/>
              </a:spcBef>
            </a:pPr>
            <a:endParaRPr lang="ru-RU" dirty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5999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0" y="285728"/>
            <a:ext cx="8790017" cy="401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2700" algn="just">
              <a:spcBef>
                <a:spcPts val="100"/>
              </a:spcBef>
              <a:tabLst>
                <a:tab pos="978535" algn="l"/>
              </a:tabLst>
            </a:pPr>
            <a:r>
              <a:rPr lang="ru-RU" dirty="0">
                <a:latin typeface="Microsoft Sans Serif"/>
                <a:cs typeface="Microsoft Sans Serif"/>
              </a:rPr>
              <a:t>Вы</a:t>
            </a:r>
            <a:r>
              <a:rPr lang="ru-RU" spc="20" dirty="0">
                <a:latin typeface="Microsoft Sans Serif"/>
                <a:cs typeface="Microsoft Sans Serif"/>
              </a:rPr>
              <a:t>с</a:t>
            </a:r>
            <a:r>
              <a:rPr lang="ru-RU" spc="-45" dirty="0">
                <a:latin typeface="Microsoft Sans Serif"/>
                <a:cs typeface="Microsoft Sans Serif"/>
              </a:rPr>
              <a:t>о</a:t>
            </a:r>
            <a:r>
              <a:rPr lang="ru-RU" spc="-20" dirty="0">
                <a:latin typeface="Microsoft Sans Serif"/>
                <a:cs typeface="Microsoft Sans Serif"/>
              </a:rPr>
              <a:t>т</a:t>
            </a:r>
            <a:r>
              <a:rPr lang="ru-RU" dirty="0">
                <a:latin typeface="Microsoft Sans Serif"/>
                <a:cs typeface="Microsoft Sans Serif"/>
              </a:rPr>
              <a:t>а	</a:t>
            </a:r>
            <a:r>
              <a:rPr lang="ru-RU" spc="-15" dirty="0">
                <a:latin typeface="Microsoft Sans Serif"/>
                <a:cs typeface="Microsoft Sans Serif"/>
              </a:rPr>
              <a:t>г</a:t>
            </a:r>
            <a:r>
              <a:rPr lang="ru-RU" spc="-35" dirty="0">
                <a:latin typeface="Microsoft Sans Serif"/>
                <a:cs typeface="Microsoft Sans Serif"/>
              </a:rPr>
              <a:t>р</a:t>
            </a:r>
            <a:r>
              <a:rPr lang="ru-RU" spc="-15" dirty="0">
                <a:latin typeface="Microsoft Sans Serif"/>
                <a:cs typeface="Microsoft Sans Serif"/>
              </a:rPr>
              <a:t>у</a:t>
            </a:r>
            <a:r>
              <a:rPr lang="ru-RU" spc="-85" dirty="0">
                <a:latin typeface="Microsoft Sans Serif"/>
                <a:cs typeface="Microsoft Sans Serif"/>
              </a:rPr>
              <a:t>з</a:t>
            </a:r>
            <a:r>
              <a:rPr lang="ru-RU" spc="5" dirty="0">
                <a:latin typeface="Microsoft Sans Serif"/>
                <a:cs typeface="Microsoft Sans Serif"/>
              </a:rPr>
              <a:t>о</a:t>
            </a:r>
            <a:r>
              <a:rPr lang="ru-RU" dirty="0">
                <a:latin typeface="Microsoft Sans Serif"/>
                <a:cs typeface="Microsoft Sans Serif"/>
              </a:rPr>
              <a:t>в </a:t>
            </a:r>
            <a:r>
              <a:rPr lang="ru-RU" spc="-20" dirty="0">
                <a:latin typeface="Microsoft Sans Serif"/>
                <a:cs typeface="Microsoft Sans Serif"/>
              </a:rPr>
              <a:t>лимитируется </a:t>
            </a:r>
            <a:r>
              <a:rPr lang="ru-RU" spc="-25" dirty="0">
                <a:latin typeface="Microsoft Sans Serif"/>
                <a:cs typeface="Microsoft Sans Serif"/>
              </a:rPr>
              <a:t>нежесткой </a:t>
            </a:r>
            <a:r>
              <a:rPr lang="ru-RU" spc="-10" dirty="0">
                <a:latin typeface="Microsoft Sans Serif"/>
                <a:cs typeface="Microsoft Sans Serif"/>
              </a:rPr>
              <a:t>высотой </a:t>
            </a:r>
            <a:r>
              <a:rPr lang="ru-RU" spc="-30" dirty="0">
                <a:latin typeface="Microsoft Sans Serif"/>
                <a:cs typeface="Microsoft Sans Serif"/>
              </a:rPr>
              <a:t>подвески </a:t>
            </a:r>
            <a:r>
              <a:rPr lang="ru-RU" spc="-25" dirty="0">
                <a:latin typeface="Microsoft Sans Serif"/>
                <a:cs typeface="Microsoft Sans Serif"/>
              </a:rPr>
              <a:t>контактно-</a:t>
            </a:r>
            <a:r>
              <a:rPr lang="ru-RU" spc="-20" dirty="0">
                <a:latin typeface="Microsoft Sans Serif"/>
                <a:cs typeface="Microsoft Sans Serif"/>
              </a:rPr>
              <a:t>кабельных</a:t>
            </a:r>
            <a:r>
              <a:rPr lang="ru-RU" spc="520" dirty="0">
                <a:latin typeface="Microsoft Sans Serif"/>
                <a:cs typeface="Microsoft Sans Serif"/>
              </a:rPr>
              <a:t>  </a:t>
            </a:r>
            <a:r>
              <a:rPr lang="ru-RU" spc="-20" dirty="0">
                <a:latin typeface="Microsoft Sans Serif"/>
                <a:cs typeface="Microsoft Sans Serif"/>
              </a:rPr>
              <a:t>сетей,</a:t>
            </a:r>
            <a:r>
              <a:rPr lang="ru-RU" spc="520" dirty="0">
                <a:latin typeface="Microsoft Sans Serif"/>
                <a:cs typeface="Microsoft Sans Serif"/>
              </a:rPr>
              <a:t> </a:t>
            </a:r>
            <a:r>
              <a:rPr lang="ru-RU" spc="-50" dirty="0">
                <a:latin typeface="Microsoft Sans Serif"/>
                <a:cs typeface="Microsoft Sans Serif"/>
              </a:rPr>
              <a:t>так</a:t>
            </a:r>
            <a:r>
              <a:rPr lang="ru-RU" spc="520" dirty="0">
                <a:latin typeface="Microsoft Sans Serif"/>
                <a:cs typeface="Microsoft Sans Serif"/>
              </a:rPr>
              <a:t> </a:t>
            </a:r>
            <a:r>
              <a:rPr lang="ru-RU" spc="-70" dirty="0">
                <a:latin typeface="Microsoft Sans Serif"/>
                <a:cs typeface="Microsoft Sans Serif"/>
              </a:rPr>
              <a:t>как</a:t>
            </a:r>
            <a:r>
              <a:rPr lang="ru-RU" spc="52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на</a:t>
            </a:r>
            <a:r>
              <a:rPr lang="ru-RU" spc="520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время</a:t>
            </a:r>
            <a:r>
              <a:rPr lang="ru-RU" spc="520" dirty="0">
                <a:latin typeface="Microsoft Sans Serif"/>
                <a:cs typeface="Microsoft Sans Serif"/>
              </a:rPr>
              <a:t> </a:t>
            </a:r>
            <a:r>
              <a:rPr lang="ru-RU" spc="-25" dirty="0">
                <a:latin typeface="Microsoft Sans Serif"/>
                <a:cs typeface="Microsoft Sans Serif"/>
              </a:rPr>
              <a:t>провоза</a:t>
            </a:r>
            <a:r>
              <a:rPr lang="ru-RU" spc="525" dirty="0">
                <a:latin typeface="Microsoft Sans Serif"/>
                <a:cs typeface="Microsoft Sans Serif"/>
              </a:rPr>
              <a:t> </a:t>
            </a:r>
            <a:r>
              <a:rPr lang="ru-RU" spc="-65" dirty="0">
                <a:latin typeface="Microsoft Sans Serif"/>
                <a:cs typeface="Microsoft Sans Serif"/>
              </a:rPr>
              <a:t>КТГ</a:t>
            </a:r>
            <a:r>
              <a:rPr lang="ru-RU" spc="520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производится </a:t>
            </a:r>
            <a:r>
              <a:rPr lang="ru-RU" spc="-10" dirty="0">
                <a:latin typeface="Microsoft Sans Serif"/>
                <a:cs typeface="Microsoft Sans Serif"/>
              </a:rPr>
              <a:t>«вывешивание»</a:t>
            </a:r>
            <a:r>
              <a:rPr lang="ru-RU" spc="-5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(подъем)</a:t>
            </a:r>
            <a:r>
              <a:rPr lang="ru-RU" spc="-15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сетей</a:t>
            </a:r>
            <a:r>
              <a:rPr lang="ru-RU" spc="-1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специальными</a:t>
            </a:r>
            <a:r>
              <a:rPr lang="ru-RU" spc="-5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службами,</a:t>
            </a:r>
            <a:r>
              <a:rPr lang="ru-RU" spc="-15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но </a:t>
            </a:r>
            <a:r>
              <a:rPr lang="ru-RU" spc="-35" dirty="0">
                <a:latin typeface="Microsoft Sans Serif"/>
                <a:cs typeface="Microsoft Sans Serif"/>
              </a:rPr>
              <a:t>жестко</a:t>
            </a:r>
            <a:r>
              <a:rPr lang="ru-RU" spc="-30" dirty="0">
                <a:latin typeface="Microsoft Sans Serif"/>
                <a:cs typeface="Microsoft Sans Serif"/>
              </a:rPr>
              <a:t> </a:t>
            </a:r>
            <a:r>
              <a:rPr lang="ru-RU" spc="745" dirty="0">
                <a:latin typeface="Microsoft Sans Serif"/>
                <a:cs typeface="Microsoft Sans Serif"/>
              </a:rPr>
              <a:t>—</a:t>
            </a:r>
            <a:r>
              <a:rPr lang="ru-RU" spc="-10" dirty="0">
                <a:latin typeface="Microsoft Sans Serif"/>
                <a:cs typeface="Microsoft Sans Serif"/>
              </a:rPr>
              <a:t>высотой</a:t>
            </a:r>
            <a:r>
              <a:rPr lang="ru-RU" spc="10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искусственных</a:t>
            </a:r>
            <a:r>
              <a:rPr lang="ru-RU" spc="55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сооружений.</a:t>
            </a:r>
          </a:p>
          <a:p>
            <a:pPr marL="12700" algn="just">
              <a:spcBef>
                <a:spcPts val="100"/>
              </a:spcBef>
              <a:tabLst>
                <a:tab pos="978535" algn="l"/>
              </a:tabLst>
            </a:pPr>
            <a:endParaRPr lang="ru-RU" dirty="0">
              <a:latin typeface="Microsoft Sans Serif"/>
              <a:cs typeface="Microsoft Sans Serif"/>
            </a:endParaRPr>
          </a:p>
          <a:p>
            <a:pPr marL="12700" marR="6985" algn="just">
              <a:lnSpc>
                <a:spcPct val="100000"/>
              </a:lnSpc>
            </a:pPr>
            <a:r>
              <a:rPr lang="ru-RU" spc="-15" dirty="0">
                <a:latin typeface="Microsoft Sans Serif"/>
                <a:cs typeface="Microsoft Sans Serif"/>
              </a:rPr>
              <a:t>Жесткое</a:t>
            </a:r>
            <a:r>
              <a:rPr lang="ru-RU" spc="-10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ограничение</a:t>
            </a:r>
            <a:r>
              <a:rPr lang="ru-RU" spc="-1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высоты</a:t>
            </a:r>
            <a:r>
              <a:rPr lang="ru-RU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снимается</a:t>
            </a:r>
            <a:r>
              <a:rPr lang="ru-RU" spc="-15" dirty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в</a:t>
            </a:r>
            <a:r>
              <a:rPr lang="ru-RU" spc="5" dirty="0">
                <a:latin typeface="Microsoft Sans Serif"/>
                <a:cs typeface="Microsoft Sans Serif"/>
              </a:rPr>
              <a:t> </a:t>
            </a:r>
            <a:r>
              <a:rPr lang="ru-RU" spc="-40" dirty="0">
                <a:latin typeface="Microsoft Sans Serif"/>
                <a:cs typeface="Microsoft Sans Serif"/>
              </a:rPr>
              <a:t>результате</a:t>
            </a:r>
            <a:r>
              <a:rPr lang="ru-RU" spc="-3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строительства </a:t>
            </a:r>
            <a:r>
              <a:rPr lang="ru-RU" spc="-5" dirty="0">
                <a:latin typeface="Microsoft Sans Serif"/>
                <a:cs typeface="Microsoft Sans Serif"/>
              </a:rPr>
              <a:t> </a:t>
            </a:r>
            <a:r>
              <a:rPr lang="ru-RU" spc="-35" dirty="0">
                <a:latin typeface="Microsoft Sans Serif"/>
                <a:cs typeface="Microsoft Sans Serif"/>
              </a:rPr>
              <a:t>объезда</a:t>
            </a:r>
            <a:r>
              <a:rPr lang="ru-RU" spc="-15" dirty="0">
                <a:latin typeface="Microsoft Sans Serif"/>
                <a:cs typeface="Microsoft Sans Serif"/>
              </a:rPr>
              <a:t> </a:t>
            </a:r>
            <a:r>
              <a:rPr lang="ru-RU" spc="5" dirty="0">
                <a:latin typeface="Microsoft Sans Serif"/>
                <a:cs typeface="Microsoft Sans Serif"/>
              </a:rPr>
              <a:t>или</a:t>
            </a:r>
            <a:r>
              <a:rPr lang="ru-RU" dirty="0">
                <a:latin typeface="Microsoft Sans Serif"/>
                <a:cs typeface="Microsoft Sans Serif"/>
              </a:rPr>
              <a:t> </a:t>
            </a:r>
            <a:r>
              <a:rPr lang="ru-RU" spc="-30" dirty="0">
                <a:latin typeface="Microsoft Sans Serif"/>
                <a:cs typeface="Microsoft Sans Serif"/>
              </a:rPr>
              <a:t>провоза</a:t>
            </a:r>
            <a:r>
              <a:rPr lang="ru-RU" spc="45" dirty="0">
                <a:latin typeface="Microsoft Sans Serif"/>
                <a:cs typeface="Microsoft Sans Serif"/>
              </a:rPr>
              <a:t> </a:t>
            </a:r>
            <a:r>
              <a:rPr lang="ru-RU" spc="-35" dirty="0">
                <a:latin typeface="Microsoft Sans Serif"/>
                <a:cs typeface="Microsoft Sans Serif"/>
              </a:rPr>
              <a:t>груза</a:t>
            </a:r>
            <a:r>
              <a:rPr lang="ru-RU" spc="65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по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альтернативному</a:t>
            </a:r>
            <a:r>
              <a:rPr lang="ru-RU" spc="45" dirty="0">
                <a:latin typeface="Microsoft Sans Serif"/>
                <a:cs typeface="Microsoft Sans Serif"/>
              </a:rPr>
              <a:t> </a:t>
            </a:r>
            <a:r>
              <a:rPr lang="ru-RU" spc="-35" dirty="0">
                <a:latin typeface="Microsoft Sans Serif"/>
                <a:cs typeface="Microsoft Sans Serif"/>
              </a:rPr>
              <a:t>маршруту.</a:t>
            </a:r>
            <a:endParaRPr lang="ru-RU" dirty="0">
              <a:latin typeface="Microsoft Sans Serif"/>
              <a:cs typeface="Microsoft Sans Serif"/>
            </a:endParaRPr>
          </a:p>
          <a:p>
            <a:pPr marL="12700" marR="6350" algn="just">
              <a:lnSpc>
                <a:spcPct val="100000"/>
              </a:lnSpc>
            </a:pPr>
            <a:r>
              <a:rPr lang="ru-RU" spc="-5" dirty="0">
                <a:latin typeface="Microsoft Sans Serif"/>
                <a:cs typeface="Microsoft Sans Serif"/>
              </a:rPr>
              <a:t>На </a:t>
            </a:r>
            <a:r>
              <a:rPr lang="ru-RU" spc="-20" dirty="0">
                <a:latin typeface="Microsoft Sans Serif"/>
                <a:cs typeface="Microsoft Sans Serif"/>
              </a:rPr>
              <a:t>некоторых</a:t>
            </a:r>
            <a:r>
              <a:rPr lang="ru-RU" spc="-15" dirty="0">
                <a:latin typeface="Microsoft Sans Serif"/>
                <a:cs typeface="Microsoft Sans Serif"/>
              </a:rPr>
              <a:t> </a:t>
            </a:r>
            <a:r>
              <a:rPr lang="ru-RU" spc="-25" dirty="0">
                <a:latin typeface="Microsoft Sans Serif"/>
                <a:cs typeface="Microsoft Sans Serif"/>
              </a:rPr>
              <a:t>конструкциях</a:t>
            </a:r>
            <a:r>
              <a:rPr lang="ru-RU" spc="-20" dirty="0">
                <a:latin typeface="Microsoft Sans Serif"/>
                <a:cs typeface="Microsoft Sans Serif"/>
              </a:rPr>
              <a:t> автомобилей-тяжеловозов</a:t>
            </a:r>
            <a:r>
              <a:rPr lang="ru-RU" spc="-15" dirty="0">
                <a:latin typeface="Microsoft Sans Serif"/>
                <a:cs typeface="Microsoft Sans Serif"/>
              </a:rPr>
              <a:t> </a:t>
            </a:r>
            <a:r>
              <a:rPr lang="ru-RU" spc="-25" dirty="0">
                <a:latin typeface="Microsoft Sans Serif"/>
                <a:cs typeface="Microsoft Sans Serif"/>
              </a:rPr>
              <a:t>используется </a:t>
            </a:r>
            <a:r>
              <a:rPr lang="ru-RU" spc="-2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специальная </a:t>
            </a:r>
            <a:r>
              <a:rPr lang="ru-RU" spc="-15" dirty="0" err="1">
                <a:latin typeface="Microsoft Sans Serif"/>
                <a:cs typeface="Microsoft Sans Serif"/>
              </a:rPr>
              <a:t>гидросистема</a:t>
            </a:r>
            <a:r>
              <a:rPr lang="ru-RU" spc="-15" dirty="0">
                <a:latin typeface="Microsoft Sans Serif"/>
                <a:cs typeface="Microsoft Sans Serif"/>
              </a:rPr>
              <a:t> </a:t>
            </a:r>
            <a:r>
              <a:rPr lang="ru-RU" spc="-30" dirty="0">
                <a:latin typeface="Microsoft Sans Serif"/>
                <a:cs typeface="Microsoft Sans Serif"/>
              </a:rPr>
              <a:t>подвески, </a:t>
            </a:r>
            <a:r>
              <a:rPr lang="ru-RU" spc="-5" dirty="0">
                <a:latin typeface="Microsoft Sans Serif"/>
                <a:cs typeface="Microsoft Sans Serif"/>
              </a:rPr>
              <a:t>выравнивающая </a:t>
            </a:r>
            <a:r>
              <a:rPr lang="ru-RU" spc="-20" dirty="0">
                <a:latin typeface="Microsoft Sans Serif"/>
                <a:cs typeface="Microsoft Sans Serif"/>
              </a:rPr>
              <a:t>положение </a:t>
            </a:r>
            <a:r>
              <a:rPr lang="ru-RU" spc="-25" dirty="0">
                <a:latin typeface="Microsoft Sans Serif"/>
                <a:cs typeface="Microsoft Sans Serif"/>
              </a:rPr>
              <a:t>грузовой </a:t>
            </a:r>
            <a:r>
              <a:rPr lang="ru-RU" spc="-20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платформы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и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позволяющая</a:t>
            </a:r>
            <a:r>
              <a:rPr lang="ru-RU" spc="35" dirty="0">
                <a:latin typeface="Microsoft Sans Serif"/>
                <a:cs typeface="Microsoft Sans Serif"/>
              </a:rPr>
              <a:t> </a:t>
            </a:r>
            <a:r>
              <a:rPr lang="ru-RU" spc="-25" dirty="0">
                <a:latin typeface="Microsoft Sans Serif"/>
                <a:cs typeface="Microsoft Sans Serif"/>
              </a:rPr>
              <a:t>компенсировать</a:t>
            </a:r>
            <a:r>
              <a:rPr lang="ru-RU" spc="50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неровности</a:t>
            </a:r>
            <a:r>
              <a:rPr lang="ru-RU" spc="40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дороги.</a:t>
            </a:r>
            <a:endParaRPr lang="ru-RU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ru-RU" sz="1900" dirty="0">
              <a:latin typeface="Microsoft Sans Serif"/>
              <a:cs typeface="Microsoft Sans Serif"/>
            </a:endParaRPr>
          </a:p>
          <a:p>
            <a:pPr marL="12700" marR="6985" algn="just">
              <a:lnSpc>
                <a:spcPct val="100000"/>
              </a:lnSpc>
              <a:spcBef>
                <a:spcPts val="5"/>
              </a:spcBef>
            </a:pPr>
            <a:r>
              <a:rPr lang="ru-RU" dirty="0">
                <a:latin typeface="Microsoft Sans Serif"/>
                <a:cs typeface="Microsoft Sans Serif"/>
              </a:rPr>
              <a:t>В</a:t>
            </a:r>
            <a:r>
              <a:rPr lang="ru-RU" spc="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ряде</a:t>
            </a:r>
            <a:r>
              <a:rPr lang="ru-RU" spc="-5" dirty="0">
                <a:latin typeface="Microsoft Sans Serif"/>
                <a:cs typeface="Microsoft Sans Serif"/>
              </a:rPr>
              <a:t> случаев</a:t>
            </a:r>
            <a:r>
              <a:rPr lang="ru-RU" dirty="0">
                <a:latin typeface="Microsoft Sans Serif"/>
                <a:cs typeface="Microsoft Sans Serif"/>
              </a:rPr>
              <a:t> </a:t>
            </a:r>
            <a:r>
              <a:rPr lang="ru-RU" spc="-20" dirty="0">
                <a:latin typeface="Microsoft Sans Serif"/>
                <a:cs typeface="Microsoft Sans Serif"/>
              </a:rPr>
              <a:t>использование</a:t>
            </a:r>
            <a:r>
              <a:rPr lang="ru-RU" spc="-15" dirty="0">
                <a:latin typeface="Microsoft Sans Serif"/>
                <a:cs typeface="Microsoft Sans Serif"/>
              </a:rPr>
              <a:t> </a:t>
            </a:r>
            <a:r>
              <a:rPr lang="ru-RU" spc="-30" dirty="0">
                <a:latin typeface="Microsoft Sans Serif"/>
                <a:cs typeface="Microsoft Sans Serif"/>
              </a:rPr>
              <a:t>таких</a:t>
            </a:r>
            <a:r>
              <a:rPr lang="ru-RU" spc="-2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транспортных</a:t>
            </a:r>
            <a:r>
              <a:rPr lang="ru-RU" spc="-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средств</a:t>
            </a:r>
            <a:r>
              <a:rPr lang="ru-RU" spc="-5" dirty="0">
                <a:latin typeface="Microsoft Sans Serif"/>
                <a:cs typeface="Microsoft Sans Serif"/>
              </a:rPr>
              <a:t> </a:t>
            </a:r>
            <a:r>
              <a:rPr lang="ru-RU" spc="-25" dirty="0">
                <a:latin typeface="Microsoft Sans Serif"/>
                <a:cs typeface="Microsoft Sans Serif"/>
              </a:rPr>
              <a:t>снижает </a:t>
            </a:r>
            <a:r>
              <a:rPr lang="ru-RU" spc="-20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боковые</a:t>
            </a:r>
            <a:r>
              <a:rPr lang="ru-RU" spc="5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и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высотные</a:t>
            </a:r>
            <a:r>
              <a:rPr lang="ru-RU" spc="40" dirty="0">
                <a:latin typeface="Microsoft Sans Serif"/>
                <a:cs typeface="Microsoft Sans Serif"/>
              </a:rPr>
              <a:t> </a:t>
            </a:r>
            <a:r>
              <a:rPr lang="ru-RU" spc="-15" dirty="0">
                <a:latin typeface="Microsoft Sans Serif"/>
                <a:cs typeface="Microsoft Sans Serif"/>
              </a:rPr>
              <a:t>ограничения.</a:t>
            </a:r>
            <a:endParaRPr lang="ru-RU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8535" algn="l"/>
              </a:tabLst>
            </a:pPr>
            <a:endParaRPr lang="ru-RU" b="1" dirty="0">
              <a:latin typeface="Microsoft Sans Serif"/>
              <a:cs typeface="Microsoft Sans Serif"/>
            </a:endParaRPr>
          </a:p>
        </p:txBody>
      </p:sp>
      <p:pic>
        <p:nvPicPr>
          <p:cNvPr id="7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1736" y="3929066"/>
            <a:ext cx="3829050" cy="2686050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17145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546303" y="359790"/>
            <a:ext cx="819721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Microsoft Sans Serif"/>
                <a:cs typeface="Microsoft Sans Serif"/>
              </a:rPr>
              <a:t>Масса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65" dirty="0">
                <a:latin typeface="Microsoft Sans Serif"/>
                <a:cs typeface="Microsoft Sans Serif"/>
              </a:rPr>
              <a:t>КТГ</a:t>
            </a:r>
            <a:r>
              <a:rPr sz="1800" spc="-6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имеет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очень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большой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диапазон</a:t>
            </a:r>
            <a:r>
              <a:rPr sz="1800" spc="-20" dirty="0">
                <a:latin typeface="Microsoft Sans Serif"/>
                <a:cs typeface="Microsoft Sans Serif"/>
              </a:rPr>
              <a:t> значений.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связи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с</a:t>
            </a:r>
            <a:r>
              <a:rPr sz="1800" spc="5" dirty="0">
                <a:latin typeface="Microsoft Sans Serif"/>
                <a:cs typeface="Microsoft Sans Serif"/>
              </a:rPr>
              <a:t> </a:t>
            </a:r>
            <a:r>
              <a:rPr sz="1800" spc="-20" dirty="0">
                <a:latin typeface="Microsoft Sans Serif"/>
                <a:cs typeface="Microsoft Sans Serif"/>
              </a:rPr>
              <a:t>этим </a:t>
            </a:r>
            <a:r>
              <a:rPr sz="1800" spc="-1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возникает </a:t>
            </a:r>
            <a:r>
              <a:rPr sz="1800" spc="-30" dirty="0">
                <a:latin typeface="Microsoft Sans Serif"/>
                <a:cs typeface="Microsoft Sans Serif"/>
              </a:rPr>
              <a:t>задача </a:t>
            </a:r>
            <a:r>
              <a:rPr sz="1800" spc="-20" dirty="0">
                <a:latin typeface="Microsoft Sans Serif"/>
                <a:cs typeface="Microsoft Sans Serif"/>
              </a:rPr>
              <a:t>определения </a:t>
            </a:r>
            <a:r>
              <a:rPr sz="1800" spc="-15" dirty="0">
                <a:latin typeface="Microsoft Sans Serif"/>
                <a:cs typeface="Microsoft Sans Serif"/>
              </a:rPr>
              <a:t>массы </a:t>
            </a:r>
            <a:r>
              <a:rPr sz="1800" spc="-30" dirty="0">
                <a:latin typeface="Microsoft Sans Serif"/>
                <a:cs typeface="Microsoft Sans Serif"/>
              </a:rPr>
              <a:t>груза, </a:t>
            </a:r>
            <a:r>
              <a:rPr sz="1800" spc="-20" dirty="0">
                <a:latin typeface="Microsoft Sans Serif"/>
                <a:cs typeface="Microsoft Sans Serif"/>
              </a:rPr>
              <a:t>по </a:t>
            </a:r>
            <a:r>
              <a:rPr sz="1800" spc="-25" dirty="0">
                <a:latin typeface="Microsoft Sans Serif"/>
                <a:cs typeface="Microsoft Sans Serif"/>
              </a:rPr>
              <a:t>которой следует </a:t>
            </a:r>
            <a:r>
              <a:rPr sz="1800" spc="-15" dirty="0">
                <a:latin typeface="Microsoft Sans Serif"/>
                <a:cs typeface="Microsoft Sans Serif"/>
              </a:rPr>
              <a:t>относить </a:t>
            </a:r>
            <a:r>
              <a:rPr sz="1800" spc="-10" dirty="0">
                <a:latin typeface="Microsoft Sans Serif"/>
                <a:cs typeface="Microsoft Sans Serif"/>
              </a:rPr>
              <a:t> данный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40" dirty="0">
                <a:latin typeface="Microsoft Sans Serif"/>
                <a:cs typeface="Microsoft Sans Serif"/>
              </a:rPr>
              <a:t>груз</a:t>
            </a:r>
            <a:r>
              <a:rPr sz="1800" spc="-35" dirty="0">
                <a:latin typeface="Microsoft Sans Serif"/>
                <a:cs typeface="Microsoft Sans Serif"/>
              </a:rPr>
              <a:t> </a:t>
            </a:r>
            <a:r>
              <a:rPr sz="1800" spc="-114" dirty="0">
                <a:latin typeface="Microsoft Sans Serif"/>
                <a:cs typeface="Microsoft Sans Serif"/>
              </a:rPr>
              <a:t>к</a:t>
            </a:r>
            <a:r>
              <a:rPr sz="1800" spc="-11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категории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тяжеловесных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на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различных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видах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транспорта. 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Причем </a:t>
            </a:r>
            <a:r>
              <a:rPr sz="1800" spc="-50" dirty="0">
                <a:latin typeface="Microsoft Sans Serif"/>
                <a:cs typeface="Microsoft Sans Serif"/>
              </a:rPr>
              <a:t>без</a:t>
            </a:r>
            <a:r>
              <a:rPr sz="1800" spc="-45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привязки </a:t>
            </a:r>
            <a:r>
              <a:rPr sz="1800" spc="-40" dirty="0">
                <a:latin typeface="Microsoft Sans Serif"/>
                <a:cs typeface="Microsoft Sans Serif"/>
              </a:rPr>
              <a:t>конкретного </a:t>
            </a:r>
            <a:r>
              <a:rPr sz="1800" spc="-30" dirty="0">
                <a:latin typeface="Microsoft Sans Serif"/>
                <a:cs typeface="Microsoft Sans Serif"/>
              </a:rPr>
              <a:t>груза </a:t>
            </a:r>
            <a:r>
              <a:rPr sz="1800" spc="-114" dirty="0">
                <a:latin typeface="Microsoft Sans Serif"/>
                <a:cs typeface="Microsoft Sans Serif"/>
              </a:rPr>
              <a:t>к</a:t>
            </a:r>
            <a:r>
              <a:rPr sz="1800" spc="-110" dirty="0">
                <a:latin typeface="Microsoft Sans Serif"/>
                <a:cs typeface="Microsoft Sans Serif"/>
              </a:rPr>
              <a:t> </a:t>
            </a:r>
            <a:r>
              <a:rPr sz="1800" spc="-30" dirty="0">
                <a:latin typeface="Microsoft Sans Serif"/>
                <a:cs typeface="Microsoft Sans Serif"/>
              </a:rPr>
              <a:t>его конкретному </a:t>
            </a:r>
            <a:r>
              <a:rPr sz="1800" spc="-10" dirty="0">
                <a:latin typeface="Microsoft Sans Serif"/>
                <a:cs typeface="Microsoft Sans Serif"/>
              </a:rPr>
              <a:t>транспортному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средству </a:t>
            </a:r>
            <a:r>
              <a:rPr sz="1800" spc="-5" dirty="0">
                <a:latin typeface="Microsoft Sans Serif"/>
                <a:cs typeface="Microsoft Sans Serif"/>
              </a:rPr>
              <a:t>на </a:t>
            </a:r>
            <a:r>
              <a:rPr sz="1800" spc="-15" dirty="0">
                <a:latin typeface="Microsoft Sans Serif"/>
                <a:cs typeface="Microsoft Sans Serif"/>
              </a:rPr>
              <a:t>автомобильном транспорте </a:t>
            </a:r>
            <a:r>
              <a:rPr sz="1800" spc="-10" dirty="0">
                <a:latin typeface="Microsoft Sans Serif"/>
                <a:cs typeface="Microsoft Sans Serif"/>
              </a:rPr>
              <a:t>вообще </a:t>
            </a:r>
            <a:r>
              <a:rPr sz="1800" spc="-25" dirty="0">
                <a:latin typeface="Microsoft Sans Serif"/>
                <a:cs typeface="Microsoft Sans Serif"/>
              </a:rPr>
              <a:t>нельзя </a:t>
            </a:r>
            <a:r>
              <a:rPr sz="1800" spc="-10" dirty="0">
                <a:latin typeface="Microsoft Sans Serif"/>
                <a:cs typeface="Microsoft Sans Serif"/>
              </a:rPr>
              <a:t>установить </a:t>
            </a:r>
            <a:r>
              <a:rPr sz="1800" spc="-15" dirty="0">
                <a:latin typeface="Microsoft Sans Serif"/>
                <a:cs typeface="Microsoft Sans Serif"/>
              </a:rPr>
              <a:t>нижний </a:t>
            </a:r>
            <a:r>
              <a:rPr sz="1800" spc="-10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предел </a:t>
            </a:r>
            <a:r>
              <a:rPr sz="1800" spc="-20" dirty="0">
                <a:latin typeface="Microsoft Sans Serif"/>
                <a:cs typeface="Microsoft Sans Serif"/>
              </a:rPr>
              <a:t>по </a:t>
            </a:r>
            <a:r>
              <a:rPr sz="1800" spc="-10" dirty="0">
                <a:latin typeface="Microsoft Sans Serif"/>
                <a:cs typeface="Microsoft Sans Serif"/>
              </a:rPr>
              <a:t>массе, </a:t>
            </a:r>
            <a:r>
              <a:rPr sz="1800" spc="-50" dirty="0">
                <a:latin typeface="Microsoft Sans Serif"/>
                <a:cs typeface="Microsoft Sans Serif"/>
              </a:rPr>
              <a:t>так </a:t>
            </a:r>
            <a:r>
              <a:rPr sz="1800" spc="-65" dirty="0">
                <a:latin typeface="Microsoft Sans Serif"/>
                <a:cs typeface="Microsoft Sans Serif"/>
              </a:rPr>
              <a:t>как </a:t>
            </a:r>
            <a:r>
              <a:rPr sz="1800" spc="-20" dirty="0">
                <a:latin typeface="Microsoft Sans Serif"/>
                <a:cs typeface="Microsoft Sans Serif"/>
              </a:rPr>
              <a:t>по </a:t>
            </a:r>
            <a:r>
              <a:rPr sz="1800" spc="-10" dirty="0">
                <a:latin typeface="Microsoft Sans Serif"/>
                <a:cs typeface="Microsoft Sans Serif"/>
              </a:rPr>
              <a:t>условиям </a:t>
            </a:r>
            <a:r>
              <a:rPr sz="1800" spc="-20" dirty="0">
                <a:latin typeface="Microsoft Sans Serif"/>
                <a:cs typeface="Microsoft Sans Serif"/>
              </a:rPr>
              <a:t>безопасности ограничивается </a:t>
            </a:r>
            <a:r>
              <a:rPr sz="1800" spc="-10" dirty="0">
                <a:latin typeface="Microsoft Sans Serif"/>
                <a:cs typeface="Microsoft Sans Serif"/>
              </a:rPr>
              <a:t>общая 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фактическая</a:t>
            </a:r>
            <a:r>
              <a:rPr sz="1800" spc="-5" dirty="0">
                <a:latin typeface="Microsoft Sans Serif"/>
                <a:cs typeface="Microsoft Sans Serif"/>
              </a:rPr>
              <a:t> </a:t>
            </a:r>
            <a:r>
              <a:rPr sz="1800" spc="-15" dirty="0">
                <a:latin typeface="Microsoft Sans Serif"/>
                <a:cs typeface="Microsoft Sans Serif"/>
              </a:rPr>
              <a:t>масса</a:t>
            </a:r>
            <a:r>
              <a:rPr sz="1800" spc="30" dirty="0">
                <a:latin typeface="Microsoft Sans Serif"/>
                <a:cs typeface="Microsoft Sans Serif"/>
              </a:rPr>
              <a:t> </a:t>
            </a:r>
            <a:r>
              <a:rPr sz="1800" spc="-35" dirty="0">
                <a:latin typeface="Microsoft Sans Serif"/>
                <a:cs typeface="Microsoft Sans Serif"/>
              </a:rPr>
              <a:t>груза</a:t>
            </a:r>
            <a:r>
              <a:rPr sz="1800" spc="45" dirty="0">
                <a:latin typeface="Microsoft Sans Serif"/>
                <a:cs typeface="Microsoft Sans Serif"/>
              </a:rPr>
              <a:t> </a:t>
            </a:r>
            <a:r>
              <a:rPr sz="1800" dirty="0">
                <a:latin typeface="Microsoft Sans Serif"/>
                <a:cs typeface="Microsoft Sans Serif"/>
              </a:rPr>
              <a:t>в</a:t>
            </a:r>
            <a:r>
              <a:rPr sz="1800" spc="25" dirty="0">
                <a:latin typeface="Microsoft Sans Serif"/>
                <a:cs typeface="Microsoft Sans Serif"/>
              </a:rPr>
              <a:t> </a:t>
            </a:r>
            <a:r>
              <a:rPr sz="1800" spc="-15">
                <a:latin typeface="Microsoft Sans Serif"/>
                <a:cs typeface="Microsoft Sans Serif"/>
              </a:rPr>
              <a:t>транспортном</a:t>
            </a:r>
            <a:r>
              <a:rPr sz="1800" spc="45">
                <a:latin typeface="Microsoft Sans Serif"/>
                <a:cs typeface="Microsoft Sans Serif"/>
              </a:rPr>
              <a:t> </a:t>
            </a:r>
            <a:r>
              <a:rPr sz="1800" spc="-15">
                <a:latin typeface="Microsoft Sans Serif"/>
                <a:cs typeface="Microsoft Sans Serif"/>
              </a:rPr>
              <a:t>положении.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8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927" y="3008376"/>
            <a:ext cx="3698748" cy="3140964"/>
          </a:xfrm>
          <a:prstGeom prst="rect">
            <a:avLst/>
          </a:prstGeom>
        </p:spPr>
      </p:pic>
      <p:pic>
        <p:nvPicPr>
          <p:cNvPr id="9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84547" y="2286000"/>
            <a:ext cx="4320540" cy="3072384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11" name="Овал 10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83934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1071538" y="204978"/>
            <a:ext cx="664373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/>
              <a:t>Категории</a:t>
            </a:r>
            <a:r>
              <a:rPr sz="3200" b="1" spc="10" dirty="0"/>
              <a:t> </a:t>
            </a:r>
            <a:r>
              <a:rPr sz="3200" b="1" spc="-20" dirty="0"/>
              <a:t>сложности</a:t>
            </a:r>
            <a:r>
              <a:rPr sz="3200" b="1" spc="15" dirty="0"/>
              <a:t> </a:t>
            </a:r>
            <a:r>
              <a:rPr sz="3200" b="1" spc="-20" dirty="0"/>
              <a:t>перевозок</a:t>
            </a:r>
            <a:endParaRPr sz="3200" b="1"/>
          </a:p>
        </p:txBody>
      </p:sp>
      <p:graphicFrame>
        <p:nvGraphicFramePr>
          <p:cNvPr id="9" name="object 2"/>
          <p:cNvGraphicFramePr>
            <a:graphicFrameLocks noGrp="1"/>
          </p:cNvGraphicFramePr>
          <p:nvPr>
            <p:extLst/>
          </p:nvPr>
        </p:nvGraphicFramePr>
        <p:xfrm>
          <a:off x="389191" y="830325"/>
          <a:ext cx="8569959" cy="45421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24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732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71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171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27075">
                <a:tc rowSpan="2">
                  <a:txBody>
                    <a:bodyPr/>
                    <a:lstStyle/>
                    <a:p>
                      <a:pPr marL="56515" marR="367030">
                        <a:lnSpc>
                          <a:spcPts val="2160"/>
                        </a:lnSpc>
                        <a:spcBef>
                          <a:spcPts val="10"/>
                        </a:spcBef>
                      </a:pP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Условия 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latin typeface="Times New Roman"/>
                          <a:cs typeface="Times New Roman"/>
                        </a:rPr>
                        <a:t>пере</a:t>
                      </a:r>
                      <a:r>
                        <a:rPr sz="1800" b="1" spc="-1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ок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" algn="ctr">
                        <a:lnSpc>
                          <a:spcPts val="1639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Категории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сложности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588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39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несложная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9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сложная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39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особо</a:t>
                      </a:r>
                      <a:r>
                        <a:rPr sz="140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сложная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7075">
                <a:tc gridSpan="4">
                  <a:txBody>
                    <a:bodyPr/>
                    <a:lstStyle/>
                    <a:p>
                      <a:pPr marL="56515">
                        <a:lnSpc>
                          <a:spcPts val="1639"/>
                        </a:lnSpc>
                      </a:pPr>
                      <a:r>
                        <a:rPr sz="1400" spc="-45" dirty="0">
                          <a:latin typeface="Microsoft Sans Serif"/>
                          <a:cs typeface="Microsoft Sans Serif"/>
                        </a:rPr>
                        <a:t>Груз: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6949">
                <a:tc>
                  <a:txBody>
                    <a:bodyPr/>
                    <a:lstStyle/>
                    <a:p>
                      <a:pPr marL="56515">
                        <a:lnSpc>
                          <a:spcPts val="1639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Масса,</a:t>
                      </a:r>
                      <a:r>
                        <a:rPr sz="14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т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9"/>
                        </a:lnSpc>
                      </a:pP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Д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 60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9"/>
                        </a:lnSpc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Свыше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60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250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39"/>
                        </a:lnSpc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Свыше</a:t>
                      </a:r>
                      <a:r>
                        <a:rPr sz="14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250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7075">
                <a:tc>
                  <a:txBody>
                    <a:bodyPr/>
                    <a:lstStyle/>
                    <a:p>
                      <a:pPr marL="56515">
                        <a:lnSpc>
                          <a:spcPts val="1639"/>
                        </a:lnSpc>
                      </a:pPr>
                      <a:r>
                        <a:rPr sz="1400" b="1" spc="-10" dirty="0">
                          <a:latin typeface="Arial"/>
                          <a:cs typeface="Arial"/>
                        </a:rPr>
                        <a:t>Габариты,</a:t>
                      </a:r>
                      <a:r>
                        <a:rPr sz="14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м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9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2,4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4,0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10,0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39"/>
                        </a:lnSpc>
                      </a:pP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2,4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х 4</a:t>
                      </a: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4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10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4,0 х 4</a:t>
                      </a: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4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9"/>
                        </a:lnSpc>
                      </a:pPr>
                      <a:r>
                        <a:rPr sz="140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1400" spc="-5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4 х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15</a:t>
                      </a:r>
                      <a:endParaRPr sz="14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56515" marR="161290">
                        <a:lnSpc>
                          <a:spcPts val="1680"/>
                        </a:lnSpc>
                        <a:spcBef>
                          <a:spcPts val="15"/>
                        </a:spcBef>
                      </a:pPr>
                      <a:r>
                        <a:rPr sz="1400" b="1" spc="-55" dirty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р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анс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п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b="1" spc="-30" dirty="0">
                          <a:latin typeface="Arial"/>
                          <a:cs typeface="Arial"/>
                        </a:rPr>
                        <a:t>р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ное  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средство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39"/>
                        </a:lnSpc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Серийное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7630" marR="80645" indent="537845">
                        <a:lnSpc>
                          <a:spcPts val="1680"/>
                        </a:lnSpc>
                        <a:spcBef>
                          <a:spcPts val="15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Специальное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или </a:t>
                      </a: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ре</a:t>
                      </a: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нст</a:t>
                      </a:r>
                      <a:r>
                        <a:rPr sz="1400" spc="-30" dirty="0">
                          <a:latin typeface="Microsoft Sans Serif"/>
                          <a:cs typeface="Microsoft Sans Serif"/>
                        </a:rPr>
                        <a:t>р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у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иро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а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нн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ер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й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ое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3855" marR="354330" algn="ctr">
                        <a:lnSpc>
                          <a:spcPts val="1680"/>
                        </a:lnSpc>
                        <a:spcBef>
                          <a:spcPts val="15"/>
                        </a:spcBef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Новое</a:t>
                      </a:r>
                      <a:r>
                        <a:rPr sz="14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специальное</a:t>
                      </a:r>
                      <a:r>
                        <a:rPr sz="14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или </a:t>
                      </a:r>
                      <a:r>
                        <a:rPr sz="1400" spc="-3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реконструированное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1270" algn="ctr">
                        <a:lnSpc>
                          <a:spcPts val="1565"/>
                        </a:lnSpc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специальное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marL="56515" marR="117475">
                        <a:lnSpc>
                          <a:spcPts val="1680"/>
                        </a:lnSpc>
                        <a:spcBef>
                          <a:spcPts val="15"/>
                        </a:spcBef>
                      </a:pPr>
                      <a:r>
                        <a:rPr sz="1400" b="1" spc="-55" dirty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р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анс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п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b="1" spc="-30" dirty="0">
                          <a:latin typeface="Arial"/>
                          <a:cs typeface="Arial"/>
                        </a:rPr>
                        <a:t>р</a:t>
                      </a:r>
                      <a:r>
                        <a:rPr sz="1400" b="1" spc="-20" dirty="0">
                          <a:latin typeface="Arial"/>
                          <a:cs typeface="Arial"/>
                        </a:rPr>
                        <a:t>т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ные  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пути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0" marR="119380" algn="ctr">
                        <a:lnSpc>
                          <a:spcPts val="1680"/>
                        </a:lnSpc>
                      </a:pP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Существуют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и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не </a:t>
                      </a:r>
                      <a:r>
                        <a:rPr sz="1400" spc="-3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требуют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капитальных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вложений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6375" marR="200025" indent="-1270" algn="ctr">
                        <a:lnSpc>
                          <a:spcPts val="1680"/>
                        </a:lnSpc>
                        <a:spcBef>
                          <a:spcPts val="15"/>
                        </a:spcBef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Существуют,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но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требуют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ремонта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или 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реконструкции </a:t>
                      </a:r>
                      <a:r>
                        <a:rPr sz="1400" spc="-3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40" dirty="0">
                          <a:latin typeface="Microsoft Sans Serif"/>
                          <a:cs typeface="Microsoft Sans Serif"/>
                        </a:rPr>
                        <a:t>без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переноса</a:t>
                      </a:r>
                      <a:r>
                        <a:rPr sz="14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сооружения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8595" marR="181610" algn="ctr">
                        <a:lnSpc>
                          <a:spcPts val="1680"/>
                        </a:lnSpc>
                      </a:pP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Отсутствуют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или</a:t>
                      </a: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требуют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реконструкции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с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усилением, </a:t>
                      </a:r>
                      <a:r>
                        <a:rPr sz="1400" spc="-3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переносом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или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усилением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дорожных</a:t>
                      </a: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строений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80974">
                <a:tc>
                  <a:txBody>
                    <a:bodyPr/>
                    <a:lstStyle/>
                    <a:p>
                      <a:pPr marL="56515" marR="183515">
                        <a:lnSpc>
                          <a:spcPts val="1680"/>
                        </a:lnSpc>
                        <a:spcBef>
                          <a:spcPts val="15"/>
                        </a:spcBef>
                      </a:pPr>
                      <a:r>
                        <a:rPr sz="1400" b="1" spc="-20" dirty="0">
                          <a:latin typeface="Arial"/>
                          <a:cs typeface="Arial"/>
                        </a:rPr>
                        <a:t>Погрузочно- 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latin typeface="Arial"/>
                          <a:cs typeface="Arial"/>
                        </a:rPr>
                        <a:t>р</a:t>
                      </a:r>
                      <a:r>
                        <a:rPr sz="1400" b="1" spc="5" dirty="0">
                          <a:latin typeface="Arial"/>
                          <a:cs typeface="Arial"/>
                        </a:rPr>
                        <a:t>а</a:t>
                      </a:r>
                      <a:r>
                        <a:rPr sz="1400" b="1" spc="-5" dirty="0">
                          <a:latin typeface="Arial"/>
                          <a:cs typeface="Arial"/>
                        </a:rPr>
                        <a:t>зг</a:t>
                      </a:r>
                      <a:r>
                        <a:rPr sz="1400" b="1" spc="-30" dirty="0">
                          <a:latin typeface="Arial"/>
                          <a:cs typeface="Arial"/>
                        </a:rPr>
                        <a:t>р</a:t>
                      </a:r>
                      <a:r>
                        <a:rPr sz="1400" b="1" spc="-75" dirty="0">
                          <a:latin typeface="Arial"/>
                          <a:cs typeface="Arial"/>
                        </a:rPr>
                        <a:t>у</a:t>
                      </a:r>
                      <a:r>
                        <a:rPr sz="1400" b="1" spc="-40" dirty="0">
                          <a:latin typeface="Arial"/>
                          <a:cs typeface="Arial"/>
                        </a:rPr>
                        <a:t>з</a:t>
                      </a:r>
                      <a:r>
                        <a:rPr sz="1400" b="1" spc="-45" dirty="0">
                          <a:latin typeface="Arial"/>
                          <a:cs typeface="Arial"/>
                        </a:rPr>
                        <a:t>о</a:t>
                      </a:r>
                      <a:r>
                        <a:rPr sz="1400" b="1" dirty="0">
                          <a:latin typeface="Arial"/>
                          <a:cs typeface="Arial"/>
                        </a:rPr>
                        <a:t>чные  </a:t>
                      </a:r>
                      <a:r>
                        <a:rPr sz="1400" b="1" spc="-15" dirty="0">
                          <a:latin typeface="Arial"/>
                          <a:cs typeface="Arial"/>
                        </a:rPr>
                        <a:t>работы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9"/>
                        </a:lnSpc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Не</a:t>
                      </a:r>
                      <a:r>
                        <a:rPr sz="14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требуются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6854" marR="170180" indent="-59690">
                        <a:lnSpc>
                          <a:spcPts val="1680"/>
                        </a:lnSpc>
                        <a:spcBef>
                          <a:spcPts val="15"/>
                        </a:spcBef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Требуются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стреловые 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краны </a:t>
                      </a:r>
                      <a:r>
                        <a:rPr sz="1400" spc="-3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грузоподъемностью</a:t>
                      </a:r>
                      <a:r>
                        <a:rPr sz="14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от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63</a:t>
                      </a:r>
                      <a:r>
                        <a:rPr sz="14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т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9"/>
                        </a:lnSpc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Требуются</a:t>
                      </a:r>
                      <a:r>
                        <a:rPr sz="14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стреловые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краны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63500" marR="55244" algn="ctr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грузоподъемностью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свыше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250 </a:t>
                      </a:r>
                      <a:r>
                        <a:rPr sz="1400" spc="-3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или</a:t>
                      </a:r>
                      <a:r>
                        <a:rPr sz="14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20" dirty="0">
                          <a:latin typeface="Microsoft Sans Serif"/>
                          <a:cs typeface="Microsoft Sans Serif"/>
                        </a:rPr>
                        <a:t>такелажные</a:t>
                      </a:r>
                      <a:r>
                        <a:rPr sz="14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средства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marL="56515">
                        <a:lnSpc>
                          <a:spcPts val="1645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Причал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45"/>
                        </a:lnSpc>
                      </a:pP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Не</a:t>
                      </a:r>
                      <a:r>
                        <a:rPr sz="14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требуются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314" marR="97155" indent="-3810" algn="ctr">
                        <a:lnSpc>
                          <a:spcPts val="1680"/>
                        </a:lnSpc>
                        <a:spcBef>
                          <a:spcPts val="20"/>
                        </a:spcBef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Требуется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площадка </a:t>
                      </a:r>
                      <a:r>
                        <a:rPr sz="1400" spc="-30" dirty="0">
                          <a:latin typeface="Microsoft Sans Serif"/>
                          <a:cs typeface="Microsoft Sans Serif"/>
                        </a:rPr>
                        <a:t>из </a:t>
                      </a: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арны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х</a:t>
                      </a:r>
                      <a:r>
                        <a:rPr sz="14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ж</a:t>
                      </a:r>
                      <a:r>
                        <a:rPr sz="1400" spc="-55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л</a:t>
                      </a:r>
                      <a:r>
                        <a:rPr sz="1400" spc="-40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з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б</a:t>
                      </a:r>
                      <a:r>
                        <a:rPr sz="1400" spc="-50" dirty="0">
                          <a:latin typeface="Microsoft Sans Serif"/>
                          <a:cs typeface="Microsoft Sans Serif"/>
                        </a:rPr>
                        <a:t>е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т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о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н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ных 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плит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4980" marR="466090" algn="ctr">
                        <a:lnSpc>
                          <a:spcPts val="1680"/>
                        </a:lnSpc>
                        <a:spcBef>
                          <a:spcPts val="20"/>
                        </a:spcBef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Требуются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работы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по </a:t>
                      </a:r>
                      <a:r>
                        <a:rPr sz="1400" spc="-3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5" dirty="0">
                          <a:latin typeface="Microsoft Sans Serif"/>
                          <a:cs typeface="Microsoft Sans Serif"/>
                        </a:rPr>
                        <a:t>углублению</a:t>
                      </a:r>
                      <a:r>
                        <a:rPr sz="140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места </a:t>
                      </a:r>
                      <a:r>
                        <a:rPr sz="1400" spc="-5" dirty="0">
                          <a:latin typeface="Microsoft Sans Serif"/>
                          <a:cs typeface="Microsoft Sans Serif"/>
                        </a:rPr>
                        <a:t> причаливания.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47625" algn="ctr">
                        <a:lnSpc>
                          <a:spcPts val="1560"/>
                        </a:lnSpc>
                      </a:pPr>
                      <a:r>
                        <a:rPr sz="1400" spc="-25" dirty="0">
                          <a:latin typeface="Microsoft Sans Serif"/>
                          <a:cs typeface="Microsoft Sans Serif"/>
                        </a:rPr>
                        <a:t>Гидротехнические</a:t>
                      </a:r>
                      <a:r>
                        <a:rPr sz="14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400" spc="-10" dirty="0">
                          <a:latin typeface="Microsoft Sans Serif"/>
                          <a:cs typeface="Microsoft Sans Serif"/>
                        </a:rPr>
                        <a:t>сооружения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7" name="Овал 6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81843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1187624" y="260450"/>
            <a:ext cx="578041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spc="-10" dirty="0"/>
              <a:t>Правила дорожного движения</a:t>
            </a:r>
            <a:endParaRPr sz="32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714348" y="1214422"/>
            <a:ext cx="7767320" cy="43223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000" dirty="0"/>
              <a:t>23.4. Груз, выступающий за габариты транспортного средства спереди и сзади более чем на 1 м или сбоку более чем на 0,4 м от внешнего края габаритного огня, должен быть обозначен опознавательными </a:t>
            </a:r>
            <a:r>
              <a:rPr lang="ru-RU" sz="2000" u="sng" dirty="0">
                <a:hlinkClick r:id="rId2"/>
              </a:rPr>
              <a:t>знаками</a:t>
            </a:r>
            <a:r>
              <a:rPr lang="ru-RU" sz="2000" dirty="0"/>
              <a:t> "Крупногабаритный груз", а в темное время суток и в условиях недостаточной видимости, кроме того, спереди - фонарем или </a:t>
            </a:r>
            <a:r>
              <a:rPr lang="ru-RU" sz="2000" dirty="0" err="1"/>
              <a:t>световозвращателем</a:t>
            </a:r>
            <a:r>
              <a:rPr lang="ru-RU" sz="2000" dirty="0"/>
              <a:t> белого цвета, сзади - фонарем или </a:t>
            </a:r>
            <a:r>
              <a:rPr lang="ru-RU" sz="2000" dirty="0" err="1"/>
              <a:t>световозвращателем</a:t>
            </a:r>
            <a:r>
              <a:rPr lang="ru-RU" sz="2000" dirty="0"/>
              <a:t> красного цвета.</a:t>
            </a:r>
          </a:p>
          <a:p>
            <a:r>
              <a:rPr lang="ru-RU" sz="2000" dirty="0"/>
              <a:t>23.5. Движение тяжеловесного и (или) крупногабаритного транспортного средства, а также транспортного средства, осуществляющего перевозки опасных грузов, осуществляется с учетом требований Федерального </a:t>
            </a:r>
            <a:r>
              <a:rPr lang="ru-RU" sz="2000" u="sng" dirty="0">
                <a:hlinkClick r:id="rId3"/>
              </a:rPr>
              <a:t>закона</a:t>
            </a:r>
            <a:r>
              <a:rPr lang="ru-RU" sz="2000" dirty="0"/>
              <a:t> "Об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Федерации".</a:t>
            </a:r>
            <a:endParaRPr sz="2000" dirty="0">
              <a:latin typeface="Microsoft Sans Serif"/>
              <a:cs typeface="Microsoft Sans Serif"/>
            </a:endParaRPr>
          </a:p>
        </p:txBody>
      </p:sp>
      <p:pic>
        <p:nvPicPr>
          <p:cNvPr id="4098" name="Picture 2" descr="https://dvd-auto.ru/800/600/https/image.slideserve.com/930739/slide5-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" t="44589" r="45122" b="8162"/>
          <a:stretch/>
        </p:blipFill>
        <p:spPr bwMode="auto">
          <a:xfrm>
            <a:off x="3275856" y="5585210"/>
            <a:ext cx="2016224" cy="130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8" name="Овал 7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6612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404629" y="2425516"/>
            <a:ext cx="6958905" cy="14907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fontAlgn="base"/>
            <a:r>
              <a:rPr lang="ru-RU" sz="2400" b="1" u="sng" dirty="0"/>
              <a:t>Приказ Минтранса России от 31.10.2023 № 361 «Об установлении Требований к организации движения по автомобильным дорогам тяжеловесного и (или) крупногабаритного транспортного </a:t>
            </a:r>
            <a:r>
              <a:rPr lang="ru-RU" sz="2400" b="1" u="sng" dirty="0" smtClean="0"/>
              <a:t>средства»</a:t>
            </a:r>
            <a:endParaRPr lang="ru-RU" sz="2400" b="1" u="sng" dirty="0"/>
          </a:p>
        </p:txBody>
      </p:sp>
      <p:pic>
        <p:nvPicPr>
          <p:cNvPr id="1032" name="Picture 8" descr="https://api.docs.cntd.ru/img/35/22/46/45/1/dc47743c-e3b4-4140-8b6e-ec1199a5c330/P003100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9425" y="-98425"/>
            <a:ext cx="104775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 descr="data:image;base64,iVBORw0KGgoAAAANSUhEUgAAAI0AAADaCAIAAAAUt1a9AAADvUlEQVR4nO3d7W2bUABGYai6ABnhrsAKeITMkBEyi70KHiGMYEaAEegPS2nkho8kcO891Xn+tanKC8dBsSPZ5TRNhbL3K/UAbWInBjsx2InBTgx2YrATg50Y7MRgJwY7MdiJwU4MdmKwE4OdGOzEYCcGOzHYicFODHZisBODnRjsxGAnBjsx2InBTgx2YrATg50Y7MRgJwY7MdiJwU4MdmKwE4OdGOzEYCeGZJ36vn95eSnLsizLVBtWZTRyiq5t2+fn57QbVuU2Murh27ZtmiaHx8qCPEdGOvzcyedwCd7lPPLwwy+ffA6XADHywMNvOfnklwAxcjqo0/l8rut6y8knvASIke92Pvz5fA4hbD/5JJcAMfLBbof/3slHvgSIkZ/6/b3RH/V9fzqd+r6//zGEUNd1CGEcx8vl8vP/fxeIkUt2qR1CCCG8vr7ebrePfz8Mw8OzxeM2/B8j5+xz+Icz/2gYhqqqcrgEiJFz9nl9b+GmX1XVlkdrBIiRc2K8Dpv5JbjLfGQ5Hf8+8+M4Pj09LfyDCBtWZT4yRqeiKJZ/L5BDpyLvkf6ekMFODJE6bXytM62cR/r9xGAnBjsx2InBTgx2YrATg50Y7MRgJwY7MdiJwU4MdmKwE4OdGOzEYCcGOzHYicFODHZisBODnRjsxGAnBjsx2InBTgx2YrATg50Y7MRgJwY7MdiJwU4MdmKwE4OdGOzEYCcGOzHYicFODHZisBODnRjsxJC+05c+NCaV5CPTd1p9I/4cJB+ZvpO2iNRpHMe5L3VdF2fDqpxH+j7zf+U8Mov73sIDOR9pR8botHrTSH5X2bIh7cgYnd4/xWzO9XqNMGNZ7iOP/oCpYRhWn3yEEIZhOHoJeuSxnd7e3jY+Q6zrum3bQ8egR+75817f9/e7xziOXdd1XffVe0Vd103T3D9IsCiKqqp2fyEAMfJfu3Va/qH2J3Z8JCFGfiqLn8u1KtLzXP2Q308MdmKwE4OdGOzEYCcGOzHYicFODHZisBODnRjsxGAnBjsx2InBTgx2YrATg50Y7MRgJwY7MdiJwU4MdmKwE4OdGOzEYCcGOzHYicFODHZisBODnRjsxGAnBjsx2InBTgx2YrATg50Y7MRgJwY7MdiJwU4MdmKwE4OdGOzEYCcGOzHYicFODHZisBODnRjsxGAnBjsx2InBTgx2YrATg50Y7MRgJwY7MdiJwU4MdmKwE4OdGOzEYCcGOzHYicFODHZisBODnRjsxGAnBjsx2InBTgx2YrATg50Y7MTwB9F48ZFUeVx1AAAAAElFTkSuQmCC"/>
          <p:cNvSpPr>
            <a:spLocks noChangeAspect="1" noChangeArrowheads="1"/>
          </p:cNvSpPr>
          <p:nvPr/>
        </p:nvSpPr>
        <p:spPr bwMode="auto">
          <a:xfrm>
            <a:off x="7077075" y="-98425"/>
            <a:ext cx="13335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6" descr="data:image;base64,iVBORw0KGgoAAAANSUhEUgAAAI0AAADaCAIAAAAUt1a9AAADvUlEQVR4nO3d7W2bUABGYai6ABnhrsAKeITMkBEyi70KHiGMYEaAEegPS2nkho8kcO891Xn+tanKC8dBsSPZ5TRNhbL3K/UAbWInBjsx2InBTgx2YrATg50Y7MRgJwY7MdiJwU4MdmKwE4OdGOzEYCcGOzHYicFODHZisBODnRjsxGAnBjsx2InBTgx2YrATg50Y7MRgJwY7MdiJwU4MdmKwE4OdGOzEYCeGZJ36vn95eSnLsizLVBtWZTRyiq5t2+fn57QbVuU2Murh27ZtmiaHx8qCPEdGOvzcyedwCd7lPPLwwy+ffA6XADHywMNvOfnklwAxcjqo0/l8rut6y8knvASIke92Pvz5fA4hbD/5JJcAMfLBbof/3slHvgSIkZ/6/b3RH/V9fzqd+r6//zGEUNd1CGEcx8vl8vP/fxeIkUt2qR1CCCG8vr7ebrePfz8Mw8OzxeM2/B8j5+xz+Icz/2gYhqqqcrgEiJFz9nl9b+GmX1XVlkdrBIiRc2K8Dpv5JbjLfGQ5Hf8+8+M4Pj09LfyDCBtWZT4yRqeiKJZ/L5BDpyLvkf6ekMFODJE6bXytM62cR/r9xGAnBjsx2InBTgx2YrATg50Y7MRgJwY7MdiJwU4MdmKwE4OdGOzEYCcGOzHYicFODHZisBODnRjsxGAnBjsx2InBTgx2YrATg50Y7MRgJwY7MdiJwU4MdmKwE4OdGOzEYCcGOzHYicFODHZisBODnRjsxJC+05c+NCaV5CPTd1p9I/4cJB+ZvpO2iNRpHMe5L3VdF2fDqpxH+j7zf+U8Mov73sIDOR9pR8botHrTSH5X2bIh7cgYnd4/xWzO9XqNMGNZ7iOP/oCpYRhWn3yEEIZhOHoJeuSxnd7e3jY+Q6zrum3bQ8egR+75817f9/e7xziOXdd1XffVe0Vd103T3D9IsCiKqqp2fyEAMfJfu3Va/qH2J3Z8JCFGfiqLn8u1KtLzXP2Q308MdmKwE4OdGOzEYCcGOzHYicFODHZisBODnRjsxGAnBjsx2InBTgx2YrATg50Y7MRgJwY7MdiJwU4MdmKwE4OdGOzEYCcGOzHYicFODHZisBODnRjsxGAnBjsx2InBTgx2YrATg50Y7MRgJwY7MdiJwU4MdmKwE4OdGOzEYCcGOzHYicFODHZisBODnRjsxGAnBjsx2InBTgx2YrATg50Y7MRgJwY7MdiJwU4MdmKwE4OdGOzEYCcGOzHYicFODHZisBODnRjsxGAnBjsx2InBTgx2YrATg50Y7MTwB9F48ZFUeVx1AAAAAElFTkSuQmCC"/>
          <p:cNvSpPr>
            <a:spLocks noChangeAspect="1" noChangeArrowheads="1"/>
          </p:cNvSpPr>
          <p:nvPr/>
        </p:nvSpPr>
        <p:spPr bwMode="auto">
          <a:xfrm>
            <a:off x="7229475" y="53975"/>
            <a:ext cx="13335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10" name="Овал 9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7960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467544" y="69377"/>
            <a:ext cx="7056784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тяжеловесному</a:t>
            </a:r>
            <a:br>
              <a:rPr lang="ru-RU" sz="2400" b="1" dirty="0"/>
            </a:br>
            <a:r>
              <a:rPr lang="ru-RU" sz="2400" b="1" dirty="0"/>
              <a:t>и (или) крупногабаритному транспортному средству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324557" y="1484784"/>
            <a:ext cx="7342758" cy="4937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 smtClean="0"/>
              <a:t>Тяжеловесное </a:t>
            </a:r>
            <a:r>
              <a:rPr lang="ru-RU" sz="2000" dirty="0"/>
              <a:t>и (или) крупногабаритное транспортное средство должно соответствовать требованиям технического </a:t>
            </a:r>
            <a:r>
              <a:rPr lang="ru-RU" sz="2000" u="sng" dirty="0">
                <a:hlinkClick r:id="rId2"/>
              </a:rPr>
              <a:t>регламента</a:t>
            </a:r>
            <a:r>
              <a:rPr lang="ru-RU" sz="2000" dirty="0"/>
              <a:t> Таможенного союза "О безопасности колесных транспортных средств" (ТР ТС 018/2011</a:t>
            </a:r>
            <a:r>
              <a:rPr lang="ru-RU" sz="2000" dirty="0" smtClean="0"/>
              <a:t>).</a:t>
            </a:r>
          </a:p>
          <a:p>
            <a:pPr marL="457200" indent="-457200">
              <a:buAutoNum type="arabicPeriod"/>
            </a:pPr>
            <a:r>
              <a:rPr lang="ru-RU" sz="2000" dirty="0"/>
              <a:t>Технические характеристики тяжеловесного и (или) крупногабаритного транспортного средства должны быть подтверждены паспортом транспортного средства, одобрением типа транспортного средства и свидетельством о безопасности конструкции транспортного </a:t>
            </a:r>
            <a:r>
              <a:rPr lang="ru-RU" sz="2000" dirty="0" smtClean="0"/>
              <a:t>средства.</a:t>
            </a:r>
          </a:p>
          <a:p>
            <a:pPr marL="457200" indent="-457200">
              <a:buAutoNum type="arabicPeriod"/>
            </a:pPr>
            <a:r>
              <a:rPr lang="ru-RU" sz="2000" dirty="0"/>
              <a:t>При перевозке грузов тяжеловесными и (или) крупногабаритными транспортными средствами необходимо использовать транспортные средства, предназначенные для такой перевозки в соответствии с технической документацией транспортного средства</a:t>
            </a:r>
            <a:r>
              <a:rPr lang="ru-RU" sz="2000" dirty="0" smtClean="0"/>
              <a:t>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48186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467544" y="69377"/>
            <a:ext cx="7056784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тяжеловесному</a:t>
            </a:r>
            <a:br>
              <a:rPr lang="ru-RU" sz="2400" b="1" dirty="0"/>
            </a:br>
            <a:r>
              <a:rPr lang="ru-RU" sz="2400" b="1" dirty="0"/>
              <a:t>и (или) крупногабаритному транспортному средству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469602" y="1302223"/>
            <a:ext cx="8178132" cy="4937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000" dirty="0" smtClean="0"/>
              <a:t>4. Не </a:t>
            </a:r>
            <a:r>
              <a:rPr lang="ru-RU" sz="2000" dirty="0"/>
              <a:t>допускается движение тяжеловесного и (или) крупногабаритного транспортного средства, если масса буксируемого прицепа (полуприцепа) превышает технические нормативы тягача, установленные заводом-изготовителем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5. Тяжеловесное </a:t>
            </a:r>
            <a:r>
              <a:rPr lang="ru-RU" sz="2000" dirty="0"/>
              <a:t>и (или) крупногабаритное транспортное средство должно быть оснащено системой автоматического (аварийного) торможения, которая соответствует требованиям технического </a:t>
            </a:r>
            <a:r>
              <a:rPr lang="ru-RU" sz="2000" dirty="0" smtClean="0"/>
              <a:t>регулирования, </a:t>
            </a:r>
            <a:r>
              <a:rPr lang="ru-RU" sz="2000" dirty="0"/>
              <a:t>а также должно иметь не менее двух противооткатных упоров для каждого транспортного средства в целях дополнительной фиксации колес в случае аварийной остановки на уклоне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6. В </a:t>
            </a:r>
            <a:r>
              <a:rPr lang="ru-RU" sz="2000" dirty="0"/>
              <a:t>зависимости от габаритов транспортного средства и перевозимого груза на тяжеловесном и (или) крупногабаритном транспортном средстве должны быть установлены опознавательные знаки: "автопоезд", "крупногабаритный груз", "длинномерное транспортное средство", "ограничение скорости"</a:t>
            </a:r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04122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467544" y="69377"/>
            <a:ext cx="7056784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тяжеловесному</a:t>
            </a:r>
            <a:br>
              <a:rPr lang="ru-RU" sz="2400" b="1" dirty="0"/>
            </a:br>
            <a:r>
              <a:rPr lang="ru-RU" sz="2400" b="1" dirty="0"/>
              <a:t>и (или) крупногабаритному транспортному средству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469602" y="1302223"/>
            <a:ext cx="8178132" cy="55534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000" dirty="0" smtClean="0"/>
              <a:t>7. </a:t>
            </a:r>
            <a:r>
              <a:rPr lang="ru-RU" sz="2000" dirty="0"/>
              <a:t>Крайние точки (по ширине и длине) крупногабаритного транспортного средства должны быть оборудованы мигающими (проблесковыми) фонарями (сигналами) желтого или оранжевого </a:t>
            </a:r>
            <a:r>
              <a:rPr lang="ru-RU" sz="2000" dirty="0" smtClean="0"/>
              <a:t>цвета.</a:t>
            </a:r>
          </a:p>
          <a:p>
            <a:r>
              <a:rPr lang="ru-RU" sz="2000" dirty="0"/>
              <a:t>При ширине транспортного средства с грузом или без груза более 3,0 м желтых или оранжевых фонарей (сигналов) должно быть по два с каждой стороны.</a:t>
            </a:r>
          </a:p>
          <a:p>
            <a:r>
              <a:rPr lang="ru-RU" sz="2000" dirty="0"/>
              <a:t>В случае если расстояние между световыми сигналами транспортного средства и крайним желтым или оранжевым фонарем (сигналом) превышает 1,0 м, на транспортном средстве должны быть установлены дополнительные желтые или оранжевые фонари (сигналы), которые могут быть проблесковыми, через каждый 1,0 м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Груз, выступающий за габариты транспортного средства спереди и сзади более чем на 1,0 м или сбоку более чем на 0,4 м от внешнего края габаритного огня, должен быть обозначен опознавательными знаками "Крупногабаритный </a:t>
            </a:r>
            <a:r>
              <a:rPr lang="ru-RU" sz="2000" dirty="0" smtClean="0"/>
              <a:t>груз« (</a:t>
            </a:r>
            <a:r>
              <a:rPr lang="ru-RU" sz="2000" b="1" i="1" dirty="0" smtClean="0"/>
              <a:t>ПДД</a:t>
            </a:r>
            <a:r>
              <a:rPr lang="ru-RU" sz="2000" dirty="0" smtClean="0"/>
              <a:t>).</a:t>
            </a:r>
          </a:p>
          <a:p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90890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467544" y="69377"/>
            <a:ext cx="705678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тяжеловесному</a:t>
            </a:r>
            <a:br>
              <a:rPr lang="ru-RU" sz="2400" b="1" dirty="0"/>
            </a:br>
            <a:r>
              <a:rPr lang="ru-RU" sz="2400" b="1" dirty="0"/>
              <a:t>и (или) крупногабаритному </a:t>
            </a:r>
            <a:r>
              <a:rPr lang="ru-RU" sz="2400" b="1" dirty="0" smtClean="0"/>
              <a:t>ТС</a:t>
            </a: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251520" y="1052736"/>
            <a:ext cx="7992888" cy="55534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000" dirty="0" smtClean="0"/>
              <a:t>8. </a:t>
            </a:r>
            <a:r>
              <a:rPr lang="ru-RU" sz="2000" dirty="0"/>
              <a:t>При длине крупногабаритного транспортного средства свыше 25,0 м боковые поверхности транспортного средства должны быть оборудованы мигающими (проблесковыми) фонарями (сигналами) желтого или оранжевого цвета с расстоянием между ними 2,0 м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9. На </a:t>
            </a:r>
            <a:r>
              <a:rPr lang="ru-RU" sz="2000" dirty="0"/>
              <a:t>кабине тягача крупногабаритного транспортного средства должно быть установлено не менее двух наружных зеркал заднего вида с обеих сторон, которые должны обеспечивать водителю обзор как при прямолинейном, так и при криволинейном движении с учетом габаритов транспортного средства и перевозимого груза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10. Собственник </a:t>
            </a:r>
            <a:r>
              <a:rPr lang="ru-RU" sz="2000" dirty="0"/>
              <a:t>(владелец) транспортного средства обязан обеспечить соответствие технического состояния транспортного средства требованиям безопасности дорожного движения и не допускать транспортное средство к эксплуатации при наличии у него </a:t>
            </a:r>
            <a:r>
              <a:rPr lang="ru-RU" sz="2000" dirty="0" smtClean="0"/>
              <a:t>неисправностей</a:t>
            </a:r>
            <a:r>
              <a:rPr lang="ru-RU" sz="2000" dirty="0"/>
              <a:t>.</a:t>
            </a:r>
            <a:endParaRPr lang="ru-RU" sz="2000" dirty="0" smtClean="0"/>
          </a:p>
          <a:p>
            <a:r>
              <a:rPr lang="ru-RU" sz="2000" dirty="0" smtClean="0">
                <a:latin typeface="Microsoft Sans Serif"/>
                <a:cs typeface="Microsoft Sans Serif"/>
              </a:rPr>
              <a:t>11. </a:t>
            </a:r>
            <a:r>
              <a:rPr lang="ru-RU" sz="2000" dirty="0"/>
              <a:t>Размещение и крепление груза на тяжеловесном и (или) крупногабаритном транспортном средстве должно соответствовать схеме размещения и крепления груза</a:t>
            </a:r>
            <a:endParaRPr sz="20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759946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автомобилям прикрытия, осуществляющим сопровождение крупногабаритного </a:t>
            </a:r>
            <a:r>
              <a:rPr lang="ru-RU" sz="2400" b="1" dirty="0" smtClean="0"/>
              <a:t>ТС, </a:t>
            </a:r>
            <a:r>
              <a:rPr lang="ru-RU" sz="2400" b="1" dirty="0"/>
              <a:t>при движении по автомобильным дорогам</a:t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323528" y="1512215"/>
            <a:ext cx="8200558" cy="524566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fontAlgn="base"/>
            <a:r>
              <a:rPr lang="ru-RU" sz="2000" dirty="0" smtClean="0"/>
              <a:t>1. </a:t>
            </a:r>
            <a:r>
              <a:rPr lang="ru-RU" sz="2000" dirty="0"/>
              <a:t>Для обеспечения безопасности при организации движения крупногабаритного транспортного средства, в том числе тяжеловесной и (или) крупногабаритной сельскохозяйственной техники с прицепным оборудованием, и информирования других участников дорожного движения о его габаритах необходимо наличие автомобилей прикрытия:</a:t>
            </a:r>
          </a:p>
          <a:p>
            <a:pPr fontAlgn="base"/>
            <a:r>
              <a:rPr lang="ru-RU" sz="2000" dirty="0"/>
              <a:t>при ширине транспортного средства свыше 3,5 м до 4,5 м (включительно) и при длине транспортного средства менее 25,0 м - 1 сзади и 1 спереди;</a:t>
            </a:r>
          </a:p>
          <a:p>
            <a:pPr fontAlgn="base"/>
            <a:r>
              <a:rPr lang="ru-RU" sz="2000" dirty="0"/>
              <a:t>при ширине транспортного средства до 4,5 м (включительно) и при длине транспортного средства от 25,0 м до 40,0 м (включительно) - 1 сзади и 1 спереди;</a:t>
            </a:r>
          </a:p>
          <a:p>
            <a:pPr fontAlgn="base"/>
            <a:r>
              <a:rPr lang="ru-RU" sz="2000" dirty="0"/>
              <a:t>при ширине транспортного средства до 4,5 м (включительно) и при длине транспортного средства свыше 40,0 м - 1 сзади и 2 спереди;</a:t>
            </a:r>
          </a:p>
          <a:p>
            <a:pPr fontAlgn="base"/>
            <a:r>
              <a:rPr lang="ru-RU" sz="2000" dirty="0"/>
              <a:t>при ширине транспортного средства свыше 4,5 м до 5,0 м (включительно) - 1 сзади и 2 спереди;</a:t>
            </a:r>
          </a:p>
          <a:p>
            <a:pPr fontAlgn="base"/>
            <a:r>
              <a:rPr lang="ru-RU" sz="2000" dirty="0"/>
              <a:t>при ширине транспортного средства свыше 5,0 м - в соответствии с проектом организации дорожного движения.</a:t>
            </a:r>
          </a:p>
          <a:p>
            <a:endParaRPr sz="20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839765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автомобилям прикрытия, осуществляющим сопровождение крупногабаритного </a:t>
            </a:r>
            <a:r>
              <a:rPr lang="ru-RU" sz="2400" b="1" dirty="0" smtClean="0"/>
              <a:t>ТС, </a:t>
            </a:r>
            <a:r>
              <a:rPr lang="ru-RU" sz="2400" b="1" dirty="0"/>
              <a:t>при движении по </a:t>
            </a:r>
            <a:r>
              <a:rPr lang="ru-RU" sz="2400" b="1" dirty="0" smtClean="0"/>
              <a:t>АД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179512" y="1420001"/>
            <a:ext cx="8712968" cy="43223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fontAlgn="base"/>
            <a:r>
              <a:rPr lang="ru-RU" sz="2000" dirty="0" smtClean="0"/>
              <a:t>2. </a:t>
            </a:r>
            <a:r>
              <a:rPr lang="ru-RU" sz="2000" dirty="0"/>
              <a:t>Автомобиль прикрытия должен двигаться:</a:t>
            </a:r>
          </a:p>
          <a:p>
            <a:pPr fontAlgn="base"/>
            <a:r>
              <a:rPr lang="ru-RU" sz="2000" dirty="0"/>
              <a:t>1)перед сопровождаемым транспортным средством:</a:t>
            </a:r>
          </a:p>
          <a:p>
            <a:pPr fontAlgn="base"/>
            <a:r>
              <a:rPr lang="ru-RU" sz="2000" dirty="0"/>
              <a:t>уступом с левой стороны по отношению к сопровождаемому транспортному средству таким образом, чтобы его габарит по ширине выступал за габарит сопровождаемого транспортного средства;</a:t>
            </a:r>
          </a:p>
          <a:p>
            <a:pPr fontAlgn="base"/>
            <a:r>
              <a:rPr lang="ru-RU" sz="2000" dirty="0"/>
              <a:t>с устройством для контроля высоты искусственных сооружений и других инженерных коммуникаций при высоте транспортного средства с грузом или без груза 4,5 м и более;</a:t>
            </a:r>
          </a:p>
          <a:p>
            <a:pPr fontAlgn="base"/>
            <a:r>
              <a:rPr lang="ru-RU" sz="2000" dirty="0"/>
              <a:t>2)позади крупногабаритного транспортного средства в случае, когда свес груза за задний габарит крупногабаритного транспортного средства составляет более 4,0 м независимо от прочих параметров данного транспортного средства с грузом.</a:t>
            </a:r>
          </a:p>
          <a:p>
            <a:endParaRPr lang="ru-RU" sz="2000" dirty="0"/>
          </a:p>
          <a:p>
            <a:endParaRPr sz="20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246170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автомобилям прикрытия, осуществляющим сопровождение крупногабаритного </a:t>
            </a:r>
            <a:r>
              <a:rPr lang="ru-RU" sz="2400" b="1" dirty="0" smtClean="0"/>
              <a:t>ТС, </a:t>
            </a:r>
            <a:r>
              <a:rPr lang="ru-RU" sz="2400" b="1" dirty="0"/>
              <a:t>при движении по </a:t>
            </a:r>
            <a:r>
              <a:rPr lang="ru-RU" sz="2400" b="1" dirty="0" smtClean="0"/>
              <a:t>АД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107504" y="1124744"/>
            <a:ext cx="8856984" cy="46301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000" dirty="0"/>
              <a:t>При организации движения крупногабаритного транспортного средства на передние, задние и боковые части кузова автомобиля прикрытия должны быть нанесены одинаковые по виду, размеру и размещению желто-оранжевые чередующиеся полосы со </a:t>
            </a:r>
            <a:r>
              <a:rPr lang="ru-RU" sz="2000" dirty="0" err="1"/>
              <a:t>световозвращающей</a:t>
            </a:r>
            <a:r>
              <a:rPr lang="ru-RU" sz="2000" dirty="0"/>
              <a:t> поверхностью, обеспечивающие видимость этих полос водителями других транспортных средств (рекомендуемый образец приведен в приложении N 2 к Требованиям</a:t>
            </a:r>
            <a:r>
              <a:rPr lang="ru-RU" sz="2000" dirty="0" smtClean="0"/>
              <a:t>).</a:t>
            </a:r>
          </a:p>
          <a:p>
            <a:endParaRPr lang="ru-RU" sz="2000" dirty="0"/>
          </a:p>
          <a:p>
            <a:r>
              <a:rPr lang="ru-RU" sz="2000" dirty="0"/>
              <a:t>При организации движения крупногабаритного транспортного средства на боковые поверхности или заднюю часть автомобиля прикрытия должны быть нанесены информационные надписи, содержащие полное и (или) сокращенное (при наличии) наименование организации, в пользовании которой находится автомобиль прикрытия, а в случае если автомобиль прикрытия находится в пользовании индивидуального предпринимателя - его фамилию, имя, отчество (при наличии)</a:t>
            </a:r>
            <a:endParaRPr lang="ru-RU" sz="2000" dirty="0"/>
          </a:p>
          <a:p>
            <a:endParaRPr sz="20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906540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автомобилям прикрытия, осуществляющим сопровождение крупногабаритного </a:t>
            </a:r>
            <a:r>
              <a:rPr lang="ru-RU" sz="2400" b="1" dirty="0" smtClean="0"/>
              <a:t>ТС, </a:t>
            </a:r>
            <a:r>
              <a:rPr lang="ru-RU" sz="2400" b="1" dirty="0"/>
              <a:t>при движении по </a:t>
            </a:r>
            <a:r>
              <a:rPr lang="ru-RU" sz="2400" b="1" dirty="0" smtClean="0"/>
              <a:t>АД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211771" y="1285066"/>
            <a:ext cx="8856984" cy="4937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fontAlgn="base"/>
            <a:r>
              <a:rPr lang="ru-RU" sz="2000" dirty="0"/>
              <a:t>При организации движения тяжеловесного и (или) крупногабаритного транспортного средства в целях дополнительного информирования участников дорожного движения о габаритных параметрах сопровождаемого транспортного средства автомобиль прикрытия оборудуется:</a:t>
            </a:r>
          </a:p>
          <a:p>
            <a:pPr fontAlgn="base"/>
            <a:r>
              <a:rPr lang="ru-RU" sz="2000" dirty="0"/>
              <a:t>1)двумя проблесковыми маячками желтого или оранжевого цвета, установленными на крыше автомобиля (допускается применение проблесковых маячков, конструктивно объединенных в одном корпусе);</a:t>
            </a:r>
          </a:p>
          <a:p>
            <a:pPr fontAlgn="base"/>
            <a:r>
              <a:rPr lang="ru-RU" sz="2000" dirty="0"/>
              <a:t>2)информационным светоотражателем, выполненным из </a:t>
            </a:r>
            <a:r>
              <a:rPr lang="ru-RU" sz="2000" dirty="0" err="1"/>
              <a:t>световозвращающей</a:t>
            </a:r>
            <a:r>
              <a:rPr lang="ru-RU" sz="2000" dirty="0"/>
              <a:t> пленки синего цвета, или с внутренним освещением с текстом желтого цвета табло "БОЛЬШАЯ ШИРИНА" или "БОЛЬШАЯ ДЛИНА" должно устанавливаться на крыше автомобиля прикрытия, за проблесковым маячком по ходу движения или перед проблесковым маячком в случае движения автомобиля прикрытия позади крупногабаритного транспортного средства:</a:t>
            </a:r>
          </a:p>
          <a:p>
            <a:pPr fontAlgn="base"/>
            <a:r>
              <a:rPr lang="ru-RU" sz="2000" dirty="0"/>
              <a:t>при ширине крупногабаритного транспортного средства свыше 3,5 м - "БОЛЬШАЯ ШИРИНА";</a:t>
            </a:r>
          </a:p>
          <a:p>
            <a:endParaRPr sz="20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667082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автомобилям прикрытия, осуществляющим сопровождение крупногабаритного </a:t>
            </a:r>
            <a:r>
              <a:rPr lang="ru-RU" sz="2400" b="1" dirty="0" smtClean="0"/>
              <a:t>ТС, </a:t>
            </a:r>
            <a:r>
              <a:rPr lang="ru-RU" sz="2400" b="1" dirty="0"/>
              <a:t>при движении по </a:t>
            </a:r>
            <a:r>
              <a:rPr lang="ru-RU" sz="2400" b="1" dirty="0" smtClean="0"/>
              <a:t>АД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211771" y="2078023"/>
            <a:ext cx="7888621" cy="27834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fontAlgn="base"/>
            <a:r>
              <a:rPr lang="ru-RU" sz="2000" dirty="0" smtClean="0"/>
              <a:t>при </a:t>
            </a:r>
            <a:r>
              <a:rPr lang="ru-RU" sz="2000" dirty="0"/>
              <a:t>длине крупногабаритного транспортного средства более 25,0 м и при ширине не более 3,5 м - "БОЛЬШАЯ ДЛИНА";</a:t>
            </a:r>
          </a:p>
          <a:p>
            <a:pPr fontAlgn="base"/>
            <a:r>
              <a:rPr lang="ru-RU" sz="2000" dirty="0"/>
              <a:t>при ширине крупногабаритного транспортного средства свыше 3,5 м и длине более 25,0 м на автомобиле прикрытия, следующем впереди, - "БОЛЬШАЯ ШИРИНА", а на автомобиле прикрытия, следующем позади, - "БОЛЬШАЯ ДЛИНА";</a:t>
            </a:r>
          </a:p>
          <a:p>
            <a:pPr fontAlgn="base"/>
            <a:r>
              <a:rPr lang="ru-RU" sz="2000" dirty="0"/>
              <a:t>3)устройством для контроля высоты искусственных сооружений и других инженерных коммуникаций.</a:t>
            </a:r>
          </a:p>
          <a:p>
            <a:endParaRPr sz="20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92060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179512" y="1628800"/>
            <a:ext cx="8712968" cy="55534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000" dirty="0" smtClean="0"/>
              <a:t>1. В </a:t>
            </a:r>
            <a:r>
              <a:rPr lang="ru-RU" sz="2000" dirty="0"/>
              <a:t>случаях, если ширина транспортного средства превышает 5,0 м или длина транспортного средства превышает 35,0 м, или если на </a:t>
            </a:r>
            <a:r>
              <a:rPr lang="ru-RU" sz="2000" dirty="0" err="1"/>
              <a:t>двухполосных</a:t>
            </a:r>
            <a:r>
              <a:rPr lang="ru-RU" sz="2000" dirty="0"/>
              <a:t> автомобильных дорогах при движении крупногабаритного транспортного средства ширина проезжей части для встречного движения составляет менее 3,0 м, должен быть разработан проект организации дорожного движения по маршруту или участку маршрута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2. </a:t>
            </a:r>
            <a:r>
              <a:rPr lang="ru-RU" sz="2000" dirty="0"/>
              <a:t>Проект организации дорожного движения должен содержать следующие сведения:</a:t>
            </a:r>
          </a:p>
          <a:p>
            <a:pPr fontAlgn="base"/>
            <a:r>
              <a:rPr lang="ru-RU" sz="2000" dirty="0"/>
              <a:t>1)о владельце транспортного средства: полное наименование, организационно-правовая форма и адрес регистрации в пределах места нахождения - для юридических лиц; фамилия, имя, отчество (при наличии), адрес регистрации по месту жительства - для физических лиц и индивидуальных предпринимателей (с указанием статуса индивидуального предпринимателя), а также номер телефона;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522865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179512" y="1628800"/>
            <a:ext cx="8712968" cy="524566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fontAlgn="base"/>
            <a:r>
              <a:rPr lang="ru-RU" sz="2000" dirty="0"/>
              <a:t>2)о транспортных средствах в соответствии с поданным заявлением на выдачу специального разрешения, в том числе технические характеристики (параметры) транспортного средства (автопоезда): фактическая масса, разрешенная максимальная масса, расстояние между осями, нагрузки на оси, количество и </a:t>
            </a:r>
            <a:r>
              <a:rPr lang="ru-RU" sz="2000" dirty="0" err="1"/>
              <a:t>скатность</a:t>
            </a:r>
            <a:r>
              <a:rPr lang="ru-RU" sz="2000" dirty="0"/>
              <a:t> колес на каждой оси, наличие пневматической подвески, габариты (длина, ширина, высота, длина свеса (при наличии), минимальный радиус поворота с грузом), предполагаемая максимальная скорость движения транспортного средства (автопоезда) км/ч, схема тяжеловесного и (или) крупногабаритного транспортного средства (автопоезда);</a:t>
            </a:r>
          </a:p>
          <a:p>
            <a:pPr fontAlgn="base"/>
            <a:r>
              <a:rPr lang="ru-RU" sz="2000" dirty="0"/>
              <a:t>3)о грузе (при наличии), в соответствии с поданным заявлением на выдачу специального разрешения: наименование груза, габариты (длина, ширина, высота), масса;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17148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179512" y="1484784"/>
            <a:ext cx="8712968" cy="55534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fontAlgn="base"/>
            <a:r>
              <a:rPr lang="ru-RU" dirty="0"/>
              <a:t>4)схему и описание маршрута движения или участка маршрута движения тяжеловесного и (или) крупногабаритного транспортного средства между пунктом отправления и пунктом назначения транспортного средства, для которого разрабатывается проект организации дорожного движения, с указанием направленной </a:t>
            </a:r>
            <a:r>
              <a:rPr lang="ru-RU" dirty="0" smtClean="0"/>
              <a:t>заявителю </a:t>
            </a:r>
            <a:r>
              <a:rPr lang="ru-RU" dirty="0"/>
              <a:t>информации владельца автомобильной </a:t>
            </a:r>
            <a:r>
              <a:rPr lang="ru-RU" dirty="0" smtClean="0"/>
              <a:t>дороги, </a:t>
            </a:r>
            <a:r>
              <a:rPr lang="ru-RU" dirty="0"/>
              <a:t>сформированные автоматически системой выдачи специального разрешения при подаче заявления на выдачу специального разрешения;</a:t>
            </a:r>
          </a:p>
          <a:p>
            <a:pPr fontAlgn="base"/>
            <a:r>
              <a:rPr lang="ru-RU" dirty="0"/>
              <a:t>5)о графике движения по маршруту или участку маршрута движения тяжеловесного и (или) крупногабаритного транспортного средства между пунктом отправления и пунктом назначения транспортного средства, для которого разрабатывается проект организации дорожного движения, с учетом интенсивности дорожного движения: планируемые дата и время начала движения по маршруту или участку маршрута движения тяжеловесного и (или) крупногабаритного транспортного средства между пунктом отправления и пунктом назначения транспортного средства, с указанием мест и времени остановки и стоянки, в том числе для отдыха и пропуска попутных (встречных) транспортных средств;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dirty="0">
              <a:latin typeface="Microsoft Sans Serif"/>
              <a:cs typeface="Microsoft Sans Serif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68773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179512" y="1628800"/>
            <a:ext cx="8712968" cy="61689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fontAlgn="base"/>
            <a:r>
              <a:rPr lang="ru-RU" sz="2000" dirty="0"/>
              <a:t>6)об ограничениях движения на маршруте или участке маршрута движения тяжеловесного и (или) крупногабаритного транспортного средства между пунктом отправления и пунктом назначения транспортного средства, для которого разрабатывается проект организации дорожного движения (вид ограничения, период действия ограничения, особенности проезда транспортного средства по указанному участку автомобильной дороги, улично-дорожной сети);</a:t>
            </a:r>
          </a:p>
          <a:p>
            <a:pPr fontAlgn="base"/>
            <a:r>
              <a:rPr lang="ru-RU" sz="2000" dirty="0"/>
              <a:t>7)о наличии автомобилей прикрытия спереди и сзади сопровождаемого транспортного средства (при необходимости);</a:t>
            </a:r>
          </a:p>
          <a:p>
            <a:pPr fontAlgn="base"/>
            <a:r>
              <a:rPr lang="ru-RU" sz="2000" dirty="0"/>
              <a:t>8)перечень участков автомобильных дорог, на которых требуется изменение организации дорожного движения, описание необходимых для проезда тяжеловесного и (или) крупногабаритного транспортного средства мероприятий по организации дорожного движения (установка, демонтаж дорожных знаков, светофорных объектов, ограждений, нанесение, </a:t>
            </a:r>
            <a:r>
              <a:rPr lang="ru-RU" sz="2000" dirty="0" err="1"/>
              <a:t>демаркировка</a:t>
            </a:r>
            <a:r>
              <a:rPr lang="ru-RU" sz="2000" dirty="0"/>
              <a:t> дорожной разметки) и схемы изменения организации дорожного движения;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647912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179512" y="1628800"/>
            <a:ext cx="8712968" cy="61689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fontAlgn="base"/>
            <a:r>
              <a:rPr lang="ru-RU" sz="2000" dirty="0"/>
              <a:t>9)схемы изменения организации дорожного движения для маршрута или участка маршрута движения тяжеловесного и (или) крупногабаритного транспортного средства с обозначением технических средств организации дорожного движения, инженерных сооружений, автомобилей прикрытия (при необходимости), протяженности участка автомобильной дороги, ширины проезжей части, ширины полосы для движения транспортного средства, количества полос движения, оформленные в масштабе не менее 1:500;</a:t>
            </a:r>
          </a:p>
          <a:p>
            <a:pPr fontAlgn="base"/>
            <a:r>
              <a:rPr lang="ru-RU" sz="2000" dirty="0"/>
              <a:t>10)о порядке проезда поворотов, перекрестков, мостов, путепроводов, железнодорожных переездов, сужений проезжей части, участков с выездом на полосу встречного движения с нанесенной на схему траекторией дорожного движения (включая информацию о расположении железнодорожных переездов, мостов, путепроводов на маршруте </a:t>
            </a:r>
            <a:endParaRPr lang="ru-RU" sz="2000" dirty="0" smtClean="0"/>
          </a:p>
          <a:p>
            <a:pPr fontAlgn="base"/>
            <a:r>
              <a:rPr lang="ru-RU" sz="2000" dirty="0" smtClean="0"/>
              <a:t>или </a:t>
            </a:r>
            <a:r>
              <a:rPr lang="ru-RU" sz="2000" dirty="0"/>
              <a:t>участке маршрута движения </a:t>
            </a:r>
            <a:r>
              <a:rPr lang="ru-RU" sz="2000" dirty="0" smtClean="0"/>
              <a:t>между </a:t>
            </a:r>
            <a:r>
              <a:rPr lang="ru-RU" sz="2000" dirty="0"/>
              <a:t>пунктом отправления </a:t>
            </a:r>
            <a:endParaRPr lang="ru-RU" sz="2000" dirty="0" smtClean="0"/>
          </a:p>
          <a:p>
            <a:pPr fontAlgn="base"/>
            <a:r>
              <a:rPr lang="ru-RU" sz="2000" dirty="0" smtClean="0"/>
              <a:t>и </a:t>
            </a:r>
            <a:r>
              <a:rPr lang="ru-RU" sz="2000" dirty="0"/>
              <a:t>пунктом назначения транспортного средства, для которого разрабатывается проект </a:t>
            </a:r>
            <a:r>
              <a:rPr lang="ru-RU" sz="2000" dirty="0" smtClean="0"/>
              <a:t>);</a:t>
            </a:r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09893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179512" y="1628800"/>
            <a:ext cx="8712968" cy="43223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fontAlgn="base"/>
            <a:r>
              <a:rPr lang="ru-RU" sz="2000" dirty="0" smtClean="0"/>
              <a:t>11)о </a:t>
            </a:r>
            <a:r>
              <a:rPr lang="ru-RU" sz="2000" dirty="0"/>
              <a:t>местах осуществления контрольных промеров габаритов искусственных сооружений и коммуникаций в процессе дорожного движения на маршруте или участке маршрута движения тяжеловесного и (или) крупногабаритного транспортного средства между пунктом отправления и пунктом назначения транспортного средства, для которого разрабатывается проект организации дорожного движения, и результатах таких промеров;</a:t>
            </a:r>
          </a:p>
          <a:p>
            <a:pPr fontAlgn="base"/>
            <a:r>
              <a:rPr lang="ru-RU" sz="2000" dirty="0"/>
              <a:t>12)о необходимости полного или частичного перекрытия движения на участках автомобильной дороги (в том числе об ответственных за перекрытие должностных лицах).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59954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179512" y="1920110"/>
            <a:ext cx="8136904" cy="55534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000" dirty="0" smtClean="0"/>
              <a:t>3. </a:t>
            </a:r>
            <a:r>
              <a:rPr lang="ru-RU" sz="2000" dirty="0"/>
              <a:t>Сведения, изложенные в проекте организации дорожного движения, должны быть подтверждены фотоматериалами, отражающими фактическое состояние объектов дорожной инфраструктуры на момент разработки проекта организации дорожного движения после подачи заявления на получение специального разрешения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4. Проект </a:t>
            </a:r>
            <a:r>
              <a:rPr lang="ru-RU" sz="2000" dirty="0"/>
              <a:t>организации дорожного движения должен быть оформлен в бумажном виде, сброшюрован, подписан лицом, его разработавшим, с указанием фамилии, имени, отчества (при наличии) и заверен печатью (при наличии) организации (для юридических лиц) или подписью индивидуального предпринимателя с проставлением даты.</a:t>
            </a:r>
          </a:p>
          <a:p>
            <a:r>
              <a:rPr lang="ru-RU" sz="2000" dirty="0" smtClean="0"/>
              <a:t>5. </a:t>
            </a:r>
            <a:r>
              <a:rPr lang="ru-RU" sz="2000" dirty="0"/>
              <a:t>Проект организации дорожного движения представляется в уполномоченный орган по выдаче специального </a:t>
            </a:r>
            <a:r>
              <a:rPr lang="ru-RU" sz="2000" dirty="0" smtClean="0"/>
              <a:t>разрешения.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02173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247775" y="1772816"/>
            <a:ext cx="8784976" cy="5861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000" dirty="0" smtClean="0"/>
              <a:t>6. </a:t>
            </a:r>
            <a:r>
              <a:rPr lang="ru-RU" sz="2000" dirty="0"/>
              <a:t>Водителю тяжеловесного и (или) крупногабаритного транспортного средства запрещается:</a:t>
            </a:r>
          </a:p>
          <a:p>
            <a:r>
              <a:rPr lang="ru-RU" sz="2000" dirty="0"/>
              <a:t>1) начинать и осуществлять движение без специального разрешения;</a:t>
            </a:r>
          </a:p>
          <a:p>
            <a:r>
              <a:rPr lang="ru-RU" sz="2000" dirty="0"/>
              <a:t>2) начинать и осуществлять движение со специальным разрешением, срок действия которого истек, а также если специальное разрешение содержит исправления;</a:t>
            </a:r>
          </a:p>
          <a:p>
            <a:r>
              <a:rPr lang="ru-RU" sz="2000" dirty="0"/>
              <a:t>3) отклоняться от установленного в специальном разрешении маршрута;</a:t>
            </a:r>
          </a:p>
          <a:p>
            <a:r>
              <a:rPr lang="ru-RU" sz="2000" dirty="0"/>
              <a:t>4) нарушать особые условия движения, указанные в специальном разрешении;</a:t>
            </a:r>
          </a:p>
          <a:p>
            <a:r>
              <a:rPr lang="ru-RU" sz="2000" dirty="0"/>
              <a:t>5) превышать указанную в специальном разрешении и на дорожном знаке скорость движения;</a:t>
            </a:r>
          </a:p>
          <a:p>
            <a:r>
              <a:rPr lang="ru-RU" sz="2000" dirty="0"/>
              <a:t>6) осуществлять движение при метеорологической видимости менее 100,0 м, а также во время гололеда, снегопада (по данным Гидрометцентра России);</a:t>
            </a:r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82118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179512" y="1920110"/>
            <a:ext cx="8784976" cy="4937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000" dirty="0"/>
              <a:t>7) двигаться по разделительной полосе, обочине, откосу автомобильной дороги, если такой порядок не определен особыми условиями специального разрешения;</a:t>
            </a:r>
          </a:p>
          <a:p>
            <a:r>
              <a:rPr lang="ru-RU" sz="2000" dirty="0"/>
              <a:t>8) останавливаться для отдыха вне специально обозначенных стоянок, расположенных за пределами проезжей части;</a:t>
            </a:r>
          </a:p>
          <a:p>
            <a:r>
              <a:rPr lang="ru-RU" sz="2000" dirty="0"/>
              <a:t>9) начинать либо продолжать движение при возникновении технической неисправности транспортного средства, угрожающей безопасности движения, а также при смещении груза либо ослаблении его крепления;</a:t>
            </a:r>
          </a:p>
          <a:p>
            <a:r>
              <a:rPr lang="ru-RU" sz="2000" dirty="0"/>
              <a:t>10) осуществлять движение по автозимникам, если весовые параметры транспортного средства превышают допустимые весовые параметры, установленные для автозимника.</a:t>
            </a:r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442749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179512" y="1920110"/>
            <a:ext cx="8784976" cy="555344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000" dirty="0" smtClean="0"/>
              <a:t>7. </a:t>
            </a:r>
            <a:r>
              <a:rPr lang="ru-RU" sz="2000" dirty="0"/>
              <a:t>Движение тяжеловесных и (или) крупногабаритных транспортных средств должно осуществляться в одиночном порядке. Не допускается движение тяжеловесных и (или) крупногабаритных транспортных средств организованными колоннами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8. </a:t>
            </a:r>
            <a:r>
              <a:rPr lang="ru-RU" sz="2000" dirty="0"/>
              <a:t>Запрещается передвижение тяжеловесной и (или) крупногабаритной техники на гусеничном ходу по автомобильным дорогам с твердым покрытием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9. </a:t>
            </a:r>
            <a:r>
              <a:rPr lang="ru-RU" sz="2000" dirty="0"/>
              <a:t>Скорость движения тяжеловесного и (или) крупногабаритного транспортного средства устанавливается уполномоченным органом с учетом сведений, поступивших от владельцев автомобильных дорог и Госавтоинспекции, согласовавших маршрут движения тяжеловесного и (или) крупногабаритного транспортного средства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sz="2000" dirty="0">
              <a:latin typeface="Microsoft Sans Serif"/>
              <a:cs typeface="Microsoft Sans Serif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603966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68263" y="69377"/>
            <a:ext cx="7744097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2400" b="1" dirty="0"/>
              <a:t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247775" y="1628800"/>
            <a:ext cx="8784976" cy="673838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1900" dirty="0" smtClean="0"/>
              <a:t>10. </a:t>
            </a:r>
            <a:r>
              <a:rPr lang="ru-RU" sz="1900" dirty="0"/>
              <a:t>Необходимость участия в сопровождении патрульных автомобилей Госавтоинспекции определяется подразделением Госавтоинспекции при согласовании маршрута движения тяжеловесного и (или) крупногабаритного транспортного средства в порядке, установленном законодательством Российской </a:t>
            </a:r>
            <a:r>
              <a:rPr lang="ru-RU" sz="1900" dirty="0" smtClean="0"/>
              <a:t>Федерации.</a:t>
            </a:r>
          </a:p>
          <a:p>
            <a:r>
              <a:rPr lang="ru-RU" sz="1900" dirty="0" smtClean="0"/>
              <a:t>11. </a:t>
            </a:r>
            <a:r>
              <a:rPr lang="ru-RU" sz="1900" dirty="0"/>
              <a:t>Использование автомобиля прикрытия также необходимо:</a:t>
            </a:r>
          </a:p>
          <a:p>
            <a:r>
              <a:rPr lang="ru-RU" sz="1900" dirty="0"/>
              <a:t>1) позади крупногабаритного транспортного средства в случае, когда свес груза за задний габарит крупногабаритного транспортного средства составляет более 4,0 м независимо от прочих параметров данного транспортного средства с грузом;</a:t>
            </a:r>
          </a:p>
          <a:p>
            <a:r>
              <a:rPr lang="ru-RU" sz="1900" dirty="0"/>
              <a:t>2) спереди </a:t>
            </a:r>
            <a:r>
              <a:rPr lang="ru-RU" sz="1900" dirty="0" smtClean="0"/>
              <a:t>ТС в </a:t>
            </a:r>
            <a:r>
              <a:rPr lang="ru-RU" sz="1900" dirty="0"/>
              <a:t>случае, когда габаритный параметр крупногабаритного </a:t>
            </a:r>
            <a:r>
              <a:rPr lang="ru-RU" sz="1900" dirty="0" smtClean="0"/>
              <a:t>ТС с </a:t>
            </a:r>
            <a:r>
              <a:rPr lang="ru-RU" sz="1900" dirty="0"/>
              <a:t>грузом или без груза по высоте составляет 4,5 м и более</a:t>
            </a:r>
            <a:r>
              <a:rPr lang="ru-RU" sz="1900" dirty="0" smtClean="0"/>
              <a:t>.</a:t>
            </a:r>
          </a:p>
          <a:p>
            <a:r>
              <a:rPr lang="ru-RU" sz="1900" dirty="0" smtClean="0"/>
              <a:t>12. </a:t>
            </a:r>
            <a:r>
              <a:rPr lang="ru-RU" sz="1900" dirty="0"/>
              <a:t>Разрешенное время движения </a:t>
            </a:r>
            <a:r>
              <a:rPr lang="ru-RU" sz="1900" dirty="0" smtClean="0"/>
              <a:t>КТГ (дни </a:t>
            </a:r>
            <a:r>
              <a:rPr lang="ru-RU" sz="1900" dirty="0"/>
              <a:t>и часы) определяется владельцами автомобильных дорог, инженерных коммуникаций, железнодорожных путей, Госавтоинспекцией, согласующими специальное разрешение, </a:t>
            </a:r>
            <a:endParaRPr lang="ru-RU" sz="1900" dirty="0" smtClean="0"/>
          </a:p>
          <a:p>
            <a:r>
              <a:rPr lang="ru-RU" sz="1900" dirty="0" smtClean="0"/>
              <a:t>уполномоченным </a:t>
            </a:r>
            <a:r>
              <a:rPr lang="ru-RU" sz="1900" dirty="0"/>
              <a:t>органом и указывается в специальном </a:t>
            </a:r>
            <a:endParaRPr lang="ru-RU" sz="1900" dirty="0" smtClean="0"/>
          </a:p>
          <a:p>
            <a:r>
              <a:rPr lang="ru-RU" sz="1900" dirty="0" smtClean="0"/>
              <a:t>разрешении</a:t>
            </a:r>
            <a:r>
              <a:rPr lang="ru-RU" sz="1900" dirty="0"/>
              <a:t>.</a:t>
            </a:r>
          </a:p>
          <a:p>
            <a:endParaRPr lang="ru-RU" sz="1900" dirty="0" smtClean="0"/>
          </a:p>
          <a:p>
            <a:endParaRPr lang="ru-RU" sz="1900" dirty="0"/>
          </a:p>
          <a:p>
            <a:endParaRPr lang="ru-RU" sz="1900" dirty="0" smtClean="0"/>
          </a:p>
          <a:p>
            <a:endParaRPr lang="ru-RU" sz="1900" dirty="0"/>
          </a:p>
          <a:p>
            <a:endParaRPr lang="ru-RU" sz="1900" dirty="0"/>
          </a:p>
          <a:p>
            <a:endParaRPr lang="ru-RU" sz="1900" dirty="0"/>
          </a:p>
          <a:p>
            <a:endParaRPr sz="1900" dirty="0">
              <a:latin typeface="Microsoft Sans Serif"/>
              <a:cs typeface="Microsoft Sans Serif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3220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18087" y="85262"/>
            <a:ext cx="692656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spc="-10" dirty="0"/>
              <a:t>Весогабаритный контроль</a:t>
            </a:r>
            <a:endParaRPr sz="32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307719" y="685800"/>
            <a:ext cx="8646401" cy="266803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lang="ru-RU" sz="2000" spc="-5" dirty="0">
                <a:latin typeface="Microsoft Sans Serif"/>
                <a:cs typeface="Microsoft Sans Serif"/>
              </a:rPr>
              <a:t>Весогабаритный контроль транспортных средств на автомобильных дорогах Российской Федерации осуществляется в пунктах весового и габаритного контроля транспортных средств.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endParaRPr lang="ru-RU" sz="1000" b="1" spc="-5" dirty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lang="ru-RU" sz="2000" spc="-5" dirty="0">
                <a:latin typeface="Microsoft Sans Serif"/>
                <a:cs typeface="Microsoft Sans Serif"/>
              </a:rPr>
              <a:t>Стационарные пункты весогабаритного контроля транспортных средств (СПВГК) и автоматические пункты весогабаритного контроля транспортных средств (АПВГК) организуются владельцами автомобильных дорог.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endParaRPr lang="ru-RU" sz="2000" b="1" spc="-5" dirty="0">
              <a:latin typeface="Microsoft Sans Serif"/>
              <a:cs typeface="Microsoft Sans Serif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93425" y="3198282"/>
            <a:ext cx="3887408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333333"/>
                </a:solidFill>
                <a:latin typeface="Roboto"/>
              </a:rPr>
              <a:t>Если водителю удалось устранить нарушение на месте, это не освободит от штрафа, но поможет не «насобирать» дополнительных предписаний на других участках трассы, оборудованных АПВГК.</a:t>
            </a:r>
            <a:endParaRPr lang="ru-RU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5256" y="3018278"/>
            <a:ext cx="4562658" cy="3490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lang="ru-RU" sz="2000" b="1" spc="-5" dirty="0">
                <a:latin typeface="Microsoft Sans Serif"/>
                <a:cs typeface="Microsoft Sans Serif"/>
              </a:rPr>
              <a:t>В случае обнаружения превышения максимального веса или нагрузки на ось транспортного средства </a:t>
            </a:r>
            <a:r>
              <a:rPr lang="ru-RU" sz="2000" spc="-5" dirty="0">
                <a:latin typeface="Microsoft Sans Serif"/>
                <a:cs typeface="Microsoft Sans Serif"/>
              </a:rPr>
              <a:t>либо превышение его габарита относительно норм, установленных на территории РФ, </a:t>
            </a:r>
          </a:p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lang="ru-RU" sz="2000" b="1" spc="-5" dirty="0">
                <a:latin typeface="Microsoft Sans Serif"/>
                <a:cs typeface="Microsoft Sans Serif"/>
              </a:rPr>
              <a:t>водитель</a:t>
            </a:r>
            <a:r>
              <a:rPr lang="ru-RU" sz="2000" spc="-5" dirty="0">
                <a:latin typeface="Microsoft Sans Serif"/>
                <a:cs typeface="Microsoft Sans Serif"/>
              </a:rPr>
              <a:t> указанного ТС </a:t>
            </a:r>
            <a:r>
              <a:rPr lang="ru-RU" sz="2000" b="1" spc="-5" dirty="0">
                <a:latin typeface="Microsoft Sans Serif"/>
                <a:cs typeface="Microsoft Sans Serif"/>
              </a:rPr>
              <a:t>обязан </a:t>
            </a:r>
            <a:r>
              <a:rPr lang="ru-RU" sz="2000" spc="-5" dirty="0">
                <a:latin typeface="Microsoft Sans Serif"/>
                <a:cs typeface="Microsoft Sans Serif"/>
              </a:rPr>
              <a:t>принять меры для устранения нарушения или получить специальное разрешение на перевозку КТГ.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10" name="Овал 9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09447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18087" y="312923"/>
            <a:ext cx="692656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spc="-10" dirty="0"/>
              <a:t>Весогабаритный контроль</a:t>
            </a:r>
            <a:endParaRPr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9271" y="1093235"/>
            <a:ext cx="3786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Roboto"/>
              </a:rPr>
              <a:t>Система АПВГК включает в себя: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626532"/>
            <a:ext cx="828092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Roboto"/>
              </a:rPr>
              <a:t>весы</a:t>
            </a:r>
            <a:r>
              <a:rPr lang="ru-RU" dirty="0">
                <a:solidFill>
                  <a:srgbClr val="333333"/>
                </a:solidFill>
                <a:latin typeface="Roboto"/>
              </a:rPr>
              <a:t> – для определения массы движущегося ТС вместе с грузом, осевых нагрузок и расстояния;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Roboto"/>
              </a:rPr>
              <a:t>датчики</a:t>
            </a:r>
            <a:r>
              <a:rPr lang="ru-RU" dirty="0">
                <a:solidFill>
                  <a:srgbClr val="333333"/>
                </a:solidFill>
                <a:latin typeface="Roboto"/>
              </a:rPr>
              <a:t> – для измерения габаритов автомобиля;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Roboto"/>
              </a:rPr>
              <a:t>сенсорные уловители</a:t>
            </a:r>
            <a:r>
              <a:rPr lang="ru-RU" dirty="0">
                <a:solidFill>
                  <a:srgbClr val="333333"/>
                </a:solidFill>
                <a:latin typeface="Roboto"/>
              </a:rPr>
              <a:t> – для фиксации факта проезда </a:t>
            </a:r>
            <a:r>
              <a:rPr lang="ru-RU" dirty="0" err="1">
                <a:solidFill>
                  <a:srgbClr val="333333"/>
                </a:solidFill>
                <a:latin typeface="Roboto"/>
              </a:rPr>
              <a:t>большегруза</a:t>
            </a:r>
            <a:r>
              <a:rPr lang="ru-RU" dirty="0">
                <a:solidFill>
                  <a:srgbClr val="333333"/>
                </a:solidFill>
                <a:latin typeface="Roboto"/>
              </a:rPr>
              <a:t> через АПВГК;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Roboto"/>
              </a:rPr>
              <a:t>камеры</a:t>
            </a:r>
            <a:r>
              <a:rPr lang="ru-RU" dirty="0">
                <a:solidFill>
                  <a:srgbClr val="333333"/>
                </a:solidFill>
                <a:latin typeface="Roboto"/>
              </a:rPr>
              <a:t> – для распознавания скорости и номера ТС;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333333"/>
                </a:solidFill>
                <a:latin typeface="Roboto"/>
              </a:rPr>
              <a:t>устройство для передачи данных о ТС по спутниковой связи.</a:t>
            </a:r>
            <a:endParaRPr lang="ru-RU" b="0" i="0" dirty="0">
              <a:solidFill>
                <a:srgbClr val="333333"/>
              </a:solidFill>
              <a:effectLst/>
              <a:latin typeface="Roboto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9460" y="4066683"/>
            <a:ext cx="80416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333333"/>
                </a:solidFill>
                <a:latin typeface="Roboto"/>
              </a:rPr>
              <a:t>При проезде грузового транспорта через автоматическую систему контроля АПВГК сразу же после получения показателей измерения ТС отправляет их в единый информационный центр для идентификации его владельца. И тут же проверяются сведения о специальном разрешении на перевозку крупногабаритных и тяжеловесных грузов.</a:t>
            </a: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10" name="Овал 9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374050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571811" y="-52275"/>
            <a:ext cx="6926562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3200" b="1" spc="-10" dirty="0"/>
              <a:t>Весогабаритный контроль</a:t>
            </a:r>
            <a:br>
              <a:rPr lang="ru-RU" sz="3200" b="1" spc="-10" dirty="0"/>
            </a:br>
            <a:r>
              <a:rPr lang="ru-RU" sz="3200" b="1" dirty="0"/>
              <a:t>Правила установки рамок дорожного контроля</a:t>
            </a:r>
            <a:endParaRPr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57156" y="1370134"/>
            <a:ext cx="81369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dirty="0" smtClean="0">
                <a:solidFill>
                  <a:srgbClr val="333333"/>
                </a:solidFill>
                <a:latin typeface="Roboto"/>
              </a:rPr>
              <a:t>С </a:t>
            </a:r>
            <a:r>
              <a:rPr lang="ru-RU" dirty="0">
                <a:solidFill>
                  <a:srgbClr val="333333"/>
                </a:solidFill>
                <a:latin typeface="Roboto"/>
              </a:rPr>
              <a:t>2022 году процедура автоматического весового контроля для большегрузного транспорта </a:t>
            </a:r>
            <a:r>
              <a:rPr lang="ru-RU" dirty="0" smtClean="0">
                <a:solidFill>
                  <a:srgbClr val="333333"/>
                </a:solidFill>
                <a:latin typeface="Roboto"/>
              </a:rPr>
              <a:t>регламентируется </a:t>
            </a:r>
            <a:r>
              <a:rPr lang="ru-RU" dirty="0">
                <a:solidFill>
                  <a:srgbClr val="333333"/>
                </a:solidFill>
                <a:latin typeface="Roboto"/>
              </a:rPr>
              <a:t>следующими правилами: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9553" y="2275619"/>
            <a:ext cx="798453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Испытательный срок для каждого АПВГК составляет 3 месяца. В течение этого времени аппаратно-программный комплекс работает в штатном режиме, измеряя вес и габариты автотранспортных средств. В случае выявления перегруза водители получают уведомление, но без предписания о штрафах.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solidFill>
                <a:srgbClr val="333333"/>
              </a:solidFill>
              <a:latin typeface="Roboto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После завершения тестовых работ организация, отвечающая за эксплуатацию дороги, должна проанализировать, насколько корректно АПВГК выполняет свои функции. В дальнейшем с периодичностью раз в три месяца необходимо проверять соответствие участков дорог, оборудованных АПВГК, техническим требованиям.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8" name="Овал 7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109151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0" y="439149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526902"/>
            <a:ext cx="828091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Границы въезда и выезда с участка АПВГК должны быть обозначены дорожными знаками.</a:t>
            </a:r>
          </a:p>
          <a:p>
            <a:pPr algn="just">
              <a:buFont typeface="+mj-lt"/>
              <a:buAutoNum type="arabicPeriod"/>
            </a:pPr>
            <a:endParaRPr lang="ru-RU" dirty="0">
              <a:solidFill>
                <a:srgbClr val="333333"/>
              </a:solidFill>
              <a:latin typeface="Roboto"/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Все пункты автоматического весогабаритного контроля должны быть оборудованы информационным цифровым табло с возможностью отображения на нем значения перегруза.</a:t>
            </a:r>
          </a:p>
          <a:p>
            <a:pPr algn="just">
              <a:buFont typeface="+mj-lt"/>
              <a:buAutoNum type="arabicPeriod"/>
            </a:pPr>
            <a:endParaRPr lang="ru-RU" dirty="0">
              <a:solidFill>
                <a:srgbClr val="333333"/>
              </a:solidFill>
              <a:latin typeface="Roboto"/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АПВГК запрещено устанавливать на неподготовленных площадках без наличия места для остановки транспортного средства.</a:t>
            </a:r>
          </a:p>
          <a:p>
            <a:pPr algn="just">
              <a:buFont typeface="+mj-lt"/>
              <a:buAutoNum type="arabicPeriod"/>
            </a:pPr>
            <a:endParaRPr lang="ru-RU" dirty="0">
              <a:solidFill>
                <a:srgbClr val="333333"/>
              </a:solidFill>
              <a:latin typeface="Roboto"/>
            </a:endParaRPr>
          </a:p>
          <a:p>
            <a:pPr algn="just">
              <a:buFont typeface="+mj-lt"/>
              <a:buAutoNum type="arabicPeriod"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Пункты автоматического весогабаритного контроля можно оборудовать не менее чем за 100 метров до и 50 метров после перекрестков, остановок, стоянок и других участков увеличения или снижения скорости.</a:t>
            </a:r>
            <a:endParaRPr lang="ru-RU" b="0" i="0" dirty="0">
              <a:solidFill>
                <a:srgbClr val="333333"/>
              </a:solidFill>
              <a:effectLst/>
              <a:latin typeface="Roboto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318087" y="242809"/>
            <a:ext cx="6926562" cy="99770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ru-RU" sz="3200" b="1" dirty="0"/>
              <a:t>Правила установки рамок дорожного контроля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486175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9" name="Овал 8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0" y="439149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6665" y="1294668"/>
            <a:ext cx="82809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Roboto"/>
              </a:rPr>
              <a:t>При въезде в зону контроля водитель должен придерживаться следующего порядка:</a:t>
            </a:r>
          </a:p>
          <a:p>
            <a:endParaRPr lang="ru-RU" dirty="0">
              <a:solidFill>
                <a:srgbClr val="333333"/>
              </a:solidFill>
              <a:latin typeface="Robot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двигаться только по одной полосе без выезда на </a:t>
            </a:r>
            <a:r>
              <a:rPr lang="ru-RU" dirty="0" err="1">
                <a:solidFill>
                  <a:srgbClr val="333333"/>
                </a:solidFill>
                <a:latin typeface="Roboto"/>
              </a:rPr>
              <a:t>встречку</a:t>
            </a:r>
            <a:r>
              <a:rPr lang="ru-RU" dirty="0">
                <a:solidFill>
                  <a:srgbClr val="333333"/>
                </a:solidFill>
                <a:latin typeface="Roboto"/>
              </a:rPr>
              <a:t> или обочину (исключение, если ширина авто больше ширины полосы);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333333"/>
              </a:solidFill>
              <a:latin typeface="Robot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333"/>
                </a:solidFill>
                <a:latin typeface="Roboto"/>
              </a:rPr>
              <a:t>соблюдать расстояние не менее 20 метров между движущимся впереди транспортом.</a:t>
            </a: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318087" y="242809"/>
            <a:ext cx="6926562" cy="99770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/>
              <a:t>Порядок движения через автоматическую систему контроля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35896" y="3937613"/>
            <a:ext cx="4499992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333333"/>
                </a:solidFill>
                <a:latin typeface="Roboto"/>
              </a:rPr>
              <a:t>На участке</a:t>
            </a:r>
            <a:r>
              <a:rPr lang="ru-RU" i="1" dirty="0">
                <a:solidFill>
                  <a:srgbClr val="333333"/>
                </a:solidFill>
                <a:latin typeface="Roboto"/>
              </a:rPr>
              <a:t>, оборудованном автоматической системой весового контроля, </a:t>
            </a:r>
            <a:r>
              <a:rPr lang="ru-RU" b="1" i="1" dirty="0">
                <a:solidFill>
                  <a:srgbClr val="333333"/>
                </a:solidFill>
                <a:latin typeface="Roboto"/>
              </a:rPr>
              <a:t>запрещены:</a:t>
            </a:r>
            <a:r>
              <a:rPr lang="ru-RU" i="1" dirty="0">
                <a:solidFill>
                  <a:srgbClr val="333333"/>
                </a:solidFill>
                <a:latin typeface="Roboto"/>
              </a:rPr>
              <a:t> разворот, остановка, включение фар-прожекторов и фар-искателей при движении.</a:t>
            </a:r>
          </a:p>
        </p:txBody>
      </p:sp>
      <p:pic>
        <p:nvPicPr>
          <p:cNvPr id="2050" name="Picture 2" descr="https://tknts.ru/wp-content/uploads/2020/07/vesovoj-kontrol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" y="3860070"/>
            <a:ext cx="3439849" cy="228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6862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0" y="439149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9772" y="1235400"/>
            <a:ext cx="86110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333333"/>
                </a:solidFill>
                <a:latin typeface="Roboto"/>
              </a:rPr>
              <a:t>Проезжающий через рамку габаритно-весового контроля водитель </a:t>
            </a:r>
            <a:r>
              <a:rPr lang="ru-RU" dirty="0" err="1">
                <a:solidFill>
                  <a:srgbClr val="333333"/>
                </a:solidFill>
                <a:latin typeface="Roboto"/>
              </a:rPr>
              <a:t>большегруза</a:t>
            </a:r>
            <a:r>
              <a:rPr lang="ru-RU" dirty="0">
                <a:solidFill>
                  <a:srgbClr val="333333"/>
                </a:solidFill>
                <a:latin typeface="Roboto"/>
              </a:rPr>
              <a:t> при выявлении перегруза или несоответствия установленным габаритам будет проинформирован о нарушении незамедлительно: на цифровом табло высветится регистрационный номер транспорта.</a:t>
            </a: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318087" y="172035"/>
            <a:ext cx="6926562" cy="997709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/>
              <a:t>Порядок движения через автоматическую систему контроля</a:t>
            </a:r>
          </a:p>
        </p:txBody>
      </p:sp>
      <p:pic>
        <p:nvPicPr>
          <p:cNvPr id="1026" name="Picture 2" descr="https://www.ledpoisk.ru/images/detailed/2/WhatsApp_Image_2019-02-26_at_14.11.52(4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709683"/>
            <a:ext cx="2692608" cy="269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18087" y="2420734"/>
            <a:ext cx="59582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При обнаружении на экране номера своего автомобиля необходимо остановиться и понять, с чем связано нарушение. Допустим, при выявлении перегрузки на ось у грузового авто с полуприцепом можно установить колеса полуприцепа в нужное направление, чтобы нагрузка стала равномерной.</a:t>
            </a:r>
          </a:p>
          <a:p>
            <a:pPr>
              <a:buFont typeface="+mj-lt"/>
              <a:buAutoNum type="arabicPeriod"/>
            </a:pPr>
            <a:endParaRPr lang="ru-RU" dirty="0">
              <a:solidFill>
                <a:srgbClr val="333333"/>
              </a:solidFill>
              <a:latin typeface="Roboto"/>
            </a:endParaRP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Если перегруз соответствует действительности и у водителя есть специальное разрешение, тогда можно проезжать пункт АПВГК без остановки.</a:t>
            </a:r>
          </a:p>
          <a:p>
            <a:pPr>
              <a:buFont typeface="+mj-lt"/>
              <a:buAutoNum type="arabicPeriod"/>
            </a:pPr>
            <a:endParaRPr lang="ru-RU" dirty="0">
              <a:solidFill>
                <a:srgbClr val="333333"/>
              </a:solidFill>
              <a:latin typeface="Roboto"/>
            </a:endParaRP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rgbClr val="333333"/>
                </a:solidFill>
                <a:latin typeface="Roboto"/>
              </a:rPr>
              <a:t>При остановке грузовых ТС необходимо соблюдать правила ПДД, выполняя ее на обочине или за пределами дороги.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10" name="Овал 9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820419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0" y="439149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ject 4"/>
          <p:cNvSpPr txBox="1">
            <a:spLocks/>
          </p:cNvSpPr>
          <p:nvPr/>
        </p:nvSpPr>
        <p:spPr>
          <a:xfrm>
            <a:off x="467544" y="165200"/>
            <a:ext cx="7682515" cy="505267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/>
              <a:t>Ответственность за допущенный перегруз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6098" y="784332"/>
            <a:ext cx="860270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333333"/>
                </a:solidFill>
                <a:latin typeface="Roboto"/>
              </a:rPr>
              <a:t>В соответствии со ст. 2 закона № 259-ФЗ грузоотправителем признается физическое или юридическое лицо, которое указывается в транспортной накладной. Таким образом, при выявлении нарушений во время проезда ТС через рамку весового контроля штраф может быть наложен на: водителя, владельца автотранспорта, сотрудника транспортной компании, грузоотправителя (КоАП РФ Статья 12.21.1. Нарушение правил движения тяжеловесного и (или) крупногабаритного транспортного средства, изм. в ред. </a:t>
            </a:r>
            <a:r>
              <a:rPr lang="ru-RU" dirty="0" smtClean="0">
                <a:solidFill>
                  <a:srgbClr val="333333"/>
                </a:solidFill>
                <a:latin typeface="Roboto"/>
              </a:rPr>
              <a:t>от 07.04.2025). </a:t>
            </a:r>
            <a:endParaRPr lang="ru-RU" dirty="0">
              <a:solidFill>
                <a:srgbClr val="333333"/>
              </a:solidFill>
              <a:latin typeface="Roboto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31442" y="3025520"/>
          <a:ext cx="6510300" cy="3206197"/>
        </p:xfrm>
        <a:graphic>
          <a:graphicData uri="http://schemas.openxmlformats.org/drawingml/2006/table">
            <a:tbl>
              <a:tblPr/>
              <a:tblGrid>
                <a:gridCol w="20610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07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337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30753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FFFFFF"/>
                          </a:solidFill>
                          <a:effectLst/>
                          <a:latin typeface="Roboto"/>
                        </a:rPr>
                        <a:t>Пределы отклонения массы от нормы, габаритов от нормы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7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FFFFFF"/>
                          </a:solidFill>
                          <a:effectLst/>
                          <a:latin typeface="Roboto"/>
                        </a:rPr>
                        <a:t>Водитель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7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FFFFFF"/>
                          </a:solidFill>
                          <a:effectLst/>
                          <a:latin typeface="Roboto"/>
                        </a:rPr>
                        <a:t>Должностное лицо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7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FFFFFF"/>
                          </a:solidFill>
                          <a:effectLst/>
                          <a:latin typeface="Roboto"/>
                        </a:rPr>
                        <a:t>Юридическое лицо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7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FFFFFF"/>
                          </a:solidFill>
                          <a:effectLst/>
                          <a:latin typeface="Roboto"/>
                        </a:rPr>
                        <a:t>Владелец ТС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7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rgbClr val="FFFFFF"/>
                        </a:solidFill>
                        <a:effectLst/>
                        <a:latin typeface="Roboto"/>
                      </a:endParaRP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0753">
                <a:tc vMerge="1"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rgbClr val="FFFFFF"/>
                        </a:solidFill>
                        <a:effectLst/>
                        <a:latin typeface="Roboto"/>
                      </a:endParaRP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7E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rgbClr val="FFFFFF"/>
                        </a:solidFill>
                        <a:effectLst/>
                        <a:latin typeface="Roboto"/>
                      </a:endParaRP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7E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rgbClr val="FFFFFF"/>
                        </a:solidFill>
                        <a:effectLst/>
                        <a:latin typeface="Roboto"/>
                      </a:endParaRP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7E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rgbClr val="FFFFFF"/>
                        </a:solidFill>
                        <a:effectLst/>
                        <a:latin typeface="Roboto"/>
                      </a:endParaRP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FFFFFF"/>
                          </a:solidFill>
                          <a:effectLst/>
                          <a:latin typeface="Roboto"/>
                        </a:rPr>
                        <a:t>без СР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7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FFFFFF"/>
                          </a:solidFill>
                          <a:effectLst/>
                          <a:latin typeface="Roboto"/>
                        </a:rPr>
                        <a:t>СР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2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0173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до 10 см по габаритам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1000–2250 </a:t>
                      </a:r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руб.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15 000–22 500 </a:t>
                      </a:r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руб.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150 000–225</a:t>
                      </a:r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 000 руб.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-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-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0173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10–20 % массы или нагрузки на оси, 10–20 см по габаритам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-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-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-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375 </a:t>
                      </a:r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000 руб.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300 </a:t>
                      </a:r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000 руб.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0173">
                <a:tc>
                  <a:txBody>
                    <a:bodyPr/>
                    <a:lstStyle/>
                    <a:p>
                      <a:r>
                        <a:rPr lang="ru-RU" sz="1200" b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20–50 % массы или нагрузки на оси, 20–50 см по габаритам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-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-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-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525</a:t>
                      </a:r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 000 руб.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450</a:t>
                      </a:r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 000 руб.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0173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Более 50 % массы или нагрузки на оси, от 50 см по габаритам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-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-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-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600</a:t>
                      </a:r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 000 руб.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600</a:t>
                      </a:r>
                      <a:r>
                        <a:rPr lang="ru-RU" sz="1200" b="0" dirty="0">
                          <a:solidFill>
                            <a:srgbClr val="333333"/>
                          </a:solidFill>
                          <a:effectLst/>
                          <a:latin typeface="Roboto"/>
                        </a:rPr>
                        <a:t> 000 руб.</a:t>
                      </a:r>
                    </a:p>
                  </a:txBody>
                  <a:tcPr marL="84650" marR="84650" marT="56433" marB="56433" anchor="ctr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817927" y="3025520"/>
            <a:ext cx="2326073" cy="28931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300" b="1" i="1" dirty="0">
                <a:solidFill>
                  <a:srgbClr val="333333"/>
                </a:solidFill>
                <a:latin typeface="Roboto"/>
              </a:rPr>
              <a:t>С 2022 года перевозчиков перестали штрафовать за превышение допустимой массы или осевой нагрузки на величину не более 10%.</a:t>
            </a:r>
          </a:p>
          <a:p>
            <a:r>
              <a:rPr lang="ru-RU" sz="1300" b="1" i="1" dirty="0">
                <a:solidFill>
                  <a:srgbClr val="333333"/>
                </a:solidFill>
                <a:latin typeface="Roboto"/>
              </a:rPr>
              <a:t>На рассмотрении находится законопроект, который освободит от штрафов </a:t>
            </a:r>
            <a:r>
              <a:rPr lang="ru-RU" sz="1300" b="1" i="1" dirty="0">
                <a:latin typeface="Roboto"/>
              </a:rPr>
              <a:t>за превышение габаритов до 10 </a:t>
            </a:r>
            <a:r>
              <a:rPr lang="ru-RU" sz="1300" b="1" i="1" dirty="0">
                <a:latin typeface="Rubik"/>
              </a:rPr>
              <a:t>см </a:t>
            </a:r>
            <a:r>
              <a:rPr lang="ru-RU" sz="1300" b="1" i="1" dirty="0">
                <a:solidFill>
                  <a:srgbClr val="192534"/>
                </a:solidFill>
                <a:latin typeface="Rubik"/>
              </a:rPr>
              <a:t>— но только на АПВК.</a:t>
            </a:r>
            <a:endParaRPr lang="ru-RU" sz="1300" b="1" i="1" dirty="0"/>
          </a:p>
        </p:txBody>
      </p:sp>
    </p:spTree>
    <p:extLst>
      <p:ext uri="{BB962C8B-B14F-4D97-AF65-F5344CB8AC3E}">
        <p14:creationId xmlns:p14="http://schemas.microsoft.com/office/powerpoint/2010/main" val="105304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428728" y="359156"/>
            <a:ext cx="5801381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5" dirty="0"/>
              <a:t>Требования</a:t>
            </a:r>
            <a:r>
              <a:rPr sz="3200" b="1" spc="-100" dirty="0"/>
              <a:t> </a:t>
            </a:r>
            <a:r>
              <a:rPr sz="3200" b="1" spc="-15" dirty="0"/>
              <a:t>безопасности</a:t>
            </a:r>
          </a:p>
        </p:txBody>
      </p:sp>
      <p:sp>
        <p:nvSpPr>
          <p:cNvPr id="8" name="object 5"/>
          <p:cNvSpPr txBox="1"/>
          <p:nvPr/>
        </p:nvSpPr>
        <p:spPr>
          <a:xfrm>
            <a:off x="834338" y="1145794"/>
            <a:ext cx="7809628" cy="310841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just">
              <a:lnSpc>
                <a:spcPct val="102200"/>
              </a:lnSpc>
              <a:spcBef>
                <a:spcPts val="50"/>
              </a:spcBef>
              <a:buFontTx/>
              <a:buChar char="•"/>
              <a:tabLst>
                <a:tab pos="144145" algn="l"/>
                <a:tab pos="1229995" algn="l"/>
                <a:tab pos="1564005" algn="l"/>
                <a:tab pos="2458720" algn="l"/>
                <a:tab pos="3525520" algn="l"/>
              </a:tabLst>
            </a:pPr>
            <a:r>
              <a:rPr lang="ru-RU" sz="1800" spc="-15" dirty="0">
                <a:latin typeface="Microsoft Sans Serif"/>
                <a:cs typeface="Microsoft Sans Serif"/>
              </a:rPr>
              <a:t> </a:t>
            </a:r>
            <a:r>
              <a:rPr sz="1800" spc="-15">
                <a:latin typeface="Microsoft Sans Serif"/>
                <a:cs typeface="Microsoft Sans Serif"/>
              </a:rPr>
              <a:t>Условия</a:t>
            </a:r>
            <a:r>
              <a:rPr sz="1800" spc="-15" dirty="0">
                <a:latin typeface="Microsoft Sans Serif"/>
                <a:cs typeface="Microsoft Sans Serif"/>
              </a:rPr>
              <a:t>	</a:t>
            </a:r>
            <a:r>
              <a:rPr sz="1800" spc="-5" dirty="0">
                <a:latin typeface="Microsoft Sans Serif"/>
                <a:cs typeface="Microsoft Sans Serif"/>
              </a:rPr>
              <a:t>и	</a:t>
            </a:r>
            <a:r>
              <a:rPr sz="1800" spc="-35" dirty="0">
                <a:latin typeface="Microsoft Sans Serif"/>
                <a:cs typeface="Microsoft Sans Serif"/>
              </a:rPr>
              <a:t>режим	</a:t>
            </a:r>
            <a:r>
              <a:rPr sz="1800" spc="-30" dirty="0">
                <a:latin typeface="Microsoft Sans Serif"/>
                <a:cs typeface="Microsoft Sans Serif"/>
              </a:rPr>
              <a:t>проезда</a:t>
            </a:r>
            <a:r>
              <a:rPr sz="1800" spc="-30">
                <a:latin typeface="Microsoft Sans Serif"/>
                <a:cs typeface="Microsoft Sans Serif"/>
              </a:rPr>
              <a:t>	</a:t>
            </a:r>
            <a:r>
              <a:rPr sz="1800" spc="-25">
                <a:latin typeface="Microsoft Sans Serif"/>
                <a:cs typeface="Microsoft Sans Serif"/>
              </a:rPr>
              <a:t>крупногабаритных</a:t>
            </a:r>
            <a:r>
              <a:rPr lang="ru-RU" sz="1800" spc="-25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и </a:t>
            </a:r>
            <a:r>
              <a:rPr lang="ru-RU" spc="-15" dirty="0">
                <a:latin typeface="Microsoft Sans Serif"/>
                <a:cs typeface="Microsoft Sans Serif"/>
              </a:rPr>
              <a:t>тяжеловесных </a:t>
            </a:r>
            <a:r>
              <a:rPr sz="1800" spc="-25">
                <a:latin typeface="Microsoft Sans Serif"/>
                <a:cs typeface="Microsoft Sans Serif"/>
              </a:rPr>
              <a:t> </a:t>
            </a:r>
            <a:r>
              <a:rPr sz="1800" spc="-465">
                <a:latin typeface="Microsoft Sans Serif"/>
                <a:cs typeface="Microsoft Sans Serif"/>
              </a:rPr>
              <a:t> </a:t>
            </a:r>
            <a:r>
              <a:rPr sz="1800" spc="-10">
                <a:latin typeface="Microsoft Sans Serif"/>
                <a:cs typeface="Microsoft Sans Serif"/>
              </a:rPr>
              <a:t>транспортных</a:t>
            </a:r>
            <a:r>
              <a:rPr sz="1800" spc="25">
                <a:latin typeface="Microsoft Sans Serif"/>
                <a:cs typeface="Microsoft Sans Serif"/>
              </a:rPr>
              <a:t> </a:t>
            </a:r>
            <a:r>
              <a:rPr sz="1800" spc="-10">
                <a:latin typeface="Microsoft Sans Serif"/>
                <a:cs typeface="Microsoft Sans Serif"/>
              </a:rPr>
              <a:t>средств</a:t>
            </a:r>
            <a:r>
              <a:rPr lang="ru-RU" spc="-10" dirty="0">
                <a:latin typeface="Microsoft Sans Serif"/>
                <a:cs typeface="Microsoft Sans Serif"/>
              </a:rPr>
              <a:t>.</a:t>
            </a:r>
            <a:endParaRPr lang="ru-RU" sz="1800" spc="-10" dirty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2200"/>
              </a:lnSpc>
              <a:spcBef>
                <a:spcPts val="50"/>
              </a:spcBef>
              <a:buFontTx/>
              <a:buChar char="•"/>
              <a:tabLst>
                <a:tab pos="144145" algn="l"/>
                <a:tab pos="1229995" algn="l"/>
                <a:tab pos="1564005" algn="l"/>
                <a:tab pos="2458720" algn="l"/>
                <a:tab pos="3525520" algn="l"/>
              </a:tabLst>
            </a:pPr>
            <a:endParaRPr sz="1800">
              <a:latin typeface="Microsoft Sans Serif"/>
              <a:cs typeface="Microsoft Sans Serif"/>
            </a:endParaRPr>
          </a:p>
          <a:p>
            <a:pPr marL="154305" indent="-142240" algn="just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sz="1800" spc="-25" dirty="0">
                <a:latin typeface="Microsoft Sans Serif"/>
                <a:cs typeface="Microsoft Sans Serif"/>
              </a:rPr>
              <a:t>Порядок</a:t>
            </a:r>
            <a:r>
              <a:rPr sz="1800" spc="20" dirty="0">
                <a:latin typeface="Microsoft Sans Serif"/>
                <a:cs typeface="Microsoft Sans Serif"/>
              </a:rPr>
              <a:t> </a:t>
            </a:r>
            <a:r>
              <a:rPr sz="1800" spc="-10">
                <a:latin typeface="Microsoft Sans Serif"/>
                <a:cs typeface="Microsoft Sans Serif"/>
              </a:rPr>
              <a:t>согласования</a:t>
            </a:r>
            <a:r>
              <a:rPr sz="1800" spc="40">
                <a:latin typeface="Microsoft Sans Serif"/>
                <a:cs typeface="Microsoft Sans Serif"/>
              </a:rPr>
              <a:t> </a:t>
            </a:r>
            <a:r>
              <a:rPr sz="1800" spc="-20">
                <a:latin typeface="Microsoft Sans Serif"/>
                <a:cs typeface="Microsoft Sans Serif"/>
              </a:rPr>
              <a:t>маршрутов</a:t>
            </a:r>
            <a:r>
              <a:rPr lang="ru-RU" sz="1800" spc="-20" dirty="0">
                <a:latin typeface="Microsoft Sans Serif"/>
                <a:cs typeface="Microsoft Sans Serif"/>
              </a:rPr>
              <a:t>.</a:t>
            </a:r>
          </a:p>
          <a:p>
            <a:pPr marL="154305" indent="-142240" algn="just">
              <a:lnSpc>
                <a:spcPct val="100000"/>
              </a:lnSpc>
              <a:buChar char="•"/>
              <a:tabLst>
                <a:tab pos="154940" algn="l"/>
              </a:tabLst>
            </a:pPr>
            <a:endParaRPr lang="ru-RU" sz="1800" spc="-20" dirty="0">
              <a:latin typeface="Microsoft Sans Serif"/>
              <a:cs typeface="Microsoft Sans Serif"/>
            </a:endParaRPr>
          </a:p>
          <a:p>
            <a:pPr marL="12700" marR="635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154940" algn="l"/>
                <a:tab pos="1664335" algn="l"/>
                <a:tab pos="2014855" algn="l"/>
                <a:tab pos="3464560" algn="l"/>
                <a:tab pos="5215890" algn="l"/>
                <a:tab pos="7406640" algn="l"/>
              </a:tabLst>
            </a:pPr>
            <a:r>
              <a:rPr lang="ru-RU" spc="-80" dirty="0">
                <a:latin typeface="Microsoft Sans Serif"/>
                <a:cs typeface="Microsoft Sans Serif"/>
              </a:rPr>
              <a:t>Т</a:t>
            </a:r>
            <a:r>
              <a:rPr lang="ru-RU" spc="-5" dirty="0">
                <a:latin typeface="Microsoft Sans Serif"/>
                <a:cs typeface="Microsoft Sans Serif"/>
              </a:rPr>
              <a:t>р</a:t>
            </a:r>
            <a:r>
              <a:rPr lang="ru-RU" spc="-35" dirty="0">
                <a:latin typeface="Microsoft Sans Serif"/>
                <a:cs typeface="Microsoft Sans Serif"/>
              </a:rPr>
              <a:t>е</a:t>
            </a:r>
            <a:r>
              <a:rPr lang="ru-RU" dirty="0">
                <a:latin typeface="Microsoft Sans Serif"/>
                <a:cs typeface="Microsoft Sans Serif"/>
              </a:rPr>
              <a:t>бо</a:t>
            </a:r>
            <a:r>
              <a:rPr lang="ru-RU" spc="-25" dirty="0">
                <a:latin typeface="Microsoft Sans Serif"/>
                <a:cs typeface="Microsoft Sans Serif"/>
              </a:rPr>
              <a:t>в</a:t>
            </a:r>
            <a:r>
              <a:rPr lang="ru-RU" spc="-10" dirty="0">
                <a:latin typeface="Microsoft Sans Serif"/>
                <a:cs typeface="Microsoft Sans Serif"/>
              </a:rPr>
              <a:t>ани</a:t>
            </a:r>
            <a:r>
              <a:rPr lang="ru-RU" spc="-5" dirty="0">
                <a:latin typeface="Microsoft Sans Serif"/>
                <a:cs typeface="Microsoft Sans Serif"/>
              </a:rPr>
              <a:t>я</a:t>
            </a:r>
            <a:r>
              <a:rPr lang="ru-RU" dirty="0">
                <a:latin typeface="Microsoft Sans Serif"/>
                <a:cs typeface="Microsoft Sans Serif"/>
              </a:rPr>
              <a:t>	</a:t>
            </a:r>
            <a:r>
              <a:rPr lang="ru-RU" spc="-114" dirty="0">
                <a:latin typeface="Microsoft Sans Serif"/>
                <a:cs typeface="Microsoft Sans Serif"/>
              </a:rPr>
              <a:t>к</a:t>
            </a:r>
            <a:r>
              <a:rPr lang="ru-RU" dirty="0">
                <a:latin typeface="Microsoft Sans Serif"/>
                <a:cs typeface="Microsoft Sans Serif"/>
              </a:rPr>
              <a:t>	</a:t>
            </a:r>
            <a:r>
              <a:rPr lang="ru-RU" spc="-25" dirty="0">
                <a:latin typeface="Microsoft Sans Serif"/>
                <a:cs typeface="Microsoft Sans Serif"/>
              </a:rPr>
              <a:t>в</a:t>
            </a:r>
            <a:r>
              <a:rPr lang="ru-RU" spc="-45" dirty="0">
                <a:latin typeface="Microsoft Sans Serif"/>
                <a:cs typeface="Microsoft Sans Serif"/>
              </a:rPr>
              <a:t>о</a:t>
            </a:r>
            <a:r>
              <a:rPr lang="ru-RU" spc="-10" dirty="0">
                <a:latin typeface="Microsoft Sans Serif"/>
                <a:cs typeface="Microsoft Sans Serif"/>
              </a:rPr>
              <a:t>д</a:t>
            </a:r>
            <a:r>
              <a:rPr lang="ru-RU" spc="-5" dirty="0">
                <a:latin typeface="Microsoft Sans Serif"/>
                <a:cs typeface="Microsoft Sans Serif"/>
              </a:rPr>
              <a:t>и</a:t>
            </a:r>
            <a:r>
              <a:rPr lang="ru-RU" spc="-25" dirty="0">
                <a:latin typeface="Microsoft Sans Serif"/>
                <a:cs typeface="Microsoft Sans Serif"/>
              </a:rPr>
              <a:t>т</a:t>
            </a:r>
            <a:r>
              <a:rPr lang="ru-RU" spc="-70" dirty="0">
                <a:latin typeface="Microsoft Sans Serif"/>
                <a:cs typeface="Microsoft Sans Serif"/>
              </a:rPr>
              <a:t>е</a:t>
            </a:r>
            <a:r>
              <a:rPr lang="ru-RU" spc="10" dirty="0">
                <a:latin typeface="Microsoft Sans Serif"/>
                <a:cs typeface="Microsoft Sans Serif"/>
              </a:rPr>
              <a:t>л</a:t>
            </a:r>
            <a:r>
              <a:rPr lang="ru-RU" spc="-25" dirty="0">
                <a:latin typeface="Microsoft Sans Serif"/>
                <a:cs typeface="Microsoft Sans Serif"/>
              </a:rPr>
              <a:t>я</a:t>
            </a:r>
            <a:r>
              <a:rPr lang="ru-RU" spc="-35" dirty="0">
                <a:latin typeface="Microsoft Sans Serif"/>
                <a:cs typeface="Microsoft Sans Serif"/>
              </a:rPr>
              <a:t>м</a:t>
            </a:r>
            <a:r>
              <a:rPr lang="ru-RU" dirty="0">
                <a:latin typeface="Microsoft Sans Serif"/>
                <a:cs typeface="Microsoft Sans Serif"/>
              </a:rPr>
              <a:t>,	</a:t>
            </a:r>
            <a:r>
              <a:rPr lang="ru-RU" spc="-10" dirty="0">
                <a:latin typeface="Microsoft Sans Serif"/>
                <a:cs typeface="Microsoft Sans Serif"/>
              </a:rPr>
              <a:t>об</a:t>
            </a:r>
            <a:r>
              <a:rPr lang="ru-RU" spc="-15" dirty="0">
                <a:latin typeface="Microsoft Sans Serif"/>
                <a:cs typeface="Microsoft Sans Serif"/>
              </a:rPr>
              <a:t>о</a:t>
            </a:r>
            <a:r>
              <a:rPr lang="ru-RU" spc="-20" dirty="0">
                <a:latin typeface="Microsoft Sans Serif"/>
                <a:cs typeface="Microsoft Sans Serif"/>
              </a:rPr>
              <a:t>р</a:t>
            </a:r>
            <a:r>
              <a:rPr lang="ru-RU" spc="-85" dirty="0">
                <a:latin typeface="Microsoft Sans Serif"/>
                <a:cs typeface="Microsoft Sans Serif"/>
              </a:rPr>
              <a:t>у</a:t>
            </a:r>
            <a:r>
              <a:rPr lang="ru-RU" dirty="0">
                <a:latin typeface="Microsoft Sans Serif"/>
                <a:cs typeface="Microsoft Sans Serif"/>
              </a:rPr>
              <a:t>д</a:t>
            </a:r>
            <a:r>
              <a:rPr lang="ru-RU" spc="5" dirty="0">
                <a:latin typeface="Microsoft Sans Serif"/>
                <a:cs typeface="Microsoft Sans Serif"/>
              </a:rPr>
              <a:t>о</a:t>
            </a:r>
            <a:r>
              <a:rPr lang="ru-RU" spc="-25" dirty="0">
                <a:latin typeface="Microsoft Sans Serif"/>
                <a:cs typeface="Microsoft Sans Serif"/>
              </a:rPr>
              <a:t>в</a:t>
            </a:r>
            <a:r>
              <a:rPr lang="ru-RU" spc="-10" dirty="0">
                <a:latin typeface="Microsoft Sans Serif"/>
                <a:cs typeface="Microsoft Sans Serif"/>
              </a:rPr>
              <a:t>ани</a:t>
            </a:r>
            <a:r>
              <a:rPr lang="ru-RU" spc="-5" dirty="0">
                <a:latin typeface="Microsoft Sans Serif"/>
                <a:cs typeface="Microsoft Sans Serif"/>
              </a:rPr>
              <a:t>е</a:t>
            </a:r>
            <a:r>
              <a:rPr lang="ru-RU" dirty="0">
                <a:latin typeface="Microsoft Sans Serif"/>
                <a:cs typeface="Microsoft Sans Serif"/>
              </a:rPr>
              <a:t>	</a:t>
            </a:r>
            <a:r>
              <a:rPr lang="ru-RU" spc="-55" dirty="0">
                <a:latin typeface="Microsoft Sans Serif"/>
                <a:cs typeface="Microsoft Sans Serif"/>
              </a:rPr>
              <a:t>к</a:t>
            </a:r>
            <a:r>
              <a:rPr lang="ru-RU" spc="-75" dirty="0">
                <a:latin typeface="Microsoft Sans Serif"/>
                <a:cs typeface="Microsoft Sans Serif"/>
              </a:rPr>
              <a:t>р</a:t>
            </a:r>
            <a:r>
              <a:rPr lang="ru-RU" spc="-15" dirty="0">
                <a:latin typeface="Microsoft Sans Serif"/>
                <a:cs typeface="Microsoft Sans Serif"/>
              </a:rPr>
              <a:t>у</a:t>
            </a:r>
            <a:r>
              <a:rPr lang="ru-RU" spc="-20" dirty="0">
                <a:latin typeface="Microsoft Sans Serif"/>
                <a:cs typeface="Microsoft Sans Serif"/>
              </a:rPr>
              <a:t>п</a:t>
            </a:r>
            <a:r>
              <a:rPr lang="ru-RU" spc="-15" dirty="0">
                <a:latin typeface="Microsoft Sans Serif"/>
                <a:cs typeface="Microsoft Sans Serif"/>
              </a:rPr>
              <a:t>н</a:t>
            </a:r>
            <a:r>
              <a:rPr lang="ru-RU" spc="-25" dirty="0">
                <a:latin typeface="Microsoft Sans Serif"/>
                <a:cs typeface="Microsoft Sans Serif"/>
              </a:rPr>
              <a:t>о</a:t>
            </a:r>
            <a:r>
              <a:rPr lang="ru-RU" spc="-55" dirty="0">
                <a:latin typeface="Microsoft Sans Serif"/>
                <a:cs typeface="Microsoft Sans Serif"/>
              </a:rPr>
              <a:t>г</a:t>
            </a:r>
            <a:r>
              <a:rPr lang="ru-RU" spc="-10" dirty="0">
                <a:latin typeface="Microsoft Sans Serif"/>
                <a:cs typeface="Microsoft Sans Serif"/>
              </a:rPr>
              <a:t>а</a:t>
            </a:r>
            <a:r>
              <a:rPr lang="ru-RU" spc="-45" dirty="0">
                <a:latin typeface="Microsoft Sans Serif"/>
                <a:cs typeface="Microsoft Sans Serif"/>
              </a:rPr>
              <a:t>б</a:t>
            </a:r>
            <a:r>
              <a:rPr lang="ru-RU" spc="-5" dirty="0">
                <a:latin typeface="Microsoft Sans Serif"/>
                <a:cs typeface="Microsoft Sans Serif"/>
              </a:rPr>
              <a:t>а</a:t>
            </a:r>
            <a:r>
              <a:rPr lang="ru-RU" spc="-10" dirty="0">
                <a:latin typeface="Microsoft Sans Serif"/>
                <a:cs typeface="Microsoft Sans Serif"/>
              </a:rPr>
              <a:t>р</a:t>
            </a:r>
            <a:r>
              <a:rPr lang="ru-RU" spc="-5" dirty="0">
                <a:latin typeface="Microsoft Sans Serif"/>
                <a:cs typeface="Microsoft Sans Serif"/>
              </a:rPr>
              <a:t>ит</a:t>
            </a:r>
            <a:r>
              <a:rPr lang="ru-RU" spc="-10" dirty="0">
                <a:latin typeface="Microsoft Sans Serif"/>
                <a:cs typeface="Microsoft Sans Serif"/>
              </a:rPr>
              <a:t>ны</a:t>
            </a:r>
            <a:r>
              <a:rPr lang="ru-RU" spc="-5" dirty="0">
                <a:latin typeface="Microsoft Sans Serif"/>
                <a:cs typeface="Microsoft Sans Serif"/>
              </a:rPr>
              <a:t>х</a:t>
            </a:r>
            <a:r>
              <a:rPr lang="ru-RU" dirty="0">
                <a:latin typeface="Microsoft Sans Serif"/>
                <a:cs typeface="Microsoft Sans Serif"/>
              </a:rPr>
              <a:t>	</a:t>
            </a:r>
            <a:r>
              <a:rPr lang="ru-RU" spc="-5" dirty="0">
                <a:latin typeface="Microsoft Sans Serif"/>
                <a:cs typeface="Microsoft Sans Serif"/>
              </a:rPr>
              <a:t>и  </a:t>
            </a:r>
            <a:r>
              <a:rPr lang="ru-RU" spc="-15" dirty="0">
                <a:latin typeface="Microsoft Sans Serif"/>
                <a:cs typeface="Microsoft Sans Serif"/>
              </a:rPr>
              <a:t>тяжеловесных</a:t>
            </a:r>
            <a:r>
              <a:rPr lang="ru-RU" spc="30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транспортных</a:t>
            </a:r>
            <a:r>
              <a:rPr lang="ru-RU" spc="5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средств</a:t>
            </a:r>
            <a:r>
              <a:rPr lang="ru-RU" spc="20" dirty="0">
                <a:latin typeface="Microsoft Sans Serif"/>
                <a:cs typeface="Microsoft Sans Serif"/>
              </a:rPr>
              <a:t> </a:t>
            </a:r>
            <a:r>
              <a:rPr lang="ru-RU" spc="-5" dirty="0">
                <a:latin typeface="Microsoft Sans Serif"/>
                <a:cs typeface="Microsoft Sans Serif"/>
              </a:rPr>
              <a:t>и</a:t>
            </a:r>
            <a:r>
              <a:rPr lang="ru-RU" spc="15" dirty="0">
                <a:latin typeface="Microsoft Sans Serif"/>
                <a:cs typeface="Microsoft Sans Serif"/>
              </a:rPr>
              <a:t> </a:t>
            </a:r>
            <a:r>
              <a:rPr lang="ru-RU" spc="-25" dirty="0">
                <a:latin typeface="Microsoft Sans Serif"/>
                <a:cs typeface="Microsoft Sans Serif"/>
              </a:rPr>
              <a:t>размещение</a:t>
            </a:r>
            <a:r>
              <a:rPr lang="ru-RU" spc="35" dirty="0">
                <a:latin typeface="Microsoft Sans Serif"/>
                <a:cs typeface="Microsoft Sans Serif"/>
              </a:rPr>
              <a:t> </a:t>
            </a:r>
            <a:r>
              <a:rPr lang="ru-RU" spc="-35" dirty="0">
                <a:latin typeface="Microsoft Sans Serif"/>
                <a:cs typeface="Microsoft Sans Serif"/>
              </a:rPr>
              <a:t>грузов.</a:t>
            </a:r>
          </a:p>
          <a:p>
            <a:pPr marL="12700" marR="635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154940" algn="l"/>
                <a:tab pos="1664335" algn="l"/>
                <a:tab pos="2014855" algn="l"/>
                <a:tab pos="3464560" algn="l"/>
                <a:tab pos="5215890" algn="l"/>
                <a:tab pos="7406640" algn="l"/>
              </a:tabLst>
            </a:pPr>
            <a:endParaRPr lang="ru-RU" dirty="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buChar char="•"/>
              <a:tabLst>
                <a:tab pos="154940" algn="l"/>
                <a:tab pos="1768475" algn="l"/>
                <a:tab pos="2221230" algn="l"/>
                <a:tab pos="3903345" algn="l"/>
                <a:tab pos="5115560" algn="l"/>
                <a:tab pos="7407909" algn="l"/>
              </a:tabLst>
            </a:pPr>
            <a:r>
              <a:rPr lang="ru-RU" spc="-80" dirty="0">
                <a:latin typeface="Microsoft Sans Serif"/>
                <a:cs typeface="Microsoft Sans Serif"/>
              </a:rPr>
              <a:t>Т</a:t>
            </a:r>
            <a:r>
              <a:rPr lang="ru-RU" spc="-5" dirty="0">
                <a:latin typeface="Microsoft Sans Serif"/>
                <a:cs typeface="Microsoft Sans Serif"/>
              </a:rPr>
              <a:t>р</a:t>
            </a:r>
            <a:r>
              <a:rPr lang="ru-RU" spc="-35" dirty="0">
                <a:latin typeface="Microsoft Sans Serif"/>
                <a:cs typeface="Microsoft Sans Serif"/>
              </a:rPr>
              <a:t>е</a:t>
            </a:r>
            <a:r>
              <a:rPr lang="ru-RU" dirty="0">
                <a:latin typeface="Microsoft Sans Serif"/>
                <a:cs typeface="Microsoft Sans Serif"/>
              </a:rPr>
              <a:t>бо</a:t>
            </a:r>
            <a:r>
              <a:rPr lang="ru-RU" spc="-25" dirty="0">
                <a:latin typeface="Microsoft Sans Serif"/>
                <a:cs typeface="Microsoft Sans Serif"/>
              </a:rPr>
              <a:t>в</a:t>
            </a:r>
            <a:r>
              <a:rPr lang="ru-RU" spc="-10" dirty="0">
                <a:latin typeface="Microsoft Sans Serif"/>
                <a:cs typeface="Microsoft Sans Serif"/>
              </a:rPr>
              <a:t>ани</a:t>
            </a:r>
            <a:r>
              <a:rPr lang="ru-RU" spc="-5" dirty="0">
                <a:latin typeface="Microsoft Sans Serif"/>
                <a:cs typeface="Microsoft Sans Serif"/>
              </a:rPr>
              <a:t>я</a:t>
            </a:r>
            <a:r>
              <a:rPr lang="ru-RU" dirty="0">
                <a:latin typeface="Microsoft Sans Serif"/>
                <a:cs typeface="Microsoft Sans Serif"/>
              </a:rPr>
              <a:t>	</a:t>
            </a:r>
            <a:r>
              <a:rPr lang="ru-RU" spc="-114" dirty="0">
                <a:latin typeface="Microsoft Sans Serif"/>
                <a:cs typeface="Microsoft Sans Serif"/>
              </a:rPr>
              <a:t>к</a:t>
            </a:r>
            <a:r>
              <a:rPr lang="ru-RU" dirty="0">
                <a:latin typeface="Microsoft Sans Serif"/>
                <a:cs typeface="Microsoft Sans Serif"/>
              </a:rPr>
              <a:t>	</a:t>
            </a:r>
            <a:r>
              <a:rPr lang="ru-RU" spc="-5" dirty="0">
                <a:latin typeface="Microsoft Sans Serif"/>
                <a:cs typeface="Microsoft Sans Serif"/>
              </a:rPr>
              <a:t>о</a:t>
            </a:r>
            <a:r>
              <a:rPr lang="ru-RU" spc="-10" dirty="0">
                <a:latin typeface="Microsoft Sans Serif"/>
                <a:cs typeface="Microsoft Sans Serif"/>
              </a:rPr>
              <a:t>р</a:t>
            </a:r>
            <a:r>
              <a:rPr lang="ru-RU" spc="-70" dirty="0">
                <a:latin typeface="Microsoft Sans Serif"/>
                <a:cs typeface="Microsoft Sans Serif"/>
              </a:rPr>
              <a:t>г</a:t>
            </a:r>
            <a:r>
              <a:rPr lang="ru-RU" spc="-20" dirty="0">
                <a:latin typeface="Microsoft Sans Serif"/>
                <a:cs typeface="Microsoft Sans Serif"/>
              </a:rPr>
              <a:t>анизац</a:t>
            </a:r>
            <a:r>
              <a:rPr lang="ru-RU" spc="-30" dirty="0">
                <a:latin typeface="Microsoft Sans Serif"/>
                <a:cs typeface="Microsoft Sans Serif"/>
              </a:rPr>
              <a:t>и</a:t>
            </a:r>
            <a:r>
              <a:rPr lang="ru-RU" spc="-5" dirty="0">
                <a:latin typeface="Microsoft Sans Serif"/>
                <a:cs typeface="Microsoft Sans Serif"/>
              </a:rPr>
              <a:t>и</a:t>
            </a:r>
            <a:r>
              <a:rPr lang="ru-RU" dirty="0">
                <a:latin typeface="Microsoft Sans Serif"/>
                <a:cs typeface="Microsoft Sans Serif"/>
              </a:rPr>
              <a:t>	</a:t>
            </a:r>
            <a:r>
              <a:rPr lang="ru-RU" spc="-15" dirty="0">
                <a:latin typeface="Microsoft Sans Serif"/>
                <a:cs typeface="Microsoft Sans Serif"/>
              </a:rPr>
              <a:t>п</a:t>
            </a:r>
            <a:r>
              <a:rPr lang="ru-RU" spc="-25" dirty="0">
                <a:latin typeface="Microsoft Sans Serif"/>
                <a:cs typeface="Microsoft Sans Serif"/>
              </a:rPr>
              <a:t>р</a:t>
            </a:r>
            <a:r>
              <a:rPr lang="ru-RU" spc="-5" dirty="0">
                <a:latin typeface="Microsoft Sans Serif"/>
                <a:cs typeface="Microsoft Sans Serif"/>
              </a:rPr>
              <a:t>о</a:t>
            </a:r>
            <a:r>
              <a:rPr lang="ru-RU" spc="-50" dirty="0">
                <a:latin typeface="Microsoft Sans Serif"/>
                <a:cs typeface="Microsoft Sans Serif"/>
              </a:rPr>
              <a:t>е</a:t>
            </a:r>
            <a:r>
              <a:rPr lang="ru-RU" spc="-110" dirty="0">
                <a:latin typeface="Microsoft Sans Serif"/>
                <a:cs typeface="Microsoft Sans Serif"/>
              </a:rPr>
              <a:t>з</a:t>
            </a:r>
            <a:r>
              <a:rPr lang="ru-RU" dirty="0">
                <a:latin typeface="Microsoft Sans Serif"/>
                <a:cs typeface="Microsoft Sans Serif"/>
              </a:rPr>
              <a:t>да	</a:t>
            </a:r>
            <a:r>
              <a:rPr lang="ru-RU" spc="-55" dirty="0">
                <a:latin typeface="Microsoft Sans Serif"/>
                <a:cs typeface="Microsoft Sans Serif"/>
              </a:rPr>
              <a:t>к</a:t>
            </a:r>
            <a:r>
              <a:rPr lang="ru-RU" spc="-75" dirty="0">
                <a:latin typeface="Microsoft Sans Serif"/>
                <a:cs typeface="Microsoft Sans Serif"/>
              </a:rPr>
              <a:t>р</a:t>
            </a:r>
            <a:r>
              <a:rPr lang="ru-RU" spc="-25" dirty="0">
                <a:latin typeface="Microsoft Sans Serif"/>
                <a:cs typeface="Microsoft Sans Serif"/>
              </a:rPr>
              <a:t>у</a:t>
            </a:r>
            <a:r>
              <a:rPr lang="ru-RU" spc="-20" dirty="0">
                <a:latin typeface="Microsoft Sans Serif"/>
                <a:cs typeface="Microsoft Sans Serif"/>
              </a:rPr>
              <a:t>п</a:t>
            </a:r>
            <a:r>
              <a:rPr lang="ru-RU" spc="-15" dirty="0">
                <a:latin typeface="Microsoft Sans Serif"/>
                <a:cs typeface="Microsoft Sans Serif"/>
              </a:rPr>
              <a:t>н</a:t>
            </a:r>
            <a:r>
              <a:rPr lang="ru-RU" spc="-25" dirty="0">
                <a:latin typeface="Microsoft Sans Serif"/>
                <a:cs typeface="Microsoft Sans Serif"/>
              </a:rPr>
              <a:t>о</a:t>
            </a:r>
            <a:r>
              <a:rPr lang="ru-RU" spc="-45" dirty="0">
                <a:latin typeface="Microsoft Sans Serif"/>
                <a:cs typeface="Microsoft Sans Serif"/>
              </a:rPr>
              <a:t>г</a:t>
            </a:r>
            <a:r>
              <a:rPr lang="ru-RU" spc="-10" dirty="0">
                <a:latin typeface="Microsoft Sans Serif"/>
                <a:cs typeface="Microsoft Sans Serif"/>
              </a:rPr>
              <a:t>а</a:t>
            </a:r>
            <a:r>
              <a:rPr lang="ru-RU" spc="-45" dirty="0">
                <a:latin typeface="Microsoft Sans Serif"/>
                <a:cs typeface="Microsoft Sans Serif"/>
              </a:rPr>
              <a:t>б</a:t>
            </a:r>
            <a:r>
              <a:rPr lang="ru-RU" spc="-5" dirty="0">
                <a:latin typeface="Microsoft Sans Serif"/>
                <a:cs typeface="Microsoft Sans Serif"/>
              </a:rPr>
              <a:t>а</a:t>
            </a:r>
            <a:r>
              <a:rPr lang="ru-RU" spc="-10" dirty="0">
                <a:latin typeface="Microsoft Sans Serif"/>
                <a:cs typeface="Microsoft Sans Serif"/>
              </a:rPr>
              <a:t>р</a:t>
            </a:r>
            <a:r>
              <a:rPr lang="ru-RU" spc="-5" dirty="0">
                <a:latin typeface="Microsoft Sans Serif"/>
                <a:cs typeface="Microsoft Sans Serif"/>
              </a:rPr>
              <a:t>ит</a:t>
            </a:r>
            <a:r>
              <a:rPr lang="ru-RU" spc="-10" dirty="0">
                <a:latin typeface="Microsoft Sans Serif"/>
                <a:cs typeface="Microsoft Sans Serif"/>
              </a:rPr>
              <a:t>ны</a:t>
            </a:r>
            <a:r>
              <a:rPr lang="ru-RU" spc="-5" dirty="0">
                <a:latin typeface="Microsoft Sans Serif"/>
                <a:cs typeface="Microsoft Sans Serif"/>
              </a:rPr>
              <a:t>х</a:t>
            </a:r>
            <a:r>
              <a:rPr lang="ru-RU" dirty="0">
                <a:latin typeface="Microsoft Sans Serif"/>
                <a:cs typeface="Microsoft Sans Serif"/>
              </a:rPr>
              <a:t>	</a:t>
            </a:r>
            <a:r>
              <a:rPr lang="ru-RU" spc="-5" dirty="0">
                <a:latin typeface="Microsoft Sans Serif"/>
                <a:cs typeface="Microsoft Sans Serif"/>
              </a:rPr>
              <a:t>и  </a:t>
            </a:r>
            <a:r>
              <a:rPr lang="ru-RU" spc="-15" dirty="0">
                <a:latin typeface="Microsoft Sans Serif"/>
                <a:cs typeface="Microsoft Sans Serif"/>
              </a:rPr>
              <a:t>тяжеловесных</a:t>
            </a:r>
            <a:r>
              <a:rPr lang="ru-RU" spc="2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транспортных</a:t>
            </a:r>
            <a:r>
              <a:rPr lang="ru-RU" spc="5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средств.</a:t>
            </a:r>
            <a:endParaRPr lang="ru-RU" dirty="0">
              <a:latin typeface="Microsoft Sans Serif"/>
              <a:cs typeface="Microsoft Sans Serif"/>
            </a:endParaRP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9" name="object 7"/>
          <p:cNvPicPr/>
          <p:nvPr/>
        </p:nvPicPr>
        <p:blipFill>
          <a:blip r:embed="rId2" cstate="print"/>
          <a:srcRect t="16361"/>
          <a:stretch>
            <a:fillRect/>
          </a:stretch>
        </p:blipFill>
        <p:spPr>
          <a:xfrm>
            <a:off x="2571736" y="4143380"/>
            <a:ext cx="3861816" cy="2191127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11" name="Овал 10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38565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107504" y="47667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408731" y="0"/>
            <a:ext cx="7123709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dirty="0"/>
              <a:t>Требования к перевозке груза, размещению и креплению</a:t>
            </a:r>
            <a:endParaRPr sz="3200" b="1" spc="-15" dirty="0"/>
          </a:p>
        </p:txBody>
      </p:sp>
      <p:sp>
        <p:nvSpPr>
          <p:cNvPr id="8" name="object 5"/>
          <p:cNvSpPr txBox="1"/>
          <p:nvPr/>
        </p:nvSpPr>
        <p:spPr>
          <a:xfrm>
            <a:off x="491820" y="998350"/>
            <a:ext cx="8328652" cy="5403402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just">
              <a:lnSpc>
                <a:spcPct val="102200"/>
              </a:lnSpc>
              <a:spcBef>
                <a:spcPts val="50"/>
              </a:spcBef>
              <a:buFontTx/>
              <a:buChar char="•"/>
              <a:tabLst>
                <a:tab pos="144145" algn="l"/>
                <a:tab pos="1229995" algn="l"/>
                <a:tab pos="1564005" algn="l"/>
                <a:tab pos="2458720" algn="l"/>
                <a:tab pos="3525520" algn="l"/>
              </a:tabLst>
            </a:pPr>
            <a:r>
              <a:rPr lang="ru-RU" sz="1800" spc="-15" dirty="0">
                <a:latin typeface="Microsoft Sans Serif"/>
                <a:cs typeface="Microsoft Sans Serif"/>
              </a:rPr>
              <a:t> </a:t>
            </a:r>
            <a:r>
              <a:rPr lang="ru-RU" spc="-10" dirty="0">
                <a:latin typeface="Microsoft Sans Serif"/>
                <a:cs typeface="Microsoft Sans Serif"/>
              </a:rPr>
              <a:t>Размещение и крепление груза на тяжеловесном и (или) крупногабаритном транспортном средстве должно соответствовать схеме размещения и крепления груза, разработанной его производителем или грузоотправителем, с учетом мест расположения крепежных элементов, указанных изготовителем груза.</a:t>
            </a:r>
          </a:p>
          <a:p>
            <a:pPr marL="12700" marR="5080" indent="-285750" algn="just">
              <a:lnSpc>
                <a:spcPct val="102200"/>
              </a:lnSpc>
              <a:spcBef>
                <a:spcPts val="50"/>
              </a:spcBef>
              <a:buFontTx/>
              <a:buChar char="•"/>
              <a:tabLst>
                <a:tab pos="144145" algn="l"/>
                <a:tab pos="1229995" algn="l"/>
                <a:tab pos="1564005" algn="l"/>
                <a:tab pos="2458720" algn="l"/>
                <a:tab pos="3525520" algn="l"/>
              </a:tabLst>
            </a:pPr>
            <a:r>
              <a:rPr lang="ru-RU" spc="-15" dirty="0">
                <a:latin typeface="Microsoft Sans Serif"/>
                <a:cs typeface="Microsoft Sans Serif"/>
              </a:rPr>
              <a:t>На крупногабаритное транспортное средство с неделимым грузом допускается догружать аналогичные грузы при одновременном выполнении условий:</a:t>
            </a:r>
          </a:p>
          <a:p>
            <a:pPr marR="5080" algn="just">
              <a:lnSpc>
                <a:spcPct val="102200"/>
              </a:lnSpc>
              <a:spcBef>
                <a:spcPts val="50"/>
              </a:spcBef>
              <a:tabLst>
                <a:tab pos="144145" algn="l"/>
                <a:tab pos="1229995" algn="l"/>
                <a:tab pos="1564005" algn="l"/>
                <a:tab pos="2458720" algn="l"/>
                <a:tab pos="3525520" algn="l"/>
              </a:tabLst>
            </a:pPr>
            <a:r>
              <a:rPr lang="ru-RU" spc="-15" dirty="0">
                <a:latin typeface="Microsoft Sans Serif"/>
                <a:cs typeface="Microsoft Sans Serif"/>
              </a:rPr>
              <a:t>- габаритные параметры крупногабаритного транспортного средства с неделимым грузом и догружаемым аналогичным грузом не превышают габаритные параметры крупногабаритного транспортного средства с неделимым грузом;</a:t>
            </a:r>
          </a:p>
          <a:p>
            <a:pPr marR="5080" algn="just">
              <a:lnSpc>
                <a:spcPct val="102200"/>
              </a:lnSpc>
              <a:spcBef>
                <a:spcPts val="50"/>
              </a:spcBef>
              <a:tabLst>
                <a:tab pos="144145" algn="l"/>
                <a:tab pos="1229995" algn="l"/>
                <a:tab pos="1564005" algn="l"/>
                <a:tab pos="2458720" algn="l"/>
                <a:tab pos="3525520" algn="l"/>
              </a:tabLst>
            </a:pPr>
            <a:r>
              <a:rPr lang="ru-RU" spc="-15" dirty="0">
                <a:latin typeface="Microsoft Sans Serif"/>
                <a:cs typeface="Microsoft Sans Serif"/>
              </a:rPr>
              <a:t>- весовые параметры крупногабаритного транспортного средства с неделимым грузом и догружаемым аналогичным грузом не превышают допустимые массу и осевые нагрузки транспортного средства</a:t>
            </a:r>
            <a:r>
              <a:rPr lang="ru-RU" sz="1800" spc="-20" dirty="0">
                <a:latin typeface="Microsoft Sans Serif"/>
                <a:cs typeface="Microsoft Sans Serif"/>
              </a:rPr>
              <a:t>.</a:t>
            </a:r>
          </a:p>
          <a:p>
            <a:pPr marL="12700" marR="6350" algn="just">
              <a:lnSpc>
                <a:spcPct val="100000"/>
              </a:lnSpc>
              <a:spcBef>
                <a:spcPts val="100"/>
              </a:spcBef>
              <a:buChar char="•"/>
              <a:tabLst>
                <a:tab pos="154940" algn="l"/>
                <a:tab pos="1664335" algn="l"/>
                <a:tab pos="2014855" algn="l"/>
                <a:tab pos="3464560" algn="l"/>
                <a:tab pos="5215890" algn="l"/>
                <a:tab pos="7406640" algn="l"/>
              </a:tabLst>
            </a:pPr>
            <a:r>
              <a:rPr lang="ru-RU" spc="-15" dirty="0">
                <a:latin typeface="Microsoft Sans Serif"/>
                <a:cs typeface="Microsoft Sans Serif"/>
              </a:rPr>
              <a:t> Водитель транспортного средства обязан проверять исправность </a:t>
            </a:r>
          </a:p>
          <a:p>
            <a:pPr marL="12700" marR="6350" algn="just">
              <a:lnSpc>
                <a:spcPct val="100000"/>
              </a:lnSpc>
              <a:spcBef>
                <a:spcPts val="100"/>
              </a:spcBef>
              <a:tabLst>
                <a:tab pos="154940" algn="l"/>
                <a:tab pos="1664335" algn="l"/>
                <a:tab pos="2014855" algn="l"/>
                <a:tab pos="3464560" algn="l"/>
                <a:tab pos="5215890" algn="l"/>
                <a:tab pos="7406640" algn="l"/>
              </a:tabLst>
            </a:pPr>
            <a:r>
              <a:rPr lang="ru-RU" spc="-15" dirty="0">
                <a:latin typeface="Microsoft Sans Serif"/>
                <a:cs typeface="Microsoft Sans Serif"/>
              </a:rPr>
              <a:t>крепежных приспособлений груза после приведения их в </a:t>
            </a:r>
          </a:p>
          <a:p>
            <a:pPr marL="12700" marR="6350" algn="just">
              <a:lnSpc>
                <a:spcPct val="100000"/>
              </a:lnSpc>
              <a:spcBef>
                <a:spcPts val="100"/>
              </a:spcBef>
              <a:tabLst>
                <a:tab pos="154940" algn="l"/>
                <a:tab pos="1664335" algn="l"/>
                <a:tab pos="2014855" algn="l"/>
                <a:tab pos="3464560" algn="l"/>
                <a:tab pos="5215890" algn="l"/>
                <a:tab pos="7406640" algn="l"/>
              </a:tabLst>
            </a:pPr>
            <a:r>
              <a:rPr lang="ru-RU" spc="-15" dirty="0">
                <a:latin typeface="Microsoft Sans Serif"/>
                <a:cs typeface="Microsoft Sans Serif"/>
              </a:rPr>
              <a:t>рабочее состояние перед началом движения, а также</a:t>
            </a:r>
          </a:p>
          <a:p>
            <a:pPr marL="12700" marR="6350" algn="just">
              <a:lnSpc>
                <a:spcPct val="100000"/>
              </a:lnSpc>
              <a:spcBef>
                <a:spcPts val="100"/>
              </a:spcBef>
              <a:tabLst>
                <a:tab pos="154940" algn="l"/>
                <a:tab pos="1664335" algn="l"/>
                <a:tab pos="2014855" algn="l"/>
                <a:tab pos="3464560" algn="l"/>
                <a:tab pos="5215890" algn="l"/>
                <a:tab pos="7406640" algn="l"/>
              </a:tabLst>
            </a:pPr>
            <a:r>
              <a:rPr lang="ru-RU" spc="-15" dirty="0">
                <a:latin typeface="Microsoft Sans Serif"/>
                <a:cs typeface="Microsoft Sans Serif"/>
              </a:rPr>
              <a:t>контролировать их исправность во время движения.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9" name="Овал 8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570341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107504" y="47667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408731" y="0"/>
            <a:ext cx="6619653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dirty="0"/>
              <a:t>Требования к перевозке груза, размещению и креплению</a:t>
            </a:r>
            <a:endParaRPr sz="3200" b="1" spc="-15" dirty="0"/>
          </a:p>
        </p:txBody>
      </p:sp>
      <p:sp>
        <p:nvSpPr>
          <p:cNvPr id="8" name="object 5"/>
          <p:cNvSpPr txBox="1"/>
          <p:nvPr/>
        </p:nvSpPr>
        <p:spPr>
          <a:xfrm>
            <a:off x="139316" y="836712"/>
            <a:ext cx="8712968" cy="6654386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pc="-10" dirty="0">
                <a:latin typeface="Microsoft Sans Serif"/>
                <a:cs typeface="Microsoft Sans Serif"/>
              </a:rPr>
              <a:t> Для крепления груза не применяются:</a:t>
            </a:r>
          </a:p>
          <a:p>
            <a:r>
              <a:rPr lang="ru-RU" spc="-10" dirty="0">
                <a:latin typeface="Microsoft Sans Serif"/>
                <a:cs typeface="Microsoft Sans Serif"/>
              </a:rPr>
              <a:t>- совместно различные средства крепления;</a:t>
            </a:r>
          </a:p>
          <a:p>
            <a:r>
              <a:rPr lang="ru-RU" spc="-10" dirty="0">
                <a:latin typeface="Microsoft Sans Serif"/>
                <a:cs typeface="Microsoft Sans Serif"/>
              </a:rPr>
              <a:t> - механические вспомогательные средства;</a:t>
            </a:r>
          </a:p>
          <a:p>
            <a:pPr marL="285750" indent="-285750">
              <a:buFontTx/>
              <a:buChar char="-"/>
            </a:pPr>
            <a:r>
              <a:rPr lang="ru-RU" spc="-10" dirty="0">
                <a:latin typeface="Microsoft Sans Serif"/>
                <a:cs typeface="Microsoft Sans Serif"/>
              </a:rPr>
              <a:t>завязанные узлом крепежные ремни, цепи, тросы.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pc="-10" dirty="0">
                <a:latin typeface="Microsoft Sans Serif"/>
                <a:cs typeface="Microsoft Sans Serif"/>
              </a:rPr>
              <a:t>Крепежные ремни запрещается применять в следующих случаях:</a:t>
            </a:r>
          </a:p>
          <a:p>
            <a:r>
              <a:rPr lang="ru-RU" spc="-10" dirty="0">
                <a:latin typeface="Microsoft Sans Serif"/>
                <a:cs typeface="Microsoft Sans Serif"/>
              </a:rPr>
              <a:t>- при образовании разрывов, поперечных трещин или надрезов, расслоений, значительных очагов коррозии металлических частей, повреждении зажимных или соединительных элементов;</a:t>
            </a:r>
          </a:p>
          <a:p>
            <a:r>
              <a:rPr lang="ru-RU" spc="-10" dirty="0">
                <a:latin typeface="Microsoft Sans Serif"/>
                <a:cs typeface="Microsoft Sans Serif"/>
              </a:rPr>
              <a:t> - при повреждении несущих швов;</a:t>
            </a:r>
          </a:p>
          <a:p>
            <a:r>
              <a:rPr lang="ru-RU" spc="-10" dirty="0">
                <a:latin typeface="Microsoft Sans Serif"/>
                <a:cs typeface="Microsoft Sans Serif"/>
              </a:rPr>
              <a:t>- при отсутствии маркировки крепежного ремня.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pc="-10" dirty="0">
                <a:latin typeface="Microsoft Sans Serif"/>
                <a:cs typeface="Microsoft Sans Serif"/>
              </a:rPr>
              <a:t>Крепежные тросы запрещается применять в следующих случаях:</a:t>
            </a:r>
          </a:p>
          <a:p>
            <a:r>
              <a:rPr lang="ru-RU" spc="-10" dirty="0">
                <a:latin typeface="Microsoft Sans Serif"/>
                <a:cs typeface="Microsoft Sans Serif"/>
              </a:rPr>
              <a:t>- при износе троса, когда его номинальный диаметр уменьшен более чем на 10%;</a:t>
            </a:r>
          </a:p>
          <a:p>
            <a:pPr marL="285750" indent="-285750">
              <a:buFontTx/>
              <a:buChar char="-"/>
            </a:pPr>
            <a:r>
              <a:rPr lang="ru-RU" spc="-10" dirty="0">
                <a:latin typeface="Microsoft Sans Serif"/>
                <a:cs typeface="Microsoft Sans Serif"/>
              </a:rPr>
              <a:t>при сплющиваниях, когда трос сдавлен более чем на 15% или он имеет острый кант.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pc="-10" dirty="0">
                <a:latin typeface="Microsoft Sans Serif"/>
                <a:cs typeface="Microsoft Sans Serif"/>
              </a:rPr>
              <a:t>Крепежные цепи запрещается применять в следующих случаях:</a:t>
            </a:r>
          </a:p>
          <a:p>
            <a:r>
              <a:rPr lang="ru-RU" spc="-10" dirty="0">
                <a:latin typeface="Microsoft Sans Serif"/>
                <a:cs typeface="Microsoft Sans Serif"/>
              </a:rPr>
              <a:t>- при уменьшении толщины звеньев в любом месте более чем на 10% номинальной толщины;</a:t>
            </a:r>
          </a:p>
          <a:p>
            <a:pPr marL="285750" indent="-285750">
              <a:buFontTx/>
              <a:buChar char="-"/>
            </a:pPr>
            <a:r>
              <a:rPr lang="ru-RU" spc="-10" dirty="0">
                <a:latin typeface="Microsoft Sans Serif"/>
                <a:cs typeface="Microsoft Sans Serif"/>
              </a:rPr>
              <a:t>при удлинении звена посредством любой деформации более </a:t>
            </a:r>
          </a:p>
          <a:p>
            <a:r>
              <a:rPr lang="ru-RU" spc="-10" dirty="0">
                <a:latin typeface="Microsoft Sans Serif"/>
                <a:cs typeface="Microsoft Sans Serif"/>
              </a:rPr>
              <a:t>чем на 5%;</a:t>
            </a:r>
          </a:p>
          <a:p>
            <a:r>
              <a:rPr lang="ru-RU" spc="-10" dirty="0">
                <a:latin typeface="Microsoft Sans Serif"/>
                <a:cs typeface="Microsoft Sans Serif"/>
              </a:rPr>
              <a:t>- при надрезах.</a:t>
            </a:r>
          </a:p>
          <a:p>
            <a:pPr marL="285750" indent="-285750">
              <a:buFontTx/>
              <a:buChar char="-"/>
            </a:pPr>
            <a:endParaRPr lang="ru-RU" spc="-10" dirty="0">
              <a:latin typeface="Microsoft Sans Serif"/>
              <a:cs typeface="Microsoft Sans Serif"/>
            </a:endParaRPr>
          </a:p>
          <a:p>
            <a:pPr marL="285750" indent="-285750">
              <a:buFontTx/>
              <a:buChar char="-"/>
            </a:pPr>
            <a:endParaRPr lang="ru-RU" spc="-10" dirty="0">
              <a:latin typeface="Microsoft Sans Serif"/>
              <a:cs typeface="Microsoft Sans Serif"/>
            </a:endParaRPr>
          </a:p>
          <a:p>
            <a:pPr marL="285750" indent="-285750">
              <a:buFontTx/>
              <a:buChar char="-"/>
            </a:pPr>
            <a:endParaRPr lang="ru-RU" spc="-10" dirty="0">
              <a:latin typeface="Microsoft Sans Serif"/>
              <a:cs typeface="Microsoft Sans Serif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9" name="Овал 8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06285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107504" y="47667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251520" y="37707"/>
            <a:ext cx="7272809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3200" b="1" dirty="0"/>
              <a:t>Сопровождение автомобилем прикрытия</a:t>
            </a:r>
          </a:p>
        </p:txBody>
      </p:sp>
      <p:sp>
        <p:nvSpPr>
          <p:cNvPr id="8" name="object 5"/>
          <p:cNvSpPr txBox="1"/>
          <p:nvPr/>
        </p:nvSpPr>
        <p:spPr>
          <a:xfrm>
            <a:off x="491820" y="998350"/>
            <a:ext cx="8328652" cy="582338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r>
              <a:rPr lang="ru-RU" spc="-10" dirty="0">
                <a:latin typeface="Microsoft Sans Serif"/>
                <a:cs typeface="Microsoft Sans Serif"/>
              </a:rPr>
              <a:t> Сопровождение автомобилем прикрытия обязательно во всех случаях, когда: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pc="-10" dirty="0">
                <a:latin typeface="Microsoft Sans Serif"/>
                <a:cs typeface="Microsoft Sans Serif"/>
              </a:rPr>
              <a:t>ширина транспортного средства с грузом превышает 3,5 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pc="-10" dirty="0">
                <a:latin typeface="Microsoft Sans Serif"/>
                <a:cs typeface="Microsoft Sans Serif"/>
              </a:rPr>
              <a:t>длина автопоезда более 24 м;</a:t>
            </a:r>
          </a:p>
          <a:p>
            <a:pPr indent="263525">
              <a:buFont typeface="Arial" panose="020B0604020202020204" pitchFamily="34" charset="0"/>
              <a:buChar char="•"/>
            </a:pPr>
            <a:r>
              <a:rPr lang="ru-RU" spc="-10" dirty="0">
                <a:latin typeface="Microsoft Sans Serif"/>
                <a:cs typeface="Microsoft Sans Serif"/>
              </a:rPr>
              <a:t>в других случаях, когда в разрешении в графе "Особые условия движения" записано, что движение через какое-либо искусственное сооружение разрешается в одиночном порядке, либо указаны другие условия, требующие оперативного изменения организации движения на маршруте перевозки груза.</a:t>
            </a:r>
          </a:p>
          <a:p>
            <a:pPr algn="just"/>
            <a:r>
              <a:rPr lang="ru-RU" i="1" spc="-10" dirty="0">
                <a:latin typeface="Microsoft Sans Serif"/>
                <a:cs typeface="Microsoft Sans Serif"/>
              </a:rPr>
              <a:t>Автомобиль прикрытия, а также тягачи выделяются перевозчиком груза или грузоотправителем.</a:t>
            </a:r>
          </a:p>
          <a:p>
            <a:pPr algn="just"/>
            <a:r>
              <a:rPr lang="ru-RU" spc="-10" dirty="0">
                <a:latin typeface="Microsoft Sans Serif"/>
                <a:cs typeface="Microsoft Sans Serif"/>
              </a:rPr>
              <a:t>Участие в сопровождении патрульного автомобиля ГИБДД необходимо, если: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pc="-10" dirty="0">
                <a:latin typeface="Microsoft Sans Serif"/>
                <a:cs typeface="Microsoft Sans Serif"/>
              </a:rPr>
              <a:t>ширина транспортного средства превышает 4,0 м;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pc="-10" dirty="0">
                <a:latin typeface="Microsoft Sans Serif"/>
                <a:cs typeface="Microsoft Sans Serif"/>
              </a:rPr>
              <a:t>длина автопоезда превышает 30,0 м;</a:t>
            </a:r>
          </a:p>
          <a:p>
            <a:pPr indent="263525">
              <a:buFont typeface="Arial" panose="020B0604020202020204" pitchFamily="34" charset="0"/>
              <a:buChar char="•"/>
            </a:pPr>
            <a:r>
              <a:rPr lang="ru-RU" spc="-10" dirty="0">
                <a:latin typeface="Microsoft Sans Serif"/>
                <a:cs typeface="Microsoft Sans Serif"/>
              </a:rPr>
              <a:t>транспортное средство при движении вынуждено хотя бы частично занимать полосу встречного движения;</a:t>
            </a:r>
          </a:p>
          <a:p>
            <a:pPr indent="263525">
              <a:buFont typeface="Arial" panose="020B0604020202020204" pitchFamily="34" charset="0"/>
              <a:buChar char="•"/>
            </a:pPr>
            <a:r>
              <a:rPr lang="ru-RU" spc="-10" dirty="0">
                <a:latin typeface="Microsoft Sans Serif"/>
                <a:cs typeface="Microsoft Sans Serif"/>
              </a:rPr>
              <a:t>в процессе перевозки предполагается необходимость </a:t>
            </a:r>
          </a:p>
          <a:p>
            <a:r>
              <a:rPr lang="ru-RU" spc="-10" dirty="0">
                <a:latin typeface="Microsoft Sans Serif"/>
                <a:cs typeface="Microsoft Sans Serif"/>
              </a:rPr>
              <a:t>оперативного изменения ОДД;</a:t>
            </a:r>
          </a:p>
          <a:p>
            <a:pPr indent="263525">
              <a:buFont typeface="Arial" panose="020B0604020202020204" pitchFamily="34" charset="0"/>
              <a:buChar char="•"/>
            </a:pPr>
            <a:r>
              <a:rPr lang="ru-RU" spc="-10" dirty="0">
                <a:latin typeface="Microsoft Sans Serif"/>
                <a:cs typeface="Microsoft Sans Serif"/>
              </a:rPr>
              <a:t>груз относится к категории 2.</a:t>
            </a:r>
          </a:p>
          <a:p>
            <a:pPr algn="just"/>
            <a:endParaRPr lang="ru-RU" i="1" spc="-10" dirty="0">
              <a:latin typeface="Microsoft Sans Serif"/>
              <a:cs typeface="Microsoft Sans Serif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9" name="Овал 8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855062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7176290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Профессиональные и квалификационные требования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389702" y="1007325"/>
            <a:ext cx="8501122" cy="526939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algn="just"/>
            <a:r>
              <a:rPr lang="ru-RU" spc="-25" dirty="0">
                <a:latin typeface="Microsoft Sans Serif"/>
                <a:cs typeface="Microsoft Sans Serif"/>
              </a:rPr>
              <a:t>К водителю автомобиля (крупногабаритного и (или) тяжеловесного транспортного средства, или транспортного средства, сопровождающего крупногабаритное и (или) тяжеловесное транспортное средство) предъявляются следующие профессиональные и квалификационные требования:</a:t>
            </a:r>
          </a:p>
          <a:p>
            <a:pPr marL="154305" indent="-142240" algn="just">
              <a:lnSpc>
                <a:spcPct val="100000"/>
              </a:lnSpc>
              <a:buChar char="•"/>
              <a:tabLst>
                <a:tab pos="154940" algn="l"/>
              </a:tabLst>
            </a:pPr>
            <a:endParaRPr lang="ru-RU" sz="1800" spc="-20" dirty="0">
              <a:latin typeface="Microsoft Sans Serif"/>
              <a:cs typeface="Microsoft Sans Serif"/>
            </a:endParaRPr>
          </a:p>
          <a:p>
            <a:pPr marL="12700" algn="just"/>
            <a:r>
              <a:rPr lang="ru-RU" b="1" i="1" dirty="0">
                <a:latin typeface="Microsoft Sans Serif"/>
                <a:cs typeface="Microsoft Sans Serif"/>
              </a:rPr>
              <a:t>1. В зависимости от типа управляемого транспортного средства дополнительно к знаниям водителя автомобиля (транспортного средства соответствующей категории) водитель автомобиля (крупногабаритного и (или) тяжеловесного транспортного средства, или транспортного средства, сопровождающего крупногабаритное и (или) тяжеловесное транспортное средство) должен знать:</a:t>
            </a:r>
          </a:p>
          <a:p>
            <a:pPr marL="12700" algn="just"/>
            <a:endParaRPr lang="ru-RU" dirty="0">
              <a:latin typeface="Microsoft Sans Serif"/>
              <a:cs typeface="Microsoft Sans Serif"/>
            </a:endParaRPr>
          </a:p>
          <a:p>
            <a:pPr marL="12700" algn="just">
              <a:buChar char="•"/>
            </a:pPr>
            <a:r>
              <a:rPr lang="ru-RU" dirty="0">
                <a:latin typeface="Microsoft Sans Serif"/>
                <a:cs typeface="Microsoft Sans Serif"/>
              </a:rPr>
              <a:t> основы государственного регулирования и контроля за движением тяжеловесных и (или) крупногабаритных транспортных средств;</a:t>
            </a:r>
          </a:p>
          <a:p>
            <a:pPr marL="12700" algn="just">
              <a:buChar char="•"/>
            </a:pPr>
            <a:r>
              <a:rPr lang="ru-RU" dirty="0">
                <a:latin typeface="Microsoft Sans Serif"/>
                <a:cs typeface="Microsoft Sans Serif"/>
              </a:rPr>
              <a:t> нормативные правовые акты, регламентирующие требования к тяжеловесным и (или) крупногабаритным транспортным средствам, и транспортным средствам, сопровождающим тяжеловесное </a:t>
            </a:r>
          </a:p>
          <a:p>
            <a:pPr marL="12700" algn="just"/>
            <a:r>
              <a:rPr lang="ru-RU" dirty="0">
                <a:latin typeface="Microsoft Sans Serif"/>
                <a:cs typeface="Microsoft Sans Serif"/>
              </a:rPr>
              <a:t>и (или) крупногабаритное транспортное средство.</a:t>
            </a: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9" name="Овал 8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484505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Профессиональные и квалификационные требования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150295" y="1879965"/>
            <a:ext cx="8501122" cy="4161396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algn="just"/>
            <a:r>
              <a:rPr lang="ru-RU" b="1" i="1" dirty="0">
                <a:latin typeface="Microsoft Sans Serif"/>
                <a:cs typeface="Microsoft Sans Serif"/>
              </a:rPr>
              <a:t>2. В зависимости от типа управляемого транспортного средства дополнительно к знаниям водителя автомобиля (транспортного средства соответствующей категории) водитель автомобиля (крупногабаритного и (или) тяжеловесного транспортного средства, или транспортного средства, сопровождающего крупногабаритное и (или) тяжеловесное транспортное средство) должен уметь:</a:t>
            </a:r>
          </a:p>
          <a:p>
            <a:pPr marL="12700" algn="just"/>
            <a:endParaRPr lang="ru-RU" dirty="0">
              <a:latin typeface="Microsoft Sans Serif"/>
              <a:cs typeface="Microsoft Sans Serif"/>
            </a:endParaRPr>
          </a:p>
          <a:p>
            <a:pPr marL="12700" algn="just">
              <a:buFont typeface="Arial" pitchFamily="34" charset="0"/>
              <a:buChar char="•"/>
            </a:pPr>
            <a:r>
              <a:rPr lang="ru-RU" dirty="0">
                <a:latin typeface="Microsoft Sans Serif"/>
                <a:cs typeface="Microsoft Sans Serif"/>
              </a:rPr>
              <a:t> соблюдать ограничения и выполнять установленные предписания по перевозке грузов тяжеловесными и (или) крупногабаритными транспортными средствами;</a:t>
            </a:r>
          </a:p>
          <a:p>
            <a:pPr marL="12700" algn="just">
              <a:buFont typeface="Arial" pitchFamily="34" charset="0"/>
              <a:buChar char="•"/>
            </a:pPr>
            <a:endParaRPr lang="ru-RU" dirty="0">
              <a:latin typeface="Microsoft Sans Serif"/>
              <a:cs typeface="Microsoft Sans Serif"/>
            </a:endParaRPr>
          </a:p>
          <a:p>
            <a:pPr marL="12700" algn="just">
              <a:buFont typeface="Arial" pitchFamily="34" charset="0"/>
              <a:buChar char="•"/>
            </a:pPr>
            <a:r>
              <a:rPr lang="ru-RU" dirty="0">
                <a:latin typeface="Microsoft Sans Serif"/>
                <a:cs typeface="Microsoft Sans Serif"/>
              </a:rPr>
              <a:t> осуществлять сопровождение тяжеловесных и крупногабаритных транспортных средств.</a:t>
            </a: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lang="ru-RU" sz="1800" dirty="0">
              <a:latin typeface="Microsoft Sans Serif"/>
              <a:cs typeface="Microsoft Sans Serif"/>
            </a:endParaRP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9" name="Овал 8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58030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9" name="Овал 8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Профессиональные и квалификационные требования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245239" y="1174518"/>
            <a:ext cx="8501122" cy="4992392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algn="just"/>
            <a:r>
              <a:rPr lang="ru-RU" b="1" i="1" dirty="0">
                <a:latin typeface="Microsoft Sans Serif"/>
                <a:cs typeface="Microsoft Sans Serif"/>
              </a:rPr>
              <a:t>3. В дополнение к требованию (водитель грузового автомобиля должен иметь российское национальное водительское удостоверение соответствующей категории. Допускается наличие иностранного национального или международного водительского удостоверения соответствующей категории в случаях, предусмотренных законодательством Российской Федерации), применительно к категории управляемых транспортных средств предъявляются следующие требования к стажу (опыту) работы:</a:t>
            </a:r>
          </a:p>
          <a:p>
            <a:pPr marL="12700" algn="just"/>
            <a:endParaRPr lang="ru-RU" dirty="0">
              <a:latin typeface="Microsoft Sans Serif"/>
              <a:cs typeface="Microsoft Sans Serif"/>
            </a:endParaRPr>
          </a:p>
          <a:p>
            <a:pPr marL="12700" algn="just">
              <a:buFont typeface="Arial" pitchFamily="34" charset="0"/>
              <a:buChar char="•"/>
            </a:pPr>
            <a:r>
              <a:rPr lang="ru-RU" dirty="0">
                <a:latin typeface="Microsoft Sans Serif"/>
                <a:cs typeface="Microsoft Sans Serif"/>
              </a:rPr>
              <a:t> к водителю автомобиля (тяжеловесного и (или) крупногабаритного транспортного средства) - наличие общего стажа (опыта) работы в качестве водителя автомобиля не менее пяти лет, из которых не менее одного последнего года - в качестве водителя грузового автомобиля;</a:t>
            </a:r>
          </a:p>
          <a:p>
            <a:pPr marL="12700" algn="just">
              <a:buFont typeface="Arial" pitchFamily="34" charset="0"/>
              <a:buChar char="•"/>
            </a:pPr>
            <a:r>
              <a:rPr lang="ru-RU" dirty="0">
                <a:latin typeface="Microsoft Sans Serif"/>
                <a:cs typeface="Microsoft Sans Serif"/>
              </a:rPr>
              <a:t> к водителю автомобиля (транспортного средства, сопровождающего тяжеловесное и (или) крупногабаритное транспортное средство) - наличие стажа (опыта) работы в качестве водителя автомобиля (тяжеловесного и (или) крупногабаритного транспортного средства) не менее одного года.</a:t>
            </a: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lang="ru-RU" sz="1800" dirty="0">
              <a:latin typeface="Microsoft Sans Serif"/>
              <a:cs typeface="Microsoft Sans Serif"/>
            </a:endParaRP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sz="18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5421283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323528" y="1285066"/>
            <a:ext cx="8501122" cy="55463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algn="just"/>
            <a:r>
              <a:rPr lang="ru-RU" b="1" i="1" dirty="0" smtClean="0">
                <a:latin typeface="Microsoft Sans Serif"/>
                <a:cs typeface="Microsoft Sans Serif"/>
              </a:rPr>
              <a:t>С</a:t>
            </a:r>
            <a:r>
              <a:rPr lang="ru-RU" b="1" i="1" dirty="0">
                <a:latin typeface="Microsoft Sans Serif"/>
                <a:cs typeface="Microsoft Sans Serif"/>
              </a:rPr>
              <a:t> 01 марта 2024 года в силу вступили новые правила движения тяжеловесного и (или) крупногабаритного транспортного средства, согласно постановлению Российской Федерации от 01.12.2023 № 2060 "Об утверждении Правил движения тяжеловесного и (или) крупногабаритного транспортного средства</a:t>
            </a:r>
            <a:r>
              <a:rPr lang="ru-RU" b="1" i="1" dirty="0" smtClean="0">
                <a:latin typeface="Microsoft Sans Serif"/>
                <a:cs typeface="Microsoft Sans Serif"/>
              </a:rPr>
              <a:t>"</a:t>
            </a:r>
            <a:endParaRPr lang="ru-RU" b="1" i="1" dirty="0">
              <a:latin typeface="Microsoft Sans Serif"/>
              <a:cs typeface="Microsoft Sans Serif"/>
            </a:endParaRPr>
          </a:p>
          <a:p>
            <a:pPr marL="12700" algn="just"/>
            <a:endParaRPr lang="ru-RU" b="1" i="1" dirty="0">
              <a:latin typeface="Microsoft Sans Serif"/>
              <a:cs typeface="Microsoft Sans Serif"/>
            </a:endParaRPr>
          </a:p>
          <a:p>
            <a:pPr marL="12700" algn="just"/>
            <a:r>
              <a:rPr lang="ru-RU" dirty="0">
                <a:latin typeface="Microsoft Sans Serif"/>
                <a:cs typeface="Microsoft Sans Serif"/>
              </a:rPr>
              <a:t>Выдача специального разрешения на движение по автомобильным дорогам Российской Федерации тяжеловесного и (или) крупногабаритного транспортного средства </a:t>
            </a:r>
            <a:r>
              <a:rPr lang="ru-RU" dirty="0" smtClean="0">
                <a:latin typeface="Microsoft Sans Serif"/>
                <a:cs typeface="Microsoft Sans Serif"/>
              </a:rPr>
              <a:t>осуществляется </a:t>
            </a:r>
            <a:r>
              <a:rPr lang="ru-RU" b="1" i="1" dirty="0">
                <a:latin typeface="Microsoft Sans Serif"/>
                <a:cs typeface="Microsoft Sans Serif"/>
              </a:rPr>
              <a:t>федеральным казенным учреждением «Центр мониторинга безопасной эксплуатации автомобильных дорог Федерального дорожного агентства»</a:t>
            </a:r>
            <a:r>
              <a:rPr lang="ru-RU" dirty="0">
                <a:latin typeface="Microsoft Sans Serif"/>
                <a:cs typeface="Microsoft Sans Serif"/>
              </a:rPr>
              <a:t> в электронном виде посредством </a:t>
            </a:r>
            <a:r>
              <a:rPr lang="ru-RU" b="1" i="1" dirty="0">
                <a:latin typeface="Microsoft Sans Serif"/>
                <a:cs typeface="Microsoft Sans Serif"/>
              </a:rPr>
              <a:t>Личного кабинета </a:t>
            </a:r>
            <a:r>
              <a:rPr lang="ru-RU" dirty="0" smtClean="0">
                <a:latin typeface="Microsoft Sans Serif"/>
                <a:cs typeface="Microsoft Sans Serif"/>
              </a:rPr>
              <a:t>перевозчика (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://safe-route.ru/lk</a:t>
            </a:r>
            <a:r>
              <a:rPr lang="ru-RU" dirty="0" smtClean="0">
                <a:latin typeface="Microsoft Sans Serif"/>
                <a:cs typeface="Microsoft Sans Serif"/>
              </a:rPr>
              <a:t>)</a:t>
            </a:r>
            <a:r>
              <a:rPr lang="ru-RU" dirty="0">
                <a:latin typeface="Microsoft Sans Serif"/>
                <a:cs typeface="Microsoft Sans Serif"/>
              </a:rPr>
              <a:t> или через </a:t>
            </a:r>
            <a:r>
              <a:rPr lang="ru-RU" b="1" i="1" dirty="0">
                <a:latin typeface="Microsoft Sans Serif"/>
                <a:cs typeface="Microsoft Sans Serif"/>
              </a:rPr>
              <a:t>Единый портал государственных и муниципальных услуг (</a:t>
            </a:r>
            <a:r>
              <a:rPr lang="ru-RU" b="1" i="1" dirty="0" smtClean="0">
                <a:latin typeface="Microsoft Sans Serif"/>
                <a:cs typeface="Microsoft Sans Serif"/>
              </a:rPr>
              <a:t>ЕПГУ - 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http://www.gosuslugi.ru</a:t>
            </a:r>
            <a:r>
              <a:rPr lang="ru-RU" b="1" i="1" dirty="0" smtClean="0">
                <a:latin typeface="Microsoft Sans Serif"/>
                <a:cs typeface="Microsoft Sans Serif"/>
              </a:rPr>
              <a:t>).</a:t>
            </a:r>
            <a:endParaRPr lang="ru-RU" b="1" i="1" dirty="0">
              <a:latin typeface="Microsoft Sans Serif"/>
              <a:cs typeface="Microsoft Sans Serif"/>
            </a:endParaRPr>
          </a:p>
          <a:p>
            <a:pPr marL="12700" algn="just"/>
            <a:endParaRPr lang="ru-RU" b="1" i="1" dirty="0">
              <a:latin typeface="Microsoft Sans Serif"/>
              <a:cs typeface="Microsoft Sans Serif"/>
            </a:endParaRPr>
          </a:p>
          <a:p>
            <a:pPr marL="12700" algn="just"/>
            <a:r>
              <a:rPr lang="ru-RU" dirty="0">
                <a:latin typeface="Microsoft Sans Serif"/>
                <a:cs typeface="Microsoft Sans Serif"/>
              </a:rPr>
              <a:t>Специальное разрешение, выданное в электронной форме, должно быть распечатано на бумажном носителе.</a:t>
            </a:r>
          </a:p>
          <a:p>
            <a:pPr marL="12700" algn="just"/>
            <a:endParaRPr lang="ru-RU" dirty="0">
              <a:latin typeface="Microsoft Sans Serif"/>
              <a:cs typeface="Microsoft Sans Serif"/>
            </a:endParaRPr>
          </a:p>
          <a:p>
            <a:pPr marL="12065">
              <a:lnSpc>
                <a:spcPct val="100000"/>
              </a:lnSpc>
              <a:tabLst>
                <a:tab pos="154940" algn="l"/>
              </a:tabLst>
            </a:pPr>
            <a:endParaRPr lang="ru-RU" sz="1800" dirty="0">
              <a:latin typeface="Microsoft Sans Serif"/>
              <a:cs typeface="Microsoft Sans Serif"/>
            </a:endParaRP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sz="18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57594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323528" y="1285066"/>
            <a:ext cx="8501122" cy="471539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algn="ctr"/>
            <a:r>
              <a:rPr lang="ru-RU" b="1" dirty="0"/>
              <a:t>Порядок информирования федерального органа о дате начала поездки тяжеловесного ТС</a:t>
            </a:r>
          </a:p>
          <a:p>
            <a:pPr marL="12700" algn="just"/>
            <a:endParaRPr lang="ru-RU" dirty="0">
              <a:latin typeface="Microsoft Sans Serif"/>
              <a:cs typeface="Microsoft Sans Serif"/>
            </a:endParaRPr>
          </a:p>
          <a:p>
            <a:pPr marL="12065">
              <a:lnSpc>
                <a:spcPct val="100000"/>
              </a:lnSpc>
              <a:tabLst>
                <a:tab pos="154940" algn="l"/>
              </a:tabLst>
            </a:pPr>
            <a:r>
              <a:rPr lang="ru-RU" dirty="0"/>
              <a:t>Заявитель обязан уведомить федеральный орган исполнительной власти, осуществляющий функции по оказанию </a:t>
            </a:r>
            <a:r>
              <a:rPr lang="ru-RU" dirty="0" err="1"/>
              <a:t>госуслуг</a:t>
            </a:r>
            <a:r>
              <a:rPr lang="ru-RU" dirty="0"/>
              <a:t> и управлению госимуществом в сфере дорожного хозяйства (в т. ч. </a:t>
            </a:r>
            <a:r>
              <a:rPr lang="ru-RU" b="1" dirty="0" err="1"/>
              <a:t>Росавтодор</a:t>
            </a:r>
            <a:r>
              <a:rPr lang="ru-RU" dirty="0"/>
              <a:t>), о дате начала каждой поездки тяжеловесного транспортного средства </a:t>
            </a:r>
            <a:r>
              <a:rPr lang="ru-RU" b="1" dirty="0"/>
              <a:t>до начала движения</a:t>
            </a:r>
            <a:r>
              <a:rPr lang="ru-RU" dirty="0"/>
              <a:t>. Разберу порядок подробно</a:t>
            </a:r>
            <a:r>
              <a:rPr lang="ru-RU" dirty="0" smtClean="0"/>
              <a:t>.</a:t>
            </a:r>
          </a:p>
          <a:p>
            <a:pPr marL="12065">
              <a:lnSpc>
                <a:spcPct val="100000"/>
              </a:lnSpc>
              <a:tabLst>
                <a:tab pos="154940" algn="l"/>
              </a:tabLst>
            </a:pPr>
            <a:endParaRPr lang="ru-RU" sz="1800" dirty="0">
              <a:latin typeface="Microsoft Sans Serif"/>
              <a:cs typeface="Microsoft Sans Serif"/>
            </a:endParaRPr>
          </a:p>
          <a:p>
            <a:r>
              <a:rPr lang="ru-RU" dirty="0"/>
              <a:t>Уведомление направляется </a:t>
            </a:r>
            <a:r>
              <a:rPr lang="ru-RU" b="1" dirty="0"/>
              <a:t>в электронном виде</a:t>
            </a:r>
            <a:r>
              <a:rPr lang="ru-RU" dirty="0"/>
              <a:t> через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r>
              <a:rPr lang="ru-RU" b="1" dirty="0"/>
              <a:t>Единый портал </a:t>
            </a:r>
            <a:r>
              <a:rPr lang="ru-RU" b="1" dirty="0" err="1"/>
              <a:t>госуслуг</a:t>
            </a:r>
            <a:r>
              <a:rPr lang="ru-RU" b="1" dirty="0"/>
              <a:t> (ЕПГУ / gosuslugi.ru)</a:t>
            </a:r>
            <a:r>
              <a:rPr lang="ru-RU" dirty="0"/>
              <a:t> — основной и наиболее распространённый способ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Личный кабинет в информационной системе уполномоченного органа</a:t>
            </a:r>
            <a:r>
              <a:rPr lang="ru-RU" dirty="0"/>
              <a:t> (например, в системе выдачи </a:t>
            </a:r>
            <a:r>
              <a:rPr lang="ru-RU" dirty="0" err="1"/>
              <a:t>спецразрешений</a:t>
            </a:r>
            <a:r>
              <a:rPr lang="ru-RU" dirty="0"/>
              <a:t> </a:t>
            </a:r>
            <a:r>
              <a:rPr lang="ru-RU" dirty="0" err="1"/>
              <a:t>Росавтодора</a:t>
            </a:r>
            <a:r>
              <a:rPr lang="ru-RU" dirty="0"/>
              <a:t>).</a:t>
            </a:r>
          </a:p>
          <a:p>
            <a:pPr marL="12065">
              <a:lnSpc>
                <a:spcPct val="100000"/>
              </a:lnSpc>
              <a:tabLst>
                <a:tab pos="154940" algn="l"/>
              </a:tabLst>
            </a:pPr>
            <a:endParaRPr lang="ru-RU" sz="1800" dirty="0">
              <a:latin typeface="Microsoft Sans Serif"/>
              <a:cs typeface="Microsoft Sans Serif"/>
            </a:endParaRP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sz="18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40370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150294" y="998350"/>
            <a:ext cx="8670177" cy="5823389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algn="just"/>
            <a:r>
              <a:rPr lang="ru-RU" dirty="0">
                <a:latin typeface="Microsoft Sans Serif"/>
                <a:cs typeface="Microsoft Sans Serif"/>
              </a:rPr>
              <a:t>Для подачи заявлений в электронной форме необходимо зарегистрироваться на информационном ресурсе </a:t>
            </a:r>
            <a:r>
              <a:rPr lang="ru-RU" dirty="0">
                <a:latin typeface="Microsoft Sans Serif"/>
                <a:cs typeface="Microsoft Sans Serif"/>
                <a:hlinkClick r:id="rId3"/>
              </a:rPr>
              <a:t>«Личный кабинет перевозчика» </a:t>
            </a:r>
            <a:r>
              <a:rPr lang="ru-RU" dirty="0">
                <a:latin typeface="Microsoft Sans Serif"/>
                <a:cs typeface="Microsoft Sans Serif"/>
              </a:rPr>
              <a:t>по ссылке:  </a:t>
            </a:r>
            <a:r>
              <a:rPr lang="ru-RU" dirty="0">
                <a:latin typeface="Microsoft Sans Serif"/>
                <a:cs typeface="Microsoft Sans Serif"/>
                <a:hlinkClick r:id="rId3"/>
              </a:rPr>
              <a:t>https://safe-route.ru/lk</a:t>
            </a:r>
            <a:endParaRPr lang="ru-RU" dirty="0">
              <a:latin typeface="Microsoft Sans Serif"/>
              <a:cs typeface="Microsoft Sans Serif"/>
            </a:endParaRPr>
          </a:p>
          <a:p>
            <a:pPr marL="12700" algn="just"/>
            <a:endParaRPr lang="ru-RU" dirty="0">
              <a:latin typeface="Microsoft Sans Serif"/>
              <a:cs typeface="Microsoft Sans Serif"/>
            </a:endParaRPr>
          </a:p>
          <a:p>
            <a:r>
              <a:rPr lang="ru-RU" dirty="0">
                <a:latin typeface="Microsoft Sans Serif"/>
                <a:cs typeface="Microsoft Sans Serif"/>
              </a:rPr>
              <a:t>К заявлению необходимо приложить следующие документы (согласно п.п.10,11 Правил №2060):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Microsoft Sans Serif"/>
                <a:cs typeface="Microsoft Sans Serif"/>
              </a:rPr>
              <a:t>схему </a:t>
            </a:r>
            <a:r>
              <a:rPr lang="ru-RU" dirty="0">
                <a:latin typeface="Microsoft Sans Serif"/>
                <a:cs typeface="Microsoft Sans Serif"/>
              </a:rPr>
              <a:t>тяжеловесного и (или) крупногабаритного транспортного средства (автопоезда) с изображением, в частности, размещения груза (при наличии груза) формируется в случае параллельного расположения транспортных средств в автопоезде схема прикладывается заявителем с указанием параметров;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Microsoft Sans Serif"/>
                <a:cs typeface="Microsoft Sans Serif"/>
              </a:rPr>
              <a:t>копию </a:t>
            </a:r>
            <a:r>
              <a:rPr lang="ru-RU" dirty="0">
                <a:latin typeface="Microsoft Sans Serif"/>
                <a:cs typeface="Microsoft Sans Serif"/>
              </a:rPr>
              <a:t>документов каждого транспортного средства (ПТС или свидетельство о регистрации транспортного средства, паспорта самоходной машины или выписку из электронного паспорта) - для транспортных средств, зарегистрированных органами государственного надзора за техническим состоянием самоходных машин и других видов техники, а также зарегистрированных за пределами Российской Федерации;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Microsoft Sans Serif"/>
                <a:cs typeface="Microsoft Sans Serif"/>
              </a:rPr>
              <a:t>копию </a:t>
            </a:r>
            <a:r>
              <a:rPr lang="ru-RU" dirty="0">
                <a:latin typeface="Microsoft Sans Serif"/>
                <a:cs typeface="Microsoft Sans Serif"/>
              </a:rPr>
              <a:t>документа, подтверждающего полномочия </a:t>
            </a:r>
            <a:endParaRPr lang="ru-RU" dirty="0" smtClean="0">
              <a:latin typeface="Microsoft Sans Serif"/>
              <a:cs typeface="Microsoft Sans Serif"/>
            </a:endParaRPr>
          </a:p>
          <a:p>
            <a:r>
              <a:rPr lang="ru-RU" dirty="0" smtClean="0">
                <a:latin typeface="Microsoft Sans Serif"/>
                <a:cs typeface="Microsoft Sans Serif"/>
              </a:rPr>
              <a:t>представителя</a:t>
            </a:r>
            <a:r>
              <a:rPr lang="ru-RU" dirty="0">
                <a:latin typeface="Microsoft Sans Serif"/>
                <a:cs typeface="Microsoft Sans Serif"/>
              </a:rPr>
              <a:t>, если заявление подается представителем.</a:t>
            </a:r>
          </a:p>
          <a:p>
            <a:pPr marL="12700" algn="just"/>
            <a:endParaRPr lang="ru-RU" sz="1800" dirty="0">
              <a:latin typeface="Microsoft Sans Serif"/>
              <a:cs typeface="Microsoft Sans Serif"/>
            </a:endParaRP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sz="18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01081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538" t="8000" r="3538" b="8000"/>
          <a:stretch/>
        </p:blipFill>
        <p:spPr>
          <a:xfrm>
            <a:off x="323528" y="1268760"/>
            <a:ext cx="8496944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76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4725" t="8400" r="4715" b="48200"/>
          <a:stretch/>
        </p:blipFill>
        <p:spPr>
          <a:xfrm>
            <a:off x="471827" y="1062205"/>
            <a:ext cx="8280920" cy="22322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4326" t="8000" r="4326" b="31801"/>
          <a:stretch/>
        </p:blipFill>
        <p:spPr>
          <a:xfrm>
            <a:off x="412568" y="3043744"/>
            <a:ext cx="8352928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5901" t="12201" r="5113" b="37400"/>
          <a:stretch/>
        </p:blipFill>
        <p:spPr>
          <a:xfrm>
            <a:off x="539551" y="1005184"/>
            <a:ext cx="8136904" cy="25922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6688" t="13601" r="5900" b="47200"/>
          <a:stretch/>
        </p:blipFill>
        <p:spPr>
          <a:xfrm>
            <a:off x="643819" y="3571780"/>
            <a:ext cx="7992888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5900" t="13601" r="6688" b="38800"/>
          <a:stretch/>
        </p:blipFill>
        <p:spPr>
          <a:xfrm>
            <a:off x="68720" y="1527331"/>
            <a:ext cx="8854160" cy="271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2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4327" t="10800" r="5113" b="9401"/>
          <a:stretch/>
        </p:blipFill>
        <p:spPr>
          <a:xfrm>
            <a:off x="307115" y="1548667"/>
            <a:ext cx="8369340" cy="414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538" t="9401" r="3538" b="61200"/>
          <a:stretch/>
        </p:blipFill>
        <p:spPr>
          <a:xfrm>
            <a:off x="323528" y="984226"/>
            <a:ext cx="8496944" cy="15121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5901" t="9401" r="5113" b="24800"/>
          <a:stretch/>
        </p:blipFill>
        <p:spPr>
          <a:xfrm>
            <a:off x="314810" y="2631151"/>
            <a:ext cx="8402899" cy="349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96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4326" t="8000" r="4326" b="9401"/>
          <a:stretch/>
        </p:blipFill>
        <p:spPr>
          <a:xfrm>
            <a:off x="171158" y="1086266"/>
            <a:ext cx="8855890" cy="450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3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6138" t="6601" r="16138" b="6601"/>
          <a:stretch/>
        </p:blipFill>
        <p:spPr>
          <a:xfrm>
            <a:off x="611560" y="1020229"/>
            <a:ext cx="7912526" cy="570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3538" t="8001" r="4325" b="22000"/>
          <a:stretch/>
        </p:blipFill>
        <p:spPr>
          <a:xfrm>
            <a:off x="89254" y="1386714"/>
            <a:ext cx="8991418" cy="384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3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245238" y="975638"/>
            <a:ext cx="8791257" cy="55463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r>
              <a:rPr lang="ru-RU" dirty="0" smtClean="0">
                <a:latin typeface="Microsoft Sans Serif"/>
                <a:cs typeface="Microsoft Sans Serif"/>
              </a:rPr>
              <a:t>Сократились</a:t>
            </a:r>
            <a:r>
              <a:rPr lang="ru-RU" dirty="0">
                <a:latin typeface="Microsoft Sans Serif"/>
                <a:cs typeface="Microsoft Sans Serif"/>
              </a:rPr>
              <a:t>  сроки выдачи </a:t>
            </a:r>
            <a:r>
              <a:rPr lang="ru-RU" dirty="0" smtClean="0">
                <a:latin typeface="Microsoft Sans Serif"/>
                <a:cs typeface="Microsoft Sans Serif"/>
              </a:rPr>
              <a:t>специальных разрешений </a:t>
            </a:r>
            <a:r>
              <a:rPr lang="ru-RU" dirty="0">
                <a:latin typeface="Microsoft Sans Serif"/>
                <a:cs typeface="Microsoft Sans Serif"/>
              </a:rPr>
              <a:t>для движения грузовиков по автодорогам</a:t>
            </a:r>
          </a:p>
          <a:p>
            <a:pPr indent="442913"/>
            <a:r>
              <a:rPr lang="ru-RU" b="1" i="1" dirty="0" smtClean="0">
                <a:latin typeface="Microsoft Sans Serif"/>
                <a:cs typeface="Microsoft Sans Serif"/>
              </a:rPr>
              <a:t>Разрешения выдаются </a:t>
            </a:r>
            <a:r>
              <a:rPr lang="ru-RU" b="1" i="1" dirty="0">
                <a:latin typeface="Microsoft Sans Serif"/>
                <a:cs typeface="Microsoft Sans Serif"/>
              </a:rPr>
              <a:t>за 3 часа. </a:t>
            </a:r>
            <a:r>
              <a:rPr lang="ru-RU" dirty="0" smtClean="0">
                <a:latin typeface="Microsoft Sans Serif"/>
                <a:cs typeface="Microsoft Sans Serif"/>
              </a:rPr>
              <a:t>До этого </a:t>
            </a:r>
            <a:r>
              <a:rPr lang="ru-RU" dirty="0">
                <a:latin typeface="Microsoft Sans Serif"/>
                <a:cs typeface="Microsoft Sans Serif"/>
              </a:rPr>
              <a:t>срок выдачи разрешений составляет 7–9 дней. </a:t>
            </a:r>
            <a:r>
              <a:rPr lang="ru-RU" dirty="0" smtClean="0">
                <a:latin typeface="Microsoft Sans Serif"/>
                <a:cs typeface="Microsoft Sans Serif"/>
              </a:rPr>
              <a:t>(</a:t>
            </a:r>
            <a:r>
              <a:rPr lang="ru-RU" b="1" i="1" dirty="0" smtClean="0">
                <a:latin typeface="Microsoft Sans Serif"/>
                <a:cs typeface="Microsoft Sans Serif"/>
              </a:rPr>
              <a:t>с 1 марта 2024 года)</a:t>
            </a:r>
            <a:r>
              <a:rPr lang="ru-RU" dirty="0" smtClean="0">
                <a:latin typeface="Microsoft Sans Serif"/>
                <a:cs typeface="Microsoft Sans Serif"/>
              </a:rPr>
              <a:t>.</a:t>
            </a:r>
          </a:p>
          <a:p>
            <a:pPr indent="442913"/>
            <a:r>
              <a:rPr lang="ru-RU" dirty="0" smtClean="0">
                <a:latin typeface="Microsoft Sans Serif"/>
                <a:cs typeface="Microsoft Sans Serif"/>
              </a:rPr>
              <a:t>Согласно новым правилам, утвержденным правительством, движение тяжеловесного и крупногабаритного транспорта определяется автоматически на основе данных об автомобильных дорогах, предоставленных владельцами этих дорог.</a:t>
            </a:r>
          </a:p>
          <a:p>
            <a:pPr indent="442913"/>
            <a:r>
              <a:rPr lang="ru-RU" dirty="0" smtClean="0">
                <a:latin typeface="Microsoft Sans Serif"/>
                <a:cs typeface="Microsoft Sans Serif"/>
              </a:rPr>
              <a:t>При </a:t>
            </a:r>
            <a:r>
              <a:rPr lang="ru-RU" dirty="0">
                <a:latin typeface="Microsoft Sans Serif"/>
                <a:cs typeface="Microsoft Sans Serif"/>
              </a:rPr>
              <a:t>подаче заявки на разрешение система </a:t>
            </a:r>
            <a:r>
              <a:rPr lang="ru-RU" dirty="0" smtClean="0">
                <a:latin typeface="Microsoft Sans Serif"/>
                <a:cs typeface="Microsoft Sans Serif"/>
              </a:rPr>
              <a:t>формирует </a:t>
            </a:r>
            <a:r>
              <a:rPr lang="ru-RU" dirty="0">
                <a:latin typeface="Microsoft Sans Serif"/>
                <a:cs typeface="Microsoft Sans Serif"/>
              </a:rPr>
              <a:t>варианты маршрутов и </a:t>
            </a:r>
            <a:r>
              <a:rPr lang="ru-RU" dirty="0" err="1" smtClean="0">
                <a:latin typeface="Microsoft Sans Serif"/>
                <a:cs typeface="Microsoft Sans Serif"/>
              </a:rPr>
              <a:t>предлогает</a:t>
            </a:r>
            <a:r>
              <a:rPr lang="ru-RU" dirty="0" smtClean="0">
                <a:latin typeface="Microsoft Sans Serif"/>
                <a:cs typeface="Microsoft Sans Serif"/>
              </a:rPr>
              <a:t> </a:t>
            </a:r>
            <a:r>
              <a:rPr lang="ru-RU" dirty="0">
                <a:latin typeface="Microsoft Sans Serif"/>
                <a:cs typeface="Microsoft Sans Serif"/>
              </a:rPr>
              <a:t>их перевозчику на выбор. Кроме того, система автоматически рассчитает плату за возмещение ущерба, причиненного автодорогам.</a:t>
            </a:r>
          </a:p>
          <a:p>
            <a:pPr indent="442913"/>
            <a:r>
              <a:rPr lang="ru-RU" b="1" i="1" dirty="0" smtClean="0">
                <a:latin typeface="Microsoft Sans Serif"/>
                <a:cs typeface="Microsoft Sans Serif"/>
              </a:rPr>
              <a:t>Госавтоинспекция </a:t>
            </a:r>
            <a:r>
              <a:rPr lang="ru-RU" b="1" i="1" dirty="0">
                <a:latin typeface="Microsoft Sans Serif"/>
                <a:cs typeface="Microsoft Sans Serif"/>
              </a:rPr>
              <a:t>больше не </a:t>
            </a:r>
            <a:r>
              <a:rPr lang="ru-RU" b="1" i="1" dirty="0" smtClean="0">
                <a:latin typeface="Microsoft Sans Serif"/>
                <a:cs typeface="Microsoft Sans Serif"/>
              </a:rPr>
              <a:t>согласовывает </a:t>
            </a:r>
            <a:r>
              <a:rPr lang="ru-RU" b="1" i="1" dirty="0">
                <a:latin typeface="Microsoft Sans Serif"/>
                <a:cs typeface="Microsoft Sans Serif"/>
              </a:rPr>
              <a:t>маршрут транспортного средства.</a:t>
            </a:r>
          </a:p>
          <a:p>
            <a:pPr indent="442913"/>
            <a:r>
              <a:rPr lang="ru-RU" dirty="0" smtClean="0">
                <a:latin typeface="Microsoft Sans Serif"/>
                <a:cs typeface="Microsoft Sans Serif"/>
              </a:rPr>
              <a:t>Закон </a:t>
            </a:r>
            <a:r>
              <a:rPr lang="ru-RU" dirty="0">
                <a:latin typeface="Microsoft Sans Serif"/>
                <a:cs typeface="Microsoft Sans Serif"/>
              </a:rPr>
              <a:t>также обязывает владельцев автодорог вносить актуальные данные о технических характеристиках магистралей, предельно допустимых весовых параметрах для транспортных средств и временных ограничениях </a:t>
            </a:r>
            <a:r>
              <a:rPr lang="ru-RU" dirty="0" smtClean="0">
                <a:latin typeface="Microsoft Sans Serif"/>
                <a:cs typeface="Microsoft Sans Serif"/>
              </a:rPr>
              <a:t>или </a:t>
            </a:r>
            <a:r>
              <a:rPr lang="ru-RU" dirty="0">
                <a:latin typeface="Microsoft Sans Serif"/>
                <a:cs typeface="Microsoft Sans Serif"/>
              </a:rPr>
              <a:t>прекращении движения на автодорогах.</a:t>
            </a:r>
          </a:p>
          <a:p>
            <a:pPr marL="12700" algn="just"/>
            <a:endParaRPr lang="ru-RU" dirty="0">
              <a:latin typeface="Microsoft Sans Serif"/>
              <a:cs typeface="Microsoft Sans Serif"/>
            </a:endParaRPr>
          </a:p>
          <a:p>
            <a:pPr marL="12065">
              <a:lnSpc>
                <a:spcPct val="100000"/>
              </a:lnSpc>
              <a:tabLst>
                <a:tab pos="154940" algn="l"/>
              </a:tabLst>
            </a:pPr>
            <a:endParaRPr lang="ru-RU" sz="1800" dirty="0">
              <a:latin typeface="Microsoft Sans Serif"/>
              <a:cs typeface="Microsoft Sans Serif"/>
            </a:endParaRP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sz="18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33753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333417" y="1600200"/>
            <a:ext cx="7766976" cy="30534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r>
              <a:rPr lang="ru-RU" dirty="0"/>
              <a:t>Согласно </a:t>
            </a:r>
            <a:r>
              <a:rPr lang="ru-RU" b="1" dirty="0"/>
              <a:t>п. 10 Приказа Минтранса РФ № 361</a:t>
            </a:r>
            <a:r>
              <a:rPr lang="ru-RU" dirty="0"/>
              <a:t>, предполагаемая максимальная скорость движения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устанавливается </a:t>
            </a:r>
            <a:r>
              <a:rPr lang="ru-RU" b="1" dirty="0"/>
              <a:t>в специальном разрешении</a:t>
            </a:r>
            <a:r>
              <a:rPr lang="ru-RU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определяется на основе сведений, поступивших </a:t>
            </a:r>
            <a:r>
              <a:rPr lang="ru-RU" b="1" dirty="0"/>
              <a:t>от владельцев автомобильных дорог и Госавтоинспекции</a:t>
            </a:r>
            <a:r>
              <a:rPr lang="ru-RU" dirty="0"/>
              <a:t> при согласовании проекта организации дорожного движения (ПОДД).</a:t>
            </a:r>
          </a:p>
          <a:p>
            <a:pPr marL="12700" algn="just"/>
            <a:endParaRPr lang="ru-RU" dirty="0">
              <a:latin typeface="Microsoft Sans Serif"/>
              <a:cs typeface="Microsoft Sans Serif"/>
            </a:endParaRPr>
          </a:p>
          <a:p>
            <a:pPr marL="12065">
              <a:lnSpc>
                <a:spcPct val="100000"/>
              </a:lnSpc>
              <a:tabLst>
                <a:tab pos="154940" algn="l"/>
              </a:tabLst>
            </a:pPr>
            <a:endParaRPr lang="ru-RU" sz="1800" dirty="0">
              <a:latin typeface="Microsoft Sans Serif"/>
              <a:cs typeface="Microsoft Sans Serif"/>
            </a:endParaRP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sz="18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35385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245238" y="975638"/>
            <a:ext cx="8791257" cy="4992392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r>
              <a:rPr lang="ru-RU" b="1" dirty="0" smtClean="0"/>
              <a:t>При</a:t>
            </a:r>
            <a:r>
              <a:rPr lang="ru-RU" b="1" dirty="0"/>
              <a:t> изменении маршрута при перевозке крупногабаритного </a:t>
            </a:r>
            <a:r>
              <a:rPr lang="ru-RU" b="1" dirty="0" smtClean="0"/>
              <a:t>груза следующий алгоритм:</a:t>
            </a:r>
          </a:p>
          <a:p>
            <a:r>
              <a:rPr lang="ru-RU" b="1" dirty="0"/>
              <a:t>Прекратить движение по первоначальному маршруту</a:t>
            </a:r>
            <a:endParaRPr lang="ru-RU" dirty="0"/>
          </a:p>
          <a:p>
            <a:pPr lvl="1"/>
            <a:r>
              <a:rPr lang="ru-RU" dirty="0"/>
              <a:t>Остановка ТС в безопасном месте.</a:t>
            </a:r>
          </a:p>
          <a:p>
            <a:pPr lvl="1"/>
            <a:r>
              <a:rPr lang="ru-RU" dirty="0"/>
              <a:t>Фиксация факта изменения маршрута (запись в путевом листе, уведомление диспетчера).</a:t>
            </a:r>
          </a:p>
          <a:p>
            <a:r>
              <a:rPr lang="ru-RU" b="1" dirty="0"/>
              <a:t>Оценить новый маршрут на соответствие требованиям</a:t>
            </a:r>
            <a:endParaRPr lang="ru-RU" dirty="0"/>
          </a:p>
          <a:p>
            <a:pPr lvl="1"/>
            <a:r>
              <a:rPr lang="ru-RU" dirty="0"/>
              <a:t>Проверить, не превышают ли габариты/масса ТС допустимые значения для дорог нового маршрута.</a:t>
            </a:r>
          </a:p>
          <a:p>
            <a:pPr lvl="1"/>
            <a:r>
              <a:rPr lang="ru-RU" dirty="0"/>
              <a:t>Убедиться, что на новом маршруте:</a:t>
            </a:r>
          </a:p>
          <a:p>
            <a:pPr lvl="2"/>
            <a:r>
              <a:rPr lang="ru-RU" dirty="0"/>
              <a:t>нет участков с ограничениями по высоте (мосты, путепроводы, ЛЭП);</a:t>
            </a:r>
          </a:p>
          <a:p>
            <a:pPr lvl="2"/>
            <a:r>
              <a:rPr lang="ru-RU" dirty="0"/>
              <a:t>достаточная ширина проезжей части (особенно на поворотах);</a:t>
            </a:r>
          </a:p>
          <a:p>
            <a:pPr lvl="2"/>
            <a:r>
              <a:rPr lang="ru-RU" dirty="0"/>
              <a:t>отсутствуют участки с временными ограничениями движения (ремонт, перекрытия).</a:t>
            </a:r>
          </a:p>
          <a:p>
            <a:r>
              <a:rPr lang="ru-RU" b="1" dirty="0"/>
              <a:t>Аннулировать действующее специальное разрешение</a:t>
            </a:r>
            <a:endParaRPr lang="ru-RU" dirty="0"/>
          </a:p>
          <a:p>
            <a:pPr lvl="1"/>
            <a:r>
              <a:rPr lang="ru-RU" dirty="0"/>
              <a:t>Подать заявление об аннулировании в орган, выдавший разрешение (через </a:t>
            </a:r>
            <a:r>
              <a:rPr lang="ru-RU" dirty="0" err="1"/>
              <a:t>Госуслуги</a:t>
            </a:r>
            <a:r>
              <a:rPr lang="ru-RU" dirty="0"/>
              <a:t> или напрямую в ФКУ «</a:t>
            </a:r>
            <a:r>
              <a:rPr lang="ru-RU" dirty="0" err="1"/>
              <a:t>Упрдор</a:t>
            </a:r>
            <a:r>
              <a:rPr lang="ru-RU" dirty="0"/>
              <a:t>»).</a:t>
            </a:r>
          </a:p>
          <a:p>
            <a:pPr lvl="1"/>
            <a:r>
              <a:rPr lang="ru-RU" dirty="0"/>
              <a:t>Указать причину аннулирования — изменение маршрута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779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245238" y="975638"/>
            <a:ext cx="8791257" cy="4992392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r>
              <a:rPr lang="ru-RU" b="1" dirty="0" smtClean="0"/>
              <a:t>Подать</a:t>
            </a:r>
            <a:r>
              <a:rPr lang="ru-RU" b="1" dirty="0"/>
              <a:t> новое заявление на специальное разрешение</a:t>
            </a:r>
            <a:endParaRPr lang="ru-RU" dirty="0"/>
          </a:p>
          <a:p>
            <a:pPr lvl="1"/>
            <a:r>
              <a:rPr lang="ru-RU" dirty="0"/>
              <a:t>Форма заявления — согласно приложению № 1 к Приказу Минтранса № 361.</a:t>
            </a:r>
          </a:p>
          <a:p>
            <a:pPr lvl="1"/>
            <a:r>
              <a:rPr lang="ru-RU" dirty="0"/>
              <a:t>В заявлении указать:</a:t>
            </a:r>
          </a:p>
          <a:p>
            <a:pPr lvl="2"/>
            <a:r>
              <a:rPr lang="ru-RU" dirty="0"/>
              <a:t>параметры ТС и груза (длина, ширина, высота, масса);</a:t>
            </a:r>
          </a:p>
          <a:p>
            <a:pPr lvl="2"/>
            <a:r>
              <a:rPr lang="ru-RU" dirty="0"/>
              <a:t>новый маршрут с указанием точек начала и конца, всех промежуточных пунктов;</a:t>
            </a:r>
          </a:p>
          <a:p>
            <a:pPr lvl="2"/>
            <a:r>
              <a:rPr lang="ru-RU" dirty="0"/>
              <a:t>сроки перевозки;</a:t>
            </a:r>
          </a:p>
          <a:p>
            <a:pPr lvl="2"/>
            <a:r>
              <a:rPr lang="ru-RU" dirty="0"/>
              <a:t>данные о сопровождении (если требуется).</a:t>
            </a:r>
          </a:p>
          <a:p>
            <a:pPr lvl="1"/>
            <a:r>
              <a:rPr lang="ru-RU" dirty="0"/>
              <a:t>Приложить:</a:t>
            </a:r>
          </a:p>
          <a:p>
            <a:pPr lvl="2"/>
            <a:r>
              <a:rPr lang="ru-RU" dirty="0"/>
              <a:t>схему ТС с грузом (вид сверху и сбоку);</a:t>
            </a:r>
          </a:p>
          <a:p>
            <a:pPr lvl="2"/>
            <a:r>
              <a:rPr lang="ru-RU" dirty="0"/>
              <a:t>расчёты нагрузок на оси (если масса близка к предельной);</a:t>
            </a:r>
          </a:p>
          <a:p>
            <a:pPr lvl="2"/>
            <a:r>
              <a:rPr lang="ru-RU" dirty="0"/>
              <a:t>договор на сопровождение (если предусмотрено);</a:t>
            </a:r>
          </a:p>
          <a:p>
            <a:pPr lvl="2"/>
            <a:r>
              <a:rPr lang="ru-RU" dirty="0"/>
              <a:t>копию страховки ответственности перевозчика.</a:t>
            </a:r>
          </a:p>
          <a:p>
            <a:r>
              <a:rPr lang="ru-RU" b="1" dirty="0"/>
              <a:t>Согласовать новый маршрут</a:t>
            </a:r>
            <a:endParaRPr lang="ru-RU" dirty="0"/>
          </a:p>
          <a:p>
            <a:pPr lvl="1"/>
            <a:r>
              <a:rPr lang="ru-RU" dirty="0"/>
              <a:t>С владельцами дорог, по которым проходит новый маршрут (региональные администрации, </a:t>
            </a:r>
            <a:r>
              <a:rPr lang="ru-RU" dirty="0" err="1"/>
              <a:t>Росавтодор</a:t>
            </a:r>
            <a:r>
              <a:rPr lang="ru-RU" dirty="0"/>
              <a:t>, муниципальные службы).</a:t>
            </a:r>
          </a:p>
          <a:p>
            <a:pPr lvl="1"/>
            <a:r>
              <a:rPr lang="ru-RU" dirty="0"/>
              <a:t>С ГИБДД — если требуется сопровождение патрульным автомобилем.</a:t>
            </a:r>
          </a:p>
          <a:p>
            <a:pPr lvl="1"/>
            <a:r>
              <a:rPr lang="ru-RU" dirty="0"/>
              <a:t>Срок согласования — до 10 рабочих дней (п. 25 Приказа № 361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07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245238" y="975638"/>
            <a:ext cx="8791257" cy="55463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r>
              <a:rPr lang="ru-RU" b="1" dirty="0" smtClean="0"/>
              <a:t>Получить</a:t>
            </a:r>
            <a:r>
              <a:rPr lang="ru-RU" b="1" dirty="0"/>
              <a:t> новое специальное разрешение</a:t>
            </a:r>
            <a:endParaRPr lang="ru-RU" dirty="0"/>
          </a:p>
          <a:p>
            <a:pPr lvl="1"/>
            <a:r>
              <a:rPr lang="ru-RU" dirty="0"/>
              <a:t>Выдаётся после согласования маршрута и проверки документов.</a:t>
            </a:r>
          </a:p>
          <a:p>
            <a:pPr lvl="1"/>
            <a:r>
              <a:rPr lang="ru-RU" dirty="0"/>
              <a:t>Содержит:</a:t>
            </a:r>
          </a:p>
          <a:p>
            <a:pPr lvl="2"/>
            <a:r>
              <a:rPr lang="ru-RU" dirty="0"/>
              <a:t>номер и дату выдачи;</a:t>
            </a:r>
          </a:p>
          <a:p>
            <a:pPr lvl="2"/>
            <a:r>
              <a:rPr lang="ru-RU" dirty="0"/>
              <a:t>параметры груза и ТС;</a:t>
            </a:r>
          </a:p>
          <a:p>
            <a:pPr lvl="2"/>
            <a:r>
              <a:rPr lang="ru-RU" dirty="0"/>
              <a:t>утверждённый маршрут с перечнем дорог и участков;</a:t>
            </a:r>
          </a:p>
          <a:p>
            <a:pPr lvl="2"/>
            <a:r>
              <a:rPr lang="ru-RU" dirty="0"/>
              <a:t>условия движения (скорость, время суток, необходимость сопровождения);</a:t>
            </a:r>
          </a:p>
          <a:p>
            <a:pPr lvl="2"/>
            <a:r>
              <a:rPr lang="ru-RU" dirty="0"/>
              <a:t>срок действия разрешения.</a:t>
            </a:r>
          </a:p>
          <a:p>
            <a:r>
              <a:rPr lang="ru-RU" b="1" dirty="0"/>
              <a:t>При необходимости — разработать новый проект организации дорожного движения (ПОДД)</a:t>
            </a:r>
            <a:endParaRPr lang="ru-RU" dirty="0"/>
          </a:p>
          <a:p>
            <a:r>
              <a:rPr lang="ru-RU" b="1" dirty="0" smtClean="0"/>
              <a:t>Уведомить</a:t>
            </a:r>
            <a:r>
              <a:rPr lang="ru-RU" b="1" dirty="0"/>
              <a:t> участников перевозки</a:t>
            </a:r>
            <a:endParaRPr lang="ru-RU" dirty="0"/>
          </a:p>
          <a:p>
            <a:pPr lvl="1"/>
            <a:r>
              <a:rPr lang="ru-RU" dirty="0"/>
              <a:t>Грузоотправителя и грузополучателя — о новом маршруте и скорректированных сроках доставки.</a:t>
            </a:r>
          </a:p>
          <a:p>
            <a:pPr lvl="1"/>
            <a:r>
              <a:rPr lang="ru-RU" dirty="0"/>
              <a:t>Организацию сопровождения (если есть) — о корректировке графика и точек встречи.</a:t>
            </a:r>
          </a:p>
          <a:p>
            <a:r>
              <a:rPr lang="ru-RU" b="1" dirty="0"/>
              <a:t>Внести изменения в сопроводительные документы</a:t>
            </a:r>
            <a:endParaRPr lang="ru-RU" dirty="0"/>
          </a:p>
          <a:p>
            <a:r>
              <a:rPr lang="ru-RU" b="1" dirty="0" smtClean="0"/>
              <a:t>Обеспечить</a:t>
            </a:r>
            <a:r>
              <a:rPr lang="ru-RU" b="1" dirty="0"/>
              <a:t> соблюдение условий нового разрешения</a:t>
            </a:r>
            <a:endParaRPr lang="ru-RU" dirty="0"/>
          </a:p>
          <a:p>
            <a:pPr marL="12700" algn="just"/>
            <a:endParaRPr lang="ru-RU" dirty="0">
              <a:latin typeface="Microsoft Sans Serif"/>
              <a:cs typeface="Microsoft Sans Serif"/>
            </a:endParaRPr>
          </a:p>
          <a:p>
            <a:pPr marL="12065">
              <a:lnSpc>
                <a:spcPct val="100000"/>
              </a:lnSpc>
              <a:tabLst>
                <a:tab pos="154940" algn="l"/>
              </a:tabLst>
            </a:pPr>
            <a:endParaRPr lang="ru-RU" sz="1800" dirty="0">
              <a:latin typeface="Microsoft Sans Serif"/>
              <a:cs typeface="Microsoft Sans Serif"/>
            </a:endParaRP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sz="18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88509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245238" y="975638"/>
            <a:ext cx="8791257" cy="526939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r>
              <a:rPr lang="ru-RU" dirty="0"/>
              <a:t>Федеральный орган исполнительной власти, осуществляющий функции по оказанию </a:t>
            </a:r>
            <a:r>
              <a:rPr lang="ru-RU" dirty="0" err="1"/>
              <a:t>госуслуг</a:t>
            </a:r>
            <a:r>
              <a:rPr lang="ru-RU" dirty="0"/>
              <a:t> и управлению госимуществом в сфере дорожного хозяйства (в т. ч. </a:t>
            </a:r>
            <a:r>
              <a:rPr lang="ru-RU" b="1" dirty="0" err="1"/>
              <a:t>Росавтодор</a:t>
            </a:r>
            <a:r>
              <a:rPr lang="ru-RU" dirty="0"/>
              <a:t>), вправе принять решение об отказе в выдаче специального разрешения на движение тяжеловесного и (или) крупногабаритного транспортного средства в случаях, предусмотренных </a:t>
            </a:r>
            <a:r>
              <a:rPr lang="ru-RU" b="1" dirty="0"/>
              <a:t>п. 22 Постановления Правительства РФ от 01.12.2023 № 2060</a:t>
            </a:r>
            <a:r>
              <a:rPr lang="ru-RU" dirty="0"/>
              <a:t>.</a:t>
            </a:r>
            <a:endParaRPr lang="ru-RU" dirty="0">
              <a:latin typeface="Microsoft Sans Serif"/>
              <a:cs typeface="Microsoft Sans Serif"/>
            </a:endParaRPr>
          </a:p>
          <a:p>
            <a:pPr marL="12065">
              <a:lnSpc>
                <a:spcPct val="100000"/>
              </a:lnSpc>
              <a:tabLst>
                <a:tab pos="154940" algn="l"/>
              </a:tabLst>
            </a:pPr>
            <a:endParaRPr lang="ru-RU" sz="1800" dirty="0" smtClean="0">
              <a:latin typeface="Microsoft Sans Serif"/>
              <a:cs typeface="Microsoft Sans Serif"/>
            </a:endParaRPr>
          </a:p>
          <a:p>
            <a:r>
              <a:rPr lang="ru-RU" b="1" dirty="0"/>
              <a:t>Основные основания для отказа</a:t>
            </a:r>
          </a:p>
          <a:p>
            <a:r>
              <a:rPr lang="ru-RU" b="1" dirty="0"/>
              <a:t>Несоответствие параметров ТС и груза требованиям безопасности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превышение допустимой нагрузки на ось или общей массы, которое не может быть компенсировано иными условиями движения;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габариты ТС с грузом превышают допустимые значения, и маршрут не позволяет обеспечить безопасное движение (например, из‑за мостов, путепроводов, линий электропередачи).</a:t>
            </a:r>
          </a:p>
          <a:p>
            <a:r>
              <a:rPr lang="ru-RU" b="1" dirty="0"/>
              <a:t>Отсутствие согласования с владельцами дорог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если владелец автомобильной дороги (региональный, муниципальный орган или </a:t>
            </a:r>
            <a:r>
              <a:rPr lang="ru-RU" dirty="0" err="1"/>
              <a:t>Росавтодор</a:t>
            </a:r>
            <a:r>
              <a:rPr lang="ru-RU" dirty="0"/>
              <a:t>) не согласовал маршрут или выдвинул условия, которые заявитель не выполнил;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при наличии действующих ограничений движения на участке </a:t>
            </a:r>
            <a:endParaRPr lang="ru-RU" dirty="0" smtClean="0"/>
          </a:p>
          <a:p>
            <a:pPr lvl="1"/>
            <a:r>
              <a:rPr lang="ru-RU" dirty="0" smtClean="0"/>
              <a:t>маршрута</a:t>
            </a:r>
            <a:r>
              <a:rPr lang="ru-RU" dirty="0"/>
              <a:t> (ремонт, закрытие, временные запреты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295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245238" y="975638"/>
            <a:ext cx="8791257" cy="3884397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r>
              <a:rPr lang="ru-RU" b="1" dirty="0" smtClean="0"/>
              <a:t>Некорректное</a:t>
            </a:r>
            <a:r>
              <a:rPr lang="ru-RU" b="1" dirty="0"/>
              <a:t> или неполное заявление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отсутствие обязательных сведений в заявлении (п. 17 Правил № 2060):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dirty="0"/>
              <a:t>данные о заявителе и владельце ТС;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dirty="0"/>
              <a:t>параметры ТС и груза (масса, габариты, распределение нагрузки по осям);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dirty="0"/>
              <a:t>маршрут движения;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dirty="0"/>
              <a:t>сроки перевозки;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dirty="0"/>
              <a:t>сведения о сопровождении (если требуется);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непредставление обязательных документов (схемы ТС с грузом, расчётов нагрузок, договора на сопровождение и т. д.).</a:t>
            </a:r>
          </a:p>
          <a:p>
            <a:r>
              <a:rPr lang="ru-RU" b="1" dirty="0"/>
              <a:t>Нарушение требований к оформлению документов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подача заявления в ненадлежащей форме (не через ЕПГУ или информационную систему уполномоченного органа);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отсутствие электронной подписи (УКЭП или УНЭП, если требуется);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недостоверные или искажённые данные в документах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90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245238" y="975638"/>
            <a:ext cx="8791257" cy="4992392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r>
              <a:rPr lang="ru-RU" b="1" dirty="0" smtClean="0"/>
              <a:t>Несоответствие</a:t>
            </a:r>
            <a:r>
              <a:rPr lang="ru-RU" b="1" dirty="0"/>
              <a:t> ТС техническим требованиям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неисправность тормозной системы, рулевого управления, ходовой части;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отсутствие или неисправность устройств контроля (датчиков нагрузки, GPS‑</a:t>
            </a:r>
            <a:r>
              <a:rPr lang="ru-RU" dirty="0" err="1"/>
              <a:t>трекеров</a:t>
            </a:r>
            <a:r>
              <a:rPr lang="ru-RU" dirty="0"/>
              <a:t>, если они обязательны);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несоответствие конструкции ТС условиям перевозки (например, отсутствие креплений для крупногабаритного груза).</a:t>
            </a:r>
          </a:p>
          <a:p>
            <a:r>
              <a:rPr lang="ru-RU" b="1" dirty="0"/>
              <a:t>Отсутствие обеспечения возмещения вреда дорогам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не уплачена плата за возмещение ущерба, наносимого автомобильным дорогам тяжеловесным ТС (если она предусмотрена);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не представлен договор страхования ответственности перевозчика (если требуется).</a:t>
            </a:r>
          </a:p>
          <a:p>
            <a:r>
              <a:rPr lang="ru-RU" b="1" dirty="0"/>
              <a:t>Несоблюдение условий маршрута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маршрут проходит через участки, где движение тяжеловесных/крупногабаритных ТС </a:t>
            </a:r>
            <a:r>
              <a:rPr lang="ru-RU" b="1" dirty="0"/>
              <a:t>запрещено</a:t>
            </a:r>
            <a:r>
              <a:rPr lang="ru-RU" dirty="0"/>
              <a:t> (например, по дорогам с низкой несущей способностью, мостам с ограниченной грузоподъёмностью);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на маршруте имеются участки с габаритами (высота, ширина), не позволяющими безопасно проехать ТС с данным грузом.</a:t>
            </a: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sz="18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78857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1500166" y="0"/>
            <a:ext cx="5801381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ru-RU" sz="3200" b="1" spc="-25" dirty="0"/>
              <a:t>Порядок выдачи специального разрешения </a:t>
            </a:r>
            <a:endParaRPr sz="3200" b="1" spc="-25" dirty="0"/>
          </a:p>
        </p:txBody>
      </p:sp>
      <p:sp>
        <p:nvSpPr>
          <p:cNvPr id="8" name="object 5"/>
          <p:cNvSpPr txBox="1"/>
          <p:nvPr/>
        </p:nvSpPr>
        <p:spPr>
          <a:xfrm>
            <a:off x="245238" y="975638"/>
            <a:ext cx="8791257" cy="6100388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r>
              <a:rPr lang="ru-RU" b="1" dirty="0" smtClean="0"/>
              <a:t>Отсутствие</a:t>
            </a:r>
            <a:r>
              <a:rPr lang="ru-RU" b="1" dirty="0"/>
              <a:t> проекта организации дорожного движения (ПОДД)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требуется при перевозке: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dirty="0"/>
              <a:t>шириной &gt; 5 м;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dirty="0"/>
              <a:t>длиной &gt; 35 м;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ru-RU" dirty="0"/>
              <a:t>по дорогам с шириной проезжей части для встречного движения &lt; 3 м (на </a:t>
            </a:r>
            <a:r>
              <a:rPr lang="ru-RU" dirty="0" err="1"/>
              <a:t>двухполосных</a:t>
            </a:r>
            <a:r>
              <a:rPr lang="ru-RU" dirty="0"/>
              <a:t> дорогах);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ПОДД не разработан или не согласован с ГИБДД и владельцами дорог.</a:t>
            </a:r>
          </a:p>
          <a:p>
            <a:r>
              <a:rPr lang="ru-RU" b="1" dirty="0"/>
              <a:t>Наличие неоплаченных штрафов или задолженностей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за предыдущие нарушения при перевозке тяжеловесных/крупногабаритных грузов;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по платежам за возмещение ущерба дорогам.</a:t>
            </a:r>
          </a:p>
          <a:p>
            <a:r>
              <a:rPr lang="ru-RU" b="1" dirty="0"/>
              <a:t>Истечение срока действия документов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диагностической карты (техосмотра) ТС;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водительских удостоверений экипажа;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иных разрешительных документов, обязательных для перевозки.</a:t>
            </a:r>
          </a:p>
          <a:p>
            <a:r>
              <a:rPr lang="ru-RU" b="1" dirty="0"/>
              <a:t>Нарушение экологических или санитарных норм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перевозка опасных грузов без соблюдения требований ДОПОГ;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риск загрязнения окружающей среды при перевозке</a:t>
            </a:r>
            <a:r>
              <a:rPr lang="ru-RU"/>
              <a:t> </a:t>
            </a:r>
            <a:endParaRPr lang="ru-RU" smtClean="0"/>
          </a:p>
          <a:p>
            <a:pPr lvl="1"/>
            <a:r>
              <a:rPr lang="ru-RU" smtClean="0"/>
              <a:t>наливных</a:t>
            </a:r>
            <a:r>
              <a:rPr lang="ru-RU" dirty="0"/>
              <a:t> или сыпучих грузов.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sz="1800" dirty="0">
              <a:latin typeface="Microsoft Sans Serif"/>
              <a:cs typeface="Microsoft Sans Serif"/>
            </a:endParaRPr>
          </a:p>
          <a:p>
            <a:pPr marL="154305" indent="-142240">
              <a:lnSpc>
                <a:spcPct val="100000"/>
              </a:lnSpc>
              <a:buChar char="•"/>
              <a:tabLst>
                <a:tab pos="154940" algn="l"/>
              </a:tabLst>
            </a:pPr>
            <a:endParaRPr sz="1800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40460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39707"/>
            <a:ext cx="83529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Обеспечение безопасности при перевозках скоропортящихся грузов</a:t>
            </a:r>
            <a:endParaRPr lang="ru-RU" sz="28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5176" y="1579727"/>
            <a:ext cx="8208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1841" y="773178"/>
            <a:ext cx="888590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Контроль соответствия транспортных средств нормам, предписанным в </a:t>
            </a:r>
            <a:r>
              <a:rPr lang="ru-RU" b="1" u="sng" dirty="0" smtClean="0">
                <a:hlinkClick r:id="rId2"/>
              </a:rPr>
              <a:t>Соглашение </a:t>
            </a:r>
            <a:r>
              <a:rPr lang="ru-RU" b="1" u="sng" dirty="0">
                <a:hlinkClick r:id="rId2"/>
              </a:rPr>
              <a:t>о международных перевозках скоропортящихся пищевых продуктов и о специальных транспортных средствах, предназначенных для этих перевозок (СПС</a:t>
            </a:r>
            <a:r>
              <a:rPr lang="ru-RU" b="1" u="sng" dirty="0" smtClean="0">
                <a:hlinkClick r:id="rId2"/>
              </a:rPr>
              <a:t>)</a:t>
            </a:r>
            <a:r>
              <a:rPr lang="ru-RU" b="1" u="sng" dirty="0" smtClean="0"/>
              <a:t> (</a:t>
            </a:r>
            <a:r>
              <a:rPr lang="ru-RU" dirty="0" smtClean="0"/>
              <a:t>г</a:t>
            </a:r>
            <a:r>
              <a:rPr lang="ru-RU" dirty="0"/>
              <a:t>. </a:t>
            </a:r>
            <a:r>
              <a:rPr lang="ru-RU" dirty="0" smtClean="0"/>
              <a:t>Женева </a:t>
            </a:r>
            <a:r>
              <a:rPr lang="ru-RU" dirty="0"/>
              <a:t>1 сентября 1970 г. (СПС)</a:t>
            </a:r>
            <a:r>
              <a:rPr lang="ru-RU" b="1" u="sng" dirty="0" smtClean="0"/>
              <a:t>)</a:t>
            </a:r>
            <a:endParaRPr lang="ru-RU" b="1" dirty="0"/>
          </a:p>
          <a:p>
            <a:endParaRPr lang="ru-RU" dirty="0"/>
          </a:p>
          <a:p>
            <a:r>
              <a:rPr lang="ru-RU" dirty="0"/>
              <a:t> 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Приложение </a:t>
            </a:r>
            <a:r>
              <a:rPr lang="ru-RU" dirty="0"/>
              <a:t>1. Добавление 1. Положения, касающиеся контроля соответствия нормам изотермических транспортных средств - ледников, рефрижераторов и отапливаемых транспортных </a:t>
            </a:r>
            <a:r>
              <a:rPr lang="ru-RU" dirty="0" smtClean="0"/>
              <a:t>средств.</a:t>
            </a:r>
          </a:p>
          <a:p>
            <a:endParaRPr lang="ru-RU" dirty="0"/>
          </a:p>
          <a:p>
            <a:pPr marL="342900" indent="-342900">
              <a:buAutoNum type="arabicPeriod"/>
            </a:pPr>
            <a:r>
              <a:rPr lang="ru-RU" dirty="0" smtClean="0"/>
              <a:t>За </a:t>
            </a:r>
            <a:r>
              <a:rPr lang="ru-RU" dirty="0"/>
              <a:t>исключением случаев, предусмотренных в пунктах 29 и 49 добавления 2 к настоящему приложению, контроль соответствия нормам, предписываемым в настоящем приложении, производится на испытательных станциях, указанных или уполномоченных на то компетентным органом страны, где зарегистрировано или взято на учет транспортное средство. Этот контроль производится</a:t>
            </a:r>
            <a:r>
              <a:rPr lang="ru-RU" dirty="0" smtClean="0"/>
              <a:t>:</a:t>
            </a:r>
          </a:p>
          <a:p>
            <a:r>
              <a:rPr lang="ru-RU" dirty="0" smtClean="0"/>
              <a:t>a) до сдачи транспортного средства в эксплуатацию; </a:t>
            </a:r>
          </a:p>
          <a:p>
            <a:r>
              <a:rPr lang="ru-RU" dirty="0" smtClean="0"/>
              <a:t>b</a:t>
            </a:r>
            <a:r>
              <a:rPr lang="ru-RU" dirty="0"/>
              <a:t>) периодически, по крайней мере раз в шесть лет; </a:t>
            </a:r>
            <a:endParaRPr lang="ru-RU" dirty="0" smtClean="0"/>
          </a:p>
          <a:p>
            <a:r>
              <a:rPr lang="ru-RU" dirty="0" smtClean="0"/>
              <a:t>c</a:t>
            </a:r>
            <a:r>
              <a:rPr lang="ru-RU" dirty="0"/>
              <a:t>) каждый раз, когда этого требует указанный компетентный </a:t>
            </a:r>
            <a:endParaRPr lang="ru-RU" dirty="0" smtClean="0"/>
          </a:p>
          <a:p>
            <a:r>
              <a:rPr lang="ru-RU" dirty="0" smtClean="0"/>
              <a:t>орган</a:t>
            </a:r>
            <a:r>
              <a:rPr lang="ru-RU" dirty="0"/>
              <a:t>. </a:t>
            </a:r>
            <a:endParaRPr lang="ru-RU" dirty="0" smtClean="0"/>
          </a:p>
        </p:txBody>
      </p:sp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7" name="Овал 6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612335" y="1996559"/>
            <a:ext cx="761459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-apple-system"/>
              </a:rPr>
              <a:t>Свидетельство выдаёт </a:t>
            </a:r>
            <a:r>
              <a:rPr lang="ru-RU" b="1" dirty="0">
                <a:latin typeface="-apple-system"/>
              </a:rPr>
              <a:t>ФБУ «</a:t>
            </a:r>
            <a:r>
              <a:rPr lang="ru-RU" b="1" dirty="0" err="1">
                <a:latin typeface="-apple-system"/>
              </a:rPr>
              <a:t>Росавтотранс</a:t>
            </a:r>
            <a:r>
              <a:rPr lang="ru-RU" b="1" dirty="0">
                <a:latin typeface="-apple-system"/>
              </a:rPr>
              <a:t>»</a:t>
            </a:r>
            <a:r>
              <a:rPr lang="ru-RU" dirty="0">
                <a:latin typeface="-apple-system"/>
              </a:rPr>
              <a:t> (Федеральное бюджетное учреждение «Агентство автомобильного транспорта»).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7134" y="2687369"/>
            <a:ext cx="806695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/>
              <a:t>СПС </a:t>
            </a:r>
            <a:r>
              <a:rPr lang="ru-RU" dirty="0" smtClean="0"/>
              <a:t> во время перевозки должно находится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борту транспортного средства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51596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39707"/>
            <a:ext cx="83529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Обеспечение безопасности при перевозках скоропортящихся грузов</a:t>
            </a:r>
            <a:endParaRPr lang="ru-RU" sz="28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5176" y="1579727"/>
            <a:ext cx="8208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15176" y="914400"/>
            <a:ext cx="88859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2. Контроль новых транспортных средств серийного производства, соответствующих установленному образцу, может производиться выборочным методом, охватывающим по крайней мере 1% транспортных средств данной серии. Транспортные средства не могут рассматриваться как входящие в состав той же серии, что и служащее образцом транспортное средство, если они не отвечают по крайней мере следующим условиям в целях обеспечения и соответствия транспортному средству, служащему образцом: </a:t>
            </a:r>
            <a:endParaRPr lang="ru-RU" dirty="0" smtClean="0"/>
          </a:p>
          <a:p>
            <a:pPr marL="342900" indent="-342900">
              <a:buAutoNum type="alphaLcParenR"/>
            </a:pPr>
            <a:r>
              <a:rPr lang="ru-RU" dirty="0" smtClean="0"/>
              <a:t>если </a:t>
            </a:r>
            <a:r>
              <a:rPr lang="ru-RU" dirty="0"/>
              <a:t>речь идет об изотермических транспортных средствах, причем образцом может служить изотермическое транспортное средство, транспортное средство-ледник, рефрижератор или отапливаемое транспортное средство,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изоляция </a:t>
            </a:r>
            <a:r>
              <a:rPr lang="ru-RU" dirty="0"/>
              <a:t>является подобной; в частности, изоляционный материал и его толщина, а также метод изоляции идентичны;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внутреннее </a:t>
            </a:r>
            <a:r>
              <a:rPr lang="ru-RU" dirty="0"/>
              <a:t>оборудование идентично или упрощено;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число </a:t>
            </a:r>
            <a:r>
              <a:rPr lang="ru-RU" dirty="0"/>
              <a:t>дверей и люков или других отверстий одинаково или меньше;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внутренняя </a:t>
            </a:r>
            <a:r>
              <a:rPr lang="ru-RU" dirty="0"/>
              <a:t>поверхность кузова не отличается более чем на Соглашение о международных перевозках скоропортящихся пищевых продуктов и о специальных транспортных средствах, предназначенных для этих перевозок (СПС)20%;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7" name="Овал 6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026257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39707"/>
            <a:ext cx="83529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Обеспечение безопасности при перевозках скоропортящихся грузов</a:t>
            </a:r>
            <a:endParaRPr lang="ru-RU" sz="28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5176" y="1579727"/>
            <a:ext cx="8208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15176" y="914400"/>
            <a:ext cx="803775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b) если речь идет о транспортных средствах-ледниках, причем образцом должно служить транспортное средство-ледник,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условия</a:t>
            </a:r>
            <a:r>
              <a:rPr lang="ru-RU" dirty="0"/>
              <a:t>, указанные в подпункте "а", соблюдены;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внутреннее </a:t>
            </a:r>
            <a:r>
              <a:rPr lang="ru-RU" dirty="0"/>
              <a:t>вентиляционное оборудование является подобным</a:t>
            </a:r>
            <a:r>
              <a:rPr lang="ru-RU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источник </a:t>
            </a:r>
            <a:r>
              <a:rPr lang="ru-RU" dirty="0"/>
              <a:t>холода идентичен;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запас </a:t>
            </a:r>
            <a:r>
              <a:rPr lang="ru-RU" dirty="0"/>
              <a:t>холода на единицу внутренней поверхности больше или одинаков</a:t>
            </a:r>
            <a:r>
              <a:rPr lang="ru-RU" dirty="0" smtClean="0"/>
              <a:t>;</a:t>
            </a:r>
          </a:p>
          <a:p>
            <a:r>
              <a:rPr lang="ru-RU" dirty="0"/>
              <a:t>c) если речь идет о транспортных средствах-рефрижераторах, причем образцом должно служить транспортное средство-рефрижератор,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условия</a:t>
            </a:r>
            <a:r>
              <a:rPr lang="ru-RU" dirty="0"/>
              <a:t>, указанные в подпункте "а", соблюдены;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мощность</a:t>
            </a:r>
            <a:r>
              <a:rPr lang="ru-RU" dirty="0"/>
              <a:t>, при одинаковых температурных условиях, холодильного оборудования на единицу внутренней поверхности больше или одинакова; </a:t>
            </a:r>
            <a:endParaRPr lang="ru-RU" dirty="0" smtClean="0"/>
          </a:p>
          <a:p>
            <a:r>
              <a:rPr lang="ru-RU" dirty="0" smtClean="0"/>
              <a:t>d</a:t>
            </a:r>
            <a:r>
              <a:rPr lang="ru-RU" dirty="0"/>
              <a:t>) если речь идет об отапливаемых транспортных средствах, причем образцом может служить изотермическое или отапливаемое транспортное средство,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условия</a:t>
            </a:r>
            <a:r>
              <a:rPr lang="ru-RU" dirty="0"/>
              <a:t>, указанные в подпункте "а", соблюдены;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- </a:t>
            </a:r>
            <a:r>
              <a:rPr lang="ru-RU" dirty="0"/>
              <a:t>источник тепла идентичен;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- </a:t>
            </a:r>
            <a:r>
              <a:rPr lang="ru-RU" dirty="0"/>
              <a:t>мощность отопительного оборудования на единицу внутренней поверхности больше или одинакова.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7" name="Овал 6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7316192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39707"/>
            <a:ext cx="83529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Обеспечение безопасности при перевозках скоропортящихся грузов</a:t>
            </a:r>
            <a:endParaRPr lang="ru-RU" sz="28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5176" y="1579727"/>
            <a:ext cx="8208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15176" y="914400"/>
            <a:ext cx="819012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3. Методы и порядок проведения контроля соответствия транспортных средств нормам приведены в добавлении 2 к настоящему приложению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. Свидетельство о соответствии нормам выдается компетентным органом на бланке, соответствующем образцу, приведенному в добавлении 3 к настоящему приложению. Что касается дорожных транспортных средств, то свидетельство или его фотокопия должны находиться на транспортном средстве и предъявляться по первому требованию контролеров. Если транспортное средство может быть обозначено как относящееся к какой-либо категории или классу лишь в силу временных положений, предусмотренных в пункте 5 настоящего приложения, то срок действия выданного для этого транспортного средства свидетельства ограничивается периодом, предусмотренным этими временными положениями.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5. На транспортные средства наносятся опознавательные буквенные обозначения и надписи согласно положениям добавления 4 к настоящему приложению. Они должны быть уничтожены, как только транспортное </a:t>
            </a:r>
            <a:endParaRPr lang="ru-RU" dirty="0" smtClean="0"/>
          </a:p>
          <a:p>
            <a:r>
              <a:rPr lang="ru-RU" smtClean="0"/>
              <a:t>средство </a:t>
            </a:r>
            <a:r>
              <a:rPr lang="ru-RU" dirty="0"/>
              <a:t>перестает соответствовать нормам, </a:t>
            </a:r>
            <a:r>
              <a:rPr lang="ru-RU"/>
              <a:t>установленным </a:t>
            </a:r>
            <a:r>
              <a:rPr lang="ru-RU" smtClean="0"/>
              <a:t>в</a:t>
            </a:r>
          </a:p>
          <a:p>
            <a:r>
              <a:rPr lang="ru-RU" smtClean="0"/>
              <a:t>настоящем </a:t>
            </a:r>
            <a:r>
              <a:rPr lang="ru-RU" dirty="0"/>
              <a:t>приложении.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7" name="Овал 6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942576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39707"/>
            <a:ext cx="83529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Обеспечение безопасности при перевозках скоропортящихся грузов</a:t>
            </a:r>
            <a:endParaRPr lang="ru-RU" sz="28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5176" y="1579727"/>
            <a:ext cx="8208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4570" y="1142509"/>
            <a:ext cx="819012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Максимальная периодичность контроля соответствия ТС нормам СПС</a:t>
            </a:r>
          </a:p>
          <a:p>
            <a:r>
              <a:rPr lang="ru-RU" dirty="0"/>
              <a:t>Контроль соответствия транспортных средств нормам Соглашения о международных перевозках скоропортящихся пищевых продуктов и о специальных транспортных средствах, предназначенных для этих перевозок (СПС) осуществляется с максимальной периодичностью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r>
              <a:rPr lang="ru-RU" b="1" dirty="0"/>
              <a:t>1 раз в 6 лет</a:t>
            </a:r>
            <a:r>
              <a:rPr lang="ru-RU" dirty="0"/>
              <a:t> — при проведении </a:t>
            </a:r>
            <a:r>
              <a:rPr lang="ru-RU" b="1" dirty="0"/>
              <a:t>полных испытаний</a:t>
            </a:r>
            <a:r>
              <a:rPr lang="ru-RU" dirty="0"/>
              <a:t> транспортного средства на соответствие нормам СПС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b="1" dirty="0"/>
              <a:t>1 раз в 3 года</a:t>
            </a:r>
            <a:r>
              <a:rPr lang="ru-RU" dirty="0"/>
              <a:t> — при проведении </a:t>
            </a:r>
            <a:r>
              <a:rPr lang="ru-RU" b="1" dirty="0"/>
              <a:t>экспертной проверки</a:t>
            </a:r>
            <a:r>
              <a:rPr lang="ru-RU" dirty="0"/>
              <a:t> транспортного средства.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7" name="Овал 6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615178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39707"/>
            <a:ext cx="83529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Обеспечение безопасности при перевозках скоропортящихся грузов</a:t>
            </a:r>
            <a:endParaRPr lang="ru-RU" sz="28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5176" y="1579727"/>
            <a:ext cx="8208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4570" y="1142509"/>
            <a:ext cx="819012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Температурный режим при перевозке скоропортящихся </a:t>
            </a:r>
            <a:r>
              <a:rPr lang="ru-RU" b="1" dirty="0" smtClean="0"/>
              <a:t>продуктов</a:t>
            </a:r>
          </a:p>
          <a:p>
            <a:pPr algn="ctr"/>
            <a:endParaRPr lang="ru-RU" b="1" dirty="0"/>
          </a:p>
          <a:p>
            <a:r>
              <a:rPr lang="ru-RU" dirty="0"/>
              <a:t>Температурный режим зависит от типа продукта и закреплён в нормативных документах: </a:t>
            </a:r>
            <a:r>
              <a:rPr lang="ru-RU" b="1" dirty="0"/>
              <a:t>СПС</a:t>
            </a:r>
            <a:r>
              <a:rPr lang="ru-RU" dirty="0"/>
              <a:t> (Соглашение о международных перевозках скоропортящихся пищевых продуктов и о специальных транспортных средствах, 1970 г.), </a:t>
            </a:r>
            <a:r>
              <a:rPr lang="ru-RU" b="1" dirty="0"/>
              <a:t>ТР ТС 034/2013</a:t>
            </a:r>
            <a:r>
              <a:rPr lang="ru-RU" dirty="0"/>
              <a:t> («О безопасности мяса и мясной продукции»), </a:t>
            </a:r>
            <a:r>
              <a:rPr lang="ru-RU" b="1" dirty="0"/>
              <a:t>ТР ЕАЭС 040/2016</a:t>
            </a:r>
            <a:r>
              <a:rPr lang="ru-RU" dirty="0"/>
              <a:t> («О безопасности рыбы и рыбной продукции»), </a:t>
            </a:r>
            <a:r>
              <a:rPr lang="ru-RU" b="1" dirty="0"/>
              <a:t>СанПиН</a:t>
            </a:r>
            <a:r>
              <a:rPr lang="ru-RU" dirty="0"/>
              <a:t> и </a:t>
            </a:r>
            <a:r>
              <a:rPr lang="ru-RU" b="1" dirty="0"/>
              <a:t>Правилах перевозок грузов</a:t>
            </a:r>
            <a:r>
              <a:rPr lang="ru-RU" dirty="0"/>
              <a:t>.</a:t>
            </a:r>
          </a:p>
          <a:p>
            <a:r>
              <a:rPr lang="ru-RU" b="1" dirty="0"/>
              <a:t>Основные температурные режимы</a:t>
            </a:r>
          </a:p>
          <a:p>
            <a:r>
              <a:rPr lang="ru-RU" b="1" dirty="0"/>
              <a:t>Замороженные продукты</a:t>
            </a:r>
            <a:r>
              <a:rPr lang="ru-RU" dirty="0"/>
              <a:t> (мясо, рыба, полуфабрикаты):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мясо на костях: не выше −8 ∘C;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err="1"/>
              <a:t>жилованное</a:t>
            </a:r>
            <a:r>
              <a:rPr lang="ru-RU" dirty="0"/>
              <a:t> мясо и субпродукты: не выше −12 ∘C;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мясо птицы механической обвалки, мясная масса: не выше −18 ∘C;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тушки птицы (замороженные): не выше −8 ∘C;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дичь в оперении: не выше −15 ∘C;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тушки кроликов: не выше −9 ∘C;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субпродукты (головы, языки, мозги и т. д.): не выше −12 ∘C;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замороженные блоки крови и фракций: не выше −12 ∘C</a:t>
            </a:r>
            <a:r>
              <a:rPr lang="ru-RU" dirty="0" smtClean="0"/>
              <a:t>.</a:t>
            </a: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7" name="Овал 6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551034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39707"/>
            <a:ext cx="83529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Обеспечение безопасности при перевозках скоропортящихся грузов</a:t>
            </a:r>
            <a:endParaRPr lang="ru-RU" sz="28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5176" y="1579727"/>
            <a:ext cx="8208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8412" y="914400"/>
            <a:ext cx="81995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Охлаждённые</a:t>
            </a:r>
            <a:r>
              <a:rPr lang="ru-RU" b="1" dirty="0"/>
              <a:t> продукты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мясо птицы (охлаждённое): от 0 до +2 ∘C (общий срок хранения и перевозки — не более 5 суток);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охлаждённая рыба: не выше +2 ∘C;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молочные продукты (сыры, йогурты, творог): от +2 до +6 ∘C;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свежие овощи и фрукты: от +2 до +8 ∘C (зависит от вида продукта).</a:t>
            </a:r>
          </a:p>
          <a:p>
            <a:r>
              <a:rPr lang="ru-RU" b="1" dirty="0"/>
              <a:t>Особо скоропортящиеся продукты</a:t>
            </a:r>
            <a:r>
              <a:rPr lang="ru-RU" dirty="0"/>
              <a:t> (готовые блюда, салаты, кондитерские изделия с кремом):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температура хранения и перевозки: не выше +6 ∘C.</a:t>
            </a:r>
          </a:p>
          <a:p>
            <a:r>
              <a:rPr lang="ru-RU" b="1" dirty="0"/>
              <a:t>Живая рыба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температура воды в цистерне: не выше +10 ∘C;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время перевозки: летом — не более 24 часов, зимой — не более 48 часов.</a:t>
            </a:r>
          </a:p>
          <a:p>
            <a:r>
              <a:rPr lang="ru-RU" b="1" dirty="0" err="1"/>
              <a:t>Мясокопчёности</a:t>
            </a:r>
            <a:r>
              <a:rPr lang="ru-RU" dirty="0"/>
              <a:t> (окорока, грудинка, корейка и т. д.):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перевозка в ящиках или бочках с заливкой пищевым жиром;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температурный режим: от 0 до +6 ∘C.</a:t>
            </a:r>
          </a:p>
          <a:p>
            <a:r>
              <a:rPr lang="ru-RU" b="1" dirty="0"/>
              <a:t>Хлебобулочные изделия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перевозка в закрытых фургонах с полками;</a:t>
            </a:r>
          </a:p>
          <a:p>
            <a:pPr lvl="1"/>
            <a:r>
              <a:rPr lang="ru-RU" dirty="0"/>
              <a:t>без строгого температурного режима, но в сухом и проветриваемом пространстве</a:t>
            </a:r>
            <a:r>
              <a:rPr lang="ru-RU" dirty="0" smtClean="0"/>
              <a:t>.</a:t>
            </a: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7" name="Овал 6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51981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2418969" y="1721942"/>
            <a:ext cx="42506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10" dirty="0">
                <a:latin typeface="Microsoft Sans Serif"/>
                <a:cs typeface="Microsoft Sans Serif"/>
              </a:rPr>
              <a:t>Спасибо</a:t>
            </a:r>
            <a:r>
              <a:rPr b="0" spc="-25" dirty="0">
                <a:latin typeface="Microsoft Sans Serif"/>
                <a:cs typeface="Microsoft Sans Serif"/>
              </a:rPr>
              <a:t> </a:t>
            </a:r>
            <a:r>
              <a:rPr b="0" spc="-70" dirty="0">
                <a:latin typeface="Microsoft Sans Serif"/>
                <a:cs typeface="Microsoft Sans Serif"/>
              </a:rPr>
              <a:t>за</a:t>
            </a:r>
            <a:r>
              <a:rPr b="0" spc="-10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внимание!</a:t>
            </a:r>
          </a:p>
        </p:txBody>
      </p:sp>
      <p:pic>
        <p:nvPicPr>
          <p:cNvPr id="8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00298" y="3143248"/>
            <a:ext cx="43434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82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1767</TotalTime>
  <Words>4269</Words>
  <Application>Microsoft Office PowerPoint</Application>
  <PresentationFormat>Экран (4:3)</PresentationFormat>
  <Paragraphs>658</Paragraphs>
  <Slides>77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77</vt:i4>
      </vt:variant>
    </vt:vector>
  </HeadingPairs>
  <TitlesOfParts>
    <vt:vector size="88" baseType="lpstr">
      <vt:lpstr>-apple-system</vt:lpstr>
      <vt:lpstr>Arial</vt:lpstr>
      <vt:lpstr>Calibri</vt:lpstr>
      <vt:lpstr>Geometria</vt:lpstr>
      <vt:lpstr>Microsoft Sans Serif</vt:lpstr>
      <vt:lpstr>Roboto</vt:lpstr>
      <vt:lpstr>Rubik</vt:lpstr>
      <vt:lpstr>Times New Roman</vt:lpstr>
      <vt:lpstr>Тема Office</vt:lpstr>
      <vt:lpstr>1_Office Theme</vt:lpstr>
      <vt:lpstr>2_Office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Категории сложности перевозок</vt:lpstr>
      <vt:lpstr>Правила дорожного движения</vt:lpstr>
      <vt:lpstr>Приказ Минтранса России от 31.10.2023 № 361 «Об установлении Требований к организации движения по автомобильным дорогам тяжеловесного и (или) крупногабаритного транспортного средства»</vt:lpstr>
      <vt:lpstr>Требования к тяжеловесному и (или) крупногабаритному транспортному средству</vt:lpstr>
      <vt:lpstr>Требования к тяжеловесному и (или) крупногабаритному транспортному средству</vt:lpstr>
      <vt:lpstr>Требования к тяжеловесному и (или) крупногабаритному транспортному средству</vt:lpstr>
      <vt:lpstr>Требования к тяжеловесному и (или) крупногабаритному ТС</vt:lpstr>
      <vt:lpstr>Требования к автомобилям прикрытия, осуществляющим сопровождение крупногабаритного ТС, при движении по автомобильным дорогам </vt:lpstr>
      <vt:lpstr>Требования к автомобилям прикрытия, осуществляющим сопровождение крупногабаритного ТС, при движении по АД </vt:lpstr>
      <vt:lpstr>Требования к автомобилям прикрытия, осуществляющим сопровождение крупногабаритного ТС, при движении по АД </vt:lpstr>
      <vt:lpstr>Требования к автомобилям прикрытия, осуществляющим сопровождение крупногабаритного ТС, при движении по АД </vt:lpstr>
      <vt:lpstr>Требования к автомобилям прикрытия, осуществляющим сопровождение крупногабаритного ТС, при движении по АД </vt:lpstr>
      <vt:lpstr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  </vt:lpstr>
      <vt:lpstr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  </vt:lpstr>
      <vt:lpstr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  </vt:lpstr>
      <vt:lpstr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  </vt:lpstr>
      <vt:lpstr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  </vt:lpstr>
      <vt:lpstr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  </vt:lpstr>
      <vt:lpstr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  </vt:lpstr>
      <vt:lpstr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  </vt:lpstr>
      <vt:lpstr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  </vt:lpstr>
      <vt:lpstr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  </vt:lpstr>
      <vt:lpstr>Требования к организации движения и обеспечению безопасности дорожного движения перед началом и при движении тяжеловесного и (или) крупногабаритного транспортного средства  </vt:lpstr>
      <vt:lpstr>Весогабаритный контроль</vt:lpstr>
      <vt:lpstr>Весогабаритный контроль</vt:lpstr>
      <vt:lpstr>Весогабаритный контроль Правила установки рамок дорожного контроля</vt:lpstr>
      <vt:lpstr>Презентация PowerPoint</vt:lpstr>
      <vt:lpstr>Презентация PowerPoint</vt:lpstr>
      <vt:lpstr>Презентация PowerPoint</vt:lpstr>
      <vt:lpstr>Презентация PowerPoint</vt:lpstr>
      <vt:lpstr>Требования безопасности</vt:lpstr>
      <vt:lpstr>Требования к перевозке груза, размещению и креплению</vt:lpstr>
      <vt:lpstr>Требования к перевозке груза, размещению и креплению</vt:lpstr>
      <vt:lpstr>Сопровождение автомобилем прикрытия</vt:lpstr>
      <vt:lpstr>Профессиональные и квалификационные требования</vt:lpstr>
      <vt:lpstr>Профессиональные и квалификационные требования</vt:lpstr>
      <vt:lpstr>Профессиональные и квалификационные требования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Порядок выдачи специального разрешения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АДМИНИСТРАТОРЫ</dc:creator>
  <cp:lastModifiedBy>Пользователь Windows</cp:lastModifiedBy>
  <cp:revision>109</cp:revision>
  <dcterms:created xsi:type="dcterms:W3CDTF">2018-07-27T07:15:36Z</dcterms:created>
  <dcterms:modified xsi:type="dcterms:W3CDTF">2026-03-26T07:31:19Z</dcterms:modified>
</cp:coreProperties>
</file>