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25"/>
  </p:notesMasterIdLst>
  <p:sldIdLst>
    <p:sldId id="318" r:id="rId4"/>
    <p:sldId id="317" r:id="rId5"/>
    <p:sldId id="363" r:id="rId6"/>
    <p:sldId id="370" r:id="rId7"/>
    <p:sldId id="371" r:id="rId8"/>
    <p:sldId id="379" r:id="rId9"/>
    <p:sldId id="380" r:id="rId10"/>
    <p:sldId id="381" r:id="rId11"/>
    <p:sldId id="382" r:id="rId12"/>
    <p:sldId id="383" r:id="rId13"/>
    <p:sldId id="384" r:id="rId14"/>
    <p:sldId id="385" r:id="rId15"/>
    <p:sldId id="386" r:id="rId16"/>
    <p:sldId id="387" r:id="rId17"/>
    <p:sldId id="388" r:id="rId18"/>
    <p:sldId id="389" r:id="rId19"/>
    <p:sldId id="390" r:id="rId20"/>
    <p:sldId id="391" r:id="rId21"/>
    <p:sldId id="377" r:id="rId22"/>
    <p:sldId id="378" r:id="rId23"/>
    <p:sldId id="362"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25.03.2026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25.03.2026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25.03.2026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МОДУЛЬ 1.</a:t>
            </a:r>
          </a:p>
          <a:p>
            <a:r>
              <a:rPr lang="ru-RU" b="1" dirty="0" smtClean="0">
                <a:solidFill>
                  <a:schemeClr val="tx2">
                    <a:lumMod val="60000"/>
                    <a:lumOff val="40000"/>
                  </a:schemeClr>
                </a:solidFill>
                <a:latin typeface="Geometria"/>
              </a:rPr>
              <a:t>ПРАВОВАЯ ПОДГОТОВКА </a:t>
            </a:r>
          </a:p>
          <a:p>
            <a:endParaRPr lang="ru-RU" b="1" dirty="0">
              <a:solidFill>
                <a:schemeClr val="tx2">
                  <a:lumMod val="60000"/>
                  <a:lumOff val="40000"/>
                </a:schemeClr>
              </a:solidFill>
              <a:latin typeface="Geometria"/>
            </a:endParaRP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179177"/>
            <a:ext cx="6368752" cy="3937992"/>
          </a:xfrm>
        </p:spPr>
        <p:txBody>
          <a:bodyPr>
            <a:normAutofit/>
          </a:bodyPr>
          <a:lstStyle/>
          <a:p>
            <a:endParaRPr lang="ru-RU" b="1" dirty="0" smtClean="0">
              <a:solidFill>
                <a:schemeClr val="tx2">
                  <a:lumMod val="60000"/>
                  <a:lumOff val="40000"/>
                </a:schemeClr>
              </a:solidFill>
              <a:latin typeface="Geometria"/>
            </a:endParaRPr>
          </a:p>
          <a:p>
            <a:r>
              <a:rPr lang="ru-RU" b="1" dirty="0" smtClean="0">
                <a:solidFill>
                  <a:schemeClr val="tx2">
                    <a:lumMod val="60000"/>
                    <a:lumOff val="40000"/>
                  </a:schemeClr>
                </a:solidFill>
                <a:latin typeface="Geometria"/>
              </a:rPr>
              <a:t>Тема 1.2</a:t>
            </a:r>
          </a:p>
          <a:p>
            <a:r>
              <a:rPr lang="ru-RU" b="1" dirty="0">
                <a:solidFill>
                  <a:schemeClr val="tx2">
                    <a:lumMod val="60000"/>
                    <a:lumOff val="40000"/>
                  </a:schemeClr>
                </a:solidFill>
                <a:latin typeface="Geometria"/>
              </a:rPr>
              <a:t>Нормативные акты и организация работы в  части режима труда и отдыха водителей</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95536" y="246222"/>
            <a:ext cx="7416824" cy="997709"/>
          </a:xfrm>
          <a:prstGeom prst="rect">
            <a:avLst/>
          </a:prstGeom>
        </p:spPr>
        <p:txBody>
          <a:bodyPr vert="horz" wrap="square" lIns="0" tIns="12700" rIns="0" bIns="0" rtlCol="0">
            <a:spAutoFit/>
          </a:bodyPr>
          <a:lstStyle/>
          <a:p>
            <a:pPr marL="12700">
              <a:spcBef>
                <a:spcPts val="100"/>
              </a:spcBef>
            </a:pPr>
            <a:r>
              <a:rPr lang="ru-RU" sz="3200" b="1" dirty="0"/>
              <a:t>Нормативные правовые </a:t>
            </a:r>
            <a:r>
              <a:rPr lang="ru-RU" sz="3200" b="1" dirty="0" smtClean="0"/>
              <a:t>акты</a:t>
            </a:r>
            <a:r>
              <a:rPr lang="ru-RU" sz="3200" dirty="0"/>
              <a:t> </a:t>
            </a:r>
            <a:r>
              <a:rPr lang="ru-RU" sz="3200" b="1" dirty="0"/>
              <a:t>в части режима труда и отдыха водителей</a:t>
            </a:r>
            <a:endParaRPr sz="3200" b="1" dirty="0"/>
          </a:p>
        </p:txBody>
      </p:sp>
      <p:sp>
        <p:nvSpPr>
          <p:cNvPr id="9" name="object 4"/>
          <p:cNvSpPr txBox="1"/>
          <p:nvPr/>
        </p:nvSpPr>
        <p:spPr>
          <a:xfrm>
            <a:off x="319783" y="1556792"/>
            <a:ext cx="8640960" cy="1675459"/>
          </a:xfrm>
          <a:prstGeom prst="rect">
            <a:avLst/>
          </a:prstGeom>
        </p:spPr>
        <p:txBody>
          <a:bodyPr vert="horz" wrap="square" lIns="0" tIns="13335" rIns="0" bIns="0" rtlCol="0">
            <a:spAutoFit/>
          </a:bodyPr>
          <a:lstStyle/>
          <a:p>
            <a:pPr algn="ctr" fontAlgn="base"/>
            <a:r>
              <a:rPr lang="ru-RU" b="1" i="1" dirty="0" smtClean="0"/>
              <a:t>Приказ </a:t>
            </a:r>
            <a:r>
              <a:rPr lang="ru-RU" b="1" i="1" dirty="0"/>
              <a:t>Минтранса РФ от 16.10.2020 N </a:t>
            </a:r>
            <a:r>
              <a:rPr lang="ru-RU" b="1" i="1" dirty="0" smtClean="0"/>
              <a:t>424 «Об </a:t>
            </a:r>
            <a:r>
              <a:rPr lang="ru-RU" b="1" i="1" dirty="0"/>
              <a:t>утверждении особенностей режима рабочего времени и времени отдыха, условий труда водителей </a:t>
            </a:r>
            <a:r>
              <a:rPr lang="ru-RU" b="1" i="1" dirty="0" smtClean="0"/>
              <a:t>автомобилей»</a:t>
            </a:r>
          </a:p>
          <a:p>
            <a:pPr algn="ctr" fontAlgn="base"/>
            <a:r>
              <a:rPr lang="ru-RU" b="1" i="1" dirty="0" smtClean="0"/>
              <a:t> </a:t>
            </a:r>
            <a:r>
              <a:rPr lang="ru-RU" b="1" i="1" dirty="0"/>
              <a:t>(в ред. Приказа Минтранса РФ от 12.01.2022 N 5</a:t>
            </a:r>
            <a:r>
              <a:rPr lang="ru-RU" b="1" i="1" dirty="0" smtClean="0"/>
              <a:t>)</a:t>
            </a:r>
            <a:r>
              <a:rPr lang="ru-RU" b="1" i="1" dirty="0"/>
              <a:t/>
            </a:r>
            <a:br>
              <a:rPr lang="ru-RU" b="1" i="1" dirty="0"/>
            </a:br>
            <a:r>
              <a:rPr lang="ru-RU" dirty="0"/>
              <a:t/>
            </a:r>
            <a:br>
              <a:rPr lang="ru-RU" dirty="0"/>
            </a:br>
            <a:endParaRPr lang="ru-RU" dirty="0"/>
          </a:p>
        </p:txBody>
      </p:sp>
      <p:pic>
        <p:nvPicPr>
          <p:cNvPr id="2050" name="Picture 2" descr="https://i.ytimg.com/vi/xoq-um81Dtk/maxresdefault.jpg?7857057827"/>
          <p:cNvPicPr>
            <a:picLocks noChangeAspect="1" noChangeArrowheads="1"/>
          </p:cNvPicPr>
          <p:nvPr/>
        </p:nvPicPr>
        <p:blipFill rotWithShape="1">
          <a:blip r:embed="rId2">
            <a:extLst>
              <a:ext uri="{28A0092B-C50C-407E-A947-70E740481C1C}">
                <a14:useLocalDpi xmlns:a14="http://schemas.microsoft.com/office/drawing/2010/main" val="0"/>
              </a:ext>
            </a:extLst>
          </a:blip>
          <a:srcRect l="7874" t="7688" r="7668" b="38763"/>
          <a:stretch/>
        </p:blipFill>
        <p:spPr bwMode="auto">
          <a:xfrm>
            <a:off x="1259632" y="4456387"/>
            <a:ext cx="5256585" cy="187472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Группа 7"/>
          <p:cNvGrpSpPr/>
          <p:nvPr/>
        </p:nvGrpSpPr>
        <p:grpSpPr>
          <a:xfrm>
            <a:off x="7092279" y="5506606"/>
            <a:ext cx="1584176" cy="1268760"/>
            <a:chOff x="7092279" y="5506606"/>
            <a:chExt cx="1584176" cy="1268760"/>
          </a:xfrm>
        </p:grpSpPr>
        <p:sp>
          <p:nvSpPr>
            <p:cNvPr id="10" name="Овал 9"/>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Прямоугольник 1"/>
          <p:cNvSpPr/>
          <p:nvPr/>
        </p:nvSpPr>
        <p:spPr>
          <a:xfrm>
            <a:off x="1817948" y="3253420"/>
            <a:ext cx="520232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dirty="0">
                <a:solidFill>
                  <a:srgbClr val="000000"/>
                </a:solidFill>
                <a:latin typeface="PT Sans"/>
              </a:rPr>
              <a:t>Срок действия документа </a:t>
            </a:r>
            <a:r>
              <a:rPr lang="ru-RU" dirty="0">
                <a:solidFill>
                  <a:srgbClr val="1A0DAB"/>
                </a:solidFill>
                <a:latin typeface="PT Sans"/>
              </a:rPr>
              <a:t>ограничен</a:t>
            </a:r>
            <a:r>
              <a:rPr lang="ru-RU" dirty="0">
                <a:solidFill>
                  <a:srgbClr val="000000"/>
                </a:solidFill>
                <a:latin typeface="PT Sans"/>
              </a:rPr>
              <a:t> </a:t>
            </a:r>
            <a:endParaRPr lang="ru-RU" dirty="0" smtClean="0">
              <a:solidFill>
                <a:srgbClr val="000000"/>
              </a:solidFill>
              <a:latin typeface="PT Sans"/>
            </a:endParaRPr>
          </a:p>
          <a:p>
            <a:pPr algn="ctr"/>
            <a:r>
              <a:rPr lang="ru-RU" dirty="0" smtClean="0">
                <a:solidFill>
                  <a:srgbClr val="000000"/>
                </a:solidFill>
                <a:latin typeface="PT Sans"/>
              </a:rPr>
              <a:t>1 </a:t>
            </a:r>
            <a:r>
              <a:rPr lang="ru-RU" dirty="0">
                <a:solidFill>
                  <a:srgbClr val="000000"/>
                </a:solidFill>
                <a:latin typeface="PT Sans"/>
              </a:rPr>
              <a:t>января 2027 года.</a:t>
            </a:r>
            <a:endParaRPr lang="ru-RU" dirty="0"/>
          </a:p>
        </p:txBody>
      </p:sp>
    </p:spTree>
    <p:extLst>
      <p:ext uri="{BB962C8B-B14F-4D97-AF65-F5344CB8AC3E}">
        <p14:creationId xmlns:p14="http://schemas.microsoft.com/office/powerpoint/2010/main" val="1180832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29955"/>
            <a:ext cx="8568952" cy="4524315"/>
          </a:xfrm>
          <a:prstGeom prst="rect">
            <a:avLst/>
          </a:prstGeom>
        </p:spPr>
        <p:txBody>
          <a:bodyPr wrap="square">
            <a:spAutoFit/>
          </a:bodyPr>
          <a:lstStyle/>
          <a:p>
            <a:r>
              <a:rPr lang="ru-RU" dirty="0" smtClean="0"/>
              <a:t>Согласно </a:t>
            </a:r>
            <a:r>
              <a:rPr lang="ru-RU" dirty="0"/>
              <a:t>требованиям приказа Минтранса России от 16.10.2020 № 424, устанавливающего Особенности режима рабочего времени и времени отдыха, условий труда водителей автомобилей</a:t>
            </a:r>
            <a:r>
              <a:rPr lang="ru-RU" dirty="0" smtClean="0"/>
              <a:t>:</a:t>
            </a:r>
          </a:p>
          <a:p>
            <a:endParaRPr lang="ru-RU" dirty="0"/>
          </a:p>
          <a:p>
            <a:r>
              <a:rPr lang="ru-RU" dirty="0" smtClean="0"/>
              <a:t>1. Нормальная </a:t>
            </a:r>
            <a:r>
              <a:rPr lang="ru-RU" dirty="0"/>
              <a:t>продолжительность рабочего времени не может превышать 40 часов в неделю (п. 5 Особенностей режима рабочего времени и времени отдыха, условий труда водителей автомобилей</a:t>
            </a:r>
            <a:r>
              <a:rPr lang="ru-RU" dirty="0" smtClean="0"/>
              <a:t>).</a:t>
            </a:r>
          </a:p>
          <a:p>
            <a:pPr marL="342900" indent="-342900">
              <a:buFont typeface="Arial" panose="020B0604020202020204" pitchFamily="34" charset="0"/>
              <a:buChar char="•"/>
            </a:pPr>
            <a:endParaRPr lang="ru-RU" dirty="0"/>
          </a:p>
          <a:p>
            <a:r>
              <a:rPr lang="ru-RU" dirty="0"/>
              <a:t>В случаях, когда по условиям работы не может быть соблюдена установленная ежедневная или еженедельная продолжительность рабочего времени, водителям устанавливается суммированный учет рабочего времени с продолжительностью учетного периода один месяц</a:t>
            </a:r>
            <a:r>
              <a:rPr lang="ru-RU" dirty="0" smtClean="0"/>
              <a:t>.</a:t>
            </a:r>
          </a:p>
          <a:p>
            <a:r>
              <a:rPr lang="ru-RU" dirty="0"/>
              <a:t>Продолжительность учетного периода может быть увеличена работодателем до трех месяцев по согласованию с выборным органом первичной профсоюзной организации, а при ее отсутствии - с иным представительным </a:t>
            </a:r>
            <a:endParaRPr lang="ru-RU" dirty="0" smtClean="0"/>
          </a:p>
          <a:p>
            <a:r>
              <a:rPr lang="ru-RU" dirty="0" smtClean="0"/>
              <a:t>органом </a:t>
            </a:r>
            <a:r>
              <a:rPr lang="ru-RU" dirty="0"/>
              <a:t>работников.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34566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29955"/>
            <a:ext cx="8568952" cy="4524315"/>
          </a:xfrm>
          <a:prstGeom prst="rect">
            <a:avLst/>
          </a:prstGeom>
        </p:spPr>
        <p:txBody>
          <a:bodyPr wrap="square">
            <a:spAutoFit/>
          </a:bodyPr>
          <a:lstStyle/>
          <a:p>
            <a:pPr fontAlgn="base"/>
            <a:r>
              <a:rPr lang="ru-RU" dirty="0" smtClean="0"/>
              <a:t>2. При </a:t>
            </a:r>
            <a:r>
              <a:rPr lang="ru-RU" dirty="0"/>
              <a:t>суммированном учете рабочего времени продолжительность ежедневной работы (смены) водителей не может превышать 10 часов. Увеличение этого времени, но не более чем на 2 часа, допускается при условии соблюдения требований, предусмотренных пунктами 10 - 12 настоящих Особенностей, в целях завершения перевозки и (или) следования к месту стоянки</a:t>
            </a:r>
            <a:r>
              <a:rPr lang="ru-RU" dirty="0" smtClean="0"/>
              <a:t>.</a:t>
            </a:r>
          </a:p>
          <a:p>
            <a:pPr fontAlgn="base"/>
            <a:endParaRPr lang="ru-RU" dirty="0"/>
          </a:p>
          <a:p>
            <a:pPr fontAlgn="base"/>
            <a:r>
              <a:rPr lang="ru-RU" dirty="0"/>
              <a:t>Водителям, осуществляющим перевозки для учреждений здравоохранения, организаций коммунальных служб, телеграфной, телефонной и почтовой связи, вещателей общероссийских обязательных общедоступных телеканалов и радиоканалов, оператора связи, осуществляющего эфирную цифровую наземную трансляцию общероссийских обязательных общедоступных телеканалов и радиоканалов, аварийных служб, перевозки на служебных легковых автомобилях при обслуживании руководителей организаций, перевозки на инкассаторских автомобилях, перевозки на легковых такси, а также водителям, работающим вахтовым методом, продолжительность ежедневной работы (смены) может быть увеличена до 12 часов. </a:t>
            </a:r>
            <a:endParaRPr lang="ru-RU" dirty="0" smtClean="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31174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29955"/>
            <a:ext cx="8568952" cy="3693319"/>
          </a:xfrm>
          <a:prstGeom prst="rect">
            <a:avLst/>
          </a:prstGeom>
        </p:spPr>
        <p:txBody>
          <a:bodyPr wrap="square">
            <a:spAutoFit/>
          </a:bodyPr>
          <a:lstStyle/>
          <a:p>
            <a:pPr fontAlgn="base"/>
            <a:r>
              <a:rPr lang="ru-RU" dirty="0" smtClean="0"/>
              <a:t>Водителям</a:t>
            </a:r>
            <a:r>
              <a:rPr lang="ru-RU" dirty="0"/>
              <a:t>, работающим на маршрутах регулярных перевозок пассажиров и багажа в городском и пригородном сообщении, продолжительность ежедневной работы (смены) может быть увеличена работодателем до 12 часов по согласованию с представительным органом работников</a:t>
            </a:r>
            <a:r>
              <a:rPr lang="ru-RU" dirty="0" smtClean="0"/>
              <a:t>.</a:t>
            </a:r>
          </a:p>
          <a:p>
            <a:pPr fontAlgn="base"/>
            <a:endParaRPr lang="ru-RU" dirty="0"/>
          </a:p>
          <a:p>
            <a:pPr fontAlgn="base"/>
            <a:r>
              <a:rPr lang="ru-RU" dirty="0" smtClean="0"/>
              <a:t>3. </a:t>
            </a:r>
            <a:r>
              <a:rPr lang="ru-RU" dirty="0"/>
              <a:t>С согласия водителей рабочий день (смена) может быть разделен работодателем на части. Разделение рабочего дня (смены) производится на основании локального нормативного акта работодателя, принятого с учетом мнения выборного органа первичной профсоюзной организации</a:t>
            </a:r>
            <a:r>
              <a:rPr lang="ru-RU" dirty="0" smtClean="0"/>
              <a:t>.</a:t>
            </a:r>
          </a:p>
          <a:p>
            <a:pPr fontAlgn="base"/>
            <a:endParaRPr lang="ru-RU" dirty="0"/>
          </a:p>
          <a:p>
            <a:pPr fontAlgn="base"/>
            <a:r>
              <a:rPr lang="ru-RU" dirty="0"/>
              <a:t>Перерыв между частями рабочего дня (смены) устанавливается не позже, чем через пять часов после начала работы</a:t>
            </a:r>
            <a:r>
              <a:rPr lang="ru-RU" dirty="0" smtClean="0"/>
              <a:t>.</a:t>
            </a:r>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68902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29955"/>
            <a:ext cx="8568952" cy="5078313"/>
          </a:xfrm>
          <a:prstGeom prst="rect">
            <a:avLst/>
          </a:prstGeom>
        </p:spPr>
        <p:txBody>
          <a:bodyPr wrap="square">
            <a:spAutoFit/>
          </a:bodyPr>
          <a:lstStyle/>
          <a:p>
            <a:pPr fontAlgn="base"/>
            <a:r>
              <a:rPr lang="ru-RU" dirty="0" smtClean="0"/>
              <a:t>При </a:t>
            </a:r>
            <a:r>
              <a:rPr lang="ru-RU" dirty="0"/>
              <a:t>разделении рабочего дня (смены) на части суммарное время перерывов между частями рабочего дня (смены) не может превышать</a:t>
            </a:r>
            <a:r>
              <a:rPr lang="ru-RU" dirty="0" smtClean="0"/>
              <a:t>:</a:t>
            </a:r>
          </a:p>
          <a:p>
            <a:pPr marL="285750" indent="-285750" fontAlgn="base">
              <a:buFont typeface="Arial" panose="020B0604020202020204" pitchFamily="34" charset="0"/>
              <a:buChar char="•"/>
            </a:pPr>
            <a:r>
              <a:rPr lang="ru-RU" dirty="0" smtClean="0"/>
              <a:t>для </a:t>
            </a:r>
            <a:r>
              <a:rPr lang="ru-RU" dirty="0"/>
              <a:t>водителей, осуществляющих регулярные перевозки пассажиров и багажа в городском и пригородном сообщении - 3 часа;</a:t>
            </a:r>
          </a:p>
          <a:p>
            <a:pPr marL="285750" indent="-285750" fontAlgn="base">
              <a:buFont typeface="Arial" panose="020B0604020202020204" pitchFamily="34" charset="0"/>
              <a:buChar char="•"/>
            </a:pPr>
            <a:r>
              <a:rPr lang="ru-RU" dirty="0"/>
              <a:t>для остальных водителей - 5 часов.</a:t>
            </a:r>
          </a:p>
          <a:p>
            <a:pPr fontAlgn="base"/>
            <a:endParaRPr lang="ru-RU" dirty="0" smtClean="0"/>
          </a:p>
          <a:p>
            <a:pPr fontAlgn="base"/>
            <a:r>
              <a:rPr lang="ru-RU" dirty="0" smtClean="0"/>
              <a:t>Перерыв </a:t>
            </a:r>
            <a:r>
              <a:rPr lang="ru-RU" dirty="0"/>
              <a:t>между частями рабочего дня (смены) предоставляется в местах, обеспечивающих возможность использования водителем времени отдыха по своему усмотрению</a:t>
            </a:r>
            <a:r>
              <a:rPr lang="ru-RU" dirty="0" smtClean="0"/>
              <a:t>.</a:t>
            </a:r>
          </a:p>
          <a:p>
            <a:pPr fontAlgn="base"/>
            <a:endParaRPr lang="ru-RU" dirty="0"/>
          </a:p>
          <a:p>
            <a:pPr fontAlgn="base"/>
            <a:r>
              <a:rPr lang="ru-RU" dirty="0"/>
              <a:t>Время перерыва между частями рабочего дня (смены) в рабочее время не включается</a:t>
            </a:r>
            <a:r>
              <a:rPr lang="ru-RU" dirty="0" smtClean="0"/>
              <a:t>.</a:t>
            </a:r>
          </a:p>
          <a:p>
            <a:pPr fontAlgn="base"/>
            <a:endParaRPr lang="ru-RU" dirty="0"/>
          </a:p>
          <a:p>
            <a:pPr fontAlgn="base"/>
            <a:r>
              <a:rPr lang="ru-RU" dirty="0"/>
              <a:t>Разделение рабочего дня (смены) водителя автомобиля, являющегося индивидуальным предпринимателем и осуществляющего </a:t>
            </a:r>
            <a:endParaRPr lang="ru-RU" dirty="0" smtClean="0"/>
          </a:p>
          <a:p>
            <a:pPr fontAlgn="base"/>
            <a:r>
              <a:rPr lang="ru-RU" dirty="0" smtClean="0"/>
              <a:t>управление </a:t>
            </a:r>
            <a:r>
              <a:rPr lang="ru-RU" dirty="0"/>
              <a:t>автомобилем самостоятельно, допускается по </a:t>
            </a:r>
            <a:endParaRPr lang="ru-RU" dirty="0" smtClean="0"/>
          </a:p>
          <a:p>
            <a:pPr fontAlgn="base"/>
            <a:r>
              <a:rPr lang="ru-RU" dirty="0" smtClean="0"/>
              <a:t>решению </a:t>
            </a:r>
            <a:r>
              <a:rPr lang="ru-RU" dirty="0"/>
              <a:t>такого водителя.</a:t>
            </a:r>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20997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29955"/>
            <a:ext cx="8568952" cy="3693319"/>
          </a:xfrm>
          <a:prstGeom prst="rect">
            <a:avLst/>
          </a:prstGeom>
        </p:spPr>
        <p:txBody>
          <a:bodyPr wrap="square">
            <a:spAutoFit/>
          </a:bodyPr>
          <a:lstStyle/>
          <a:p>
            <a:pPr fontAlgn="base"/>
            <a:r>
              <a:rPr lang="ru-RU" dirty="0" smtClean="0"/>
              <a:t>4. В</a:t>
            </a:r>
            <a:r>
              <a:rPr lang="ru-RU" dirty="0"/>
              <a:t> порядке, предусмотренном статьей 101 Трудового кодекса Российской </a:t>
            </a:r>
            <a:r>
              <a:rPr lang="ru-RU" dirty="0" smtClean="0"/>
              <a:t>Федерации, </a:t>
            </a:r>
            <a:r>
              <a:rPr lang="ru-RU" dirty="0"/>
              <a:t>для водителей легковых автомобилей (кроме легковых такси), а также для водителей автомобилей, занятых на геологоразведочных, </a:t>
            </a:r>
            <a:r>
              <a:rPr lang="ru-RU" dirty="0" err="1"/>
              <a:t>топографогеодезических</a:t>
            </a:r>
            <a:r>
              <a:rPr lang="ru-RU" dirty="0"/>
              <a:t> и изыскательских работах в полевых условиях, может устанавливаться ненормированный рабочий день</a:t>
            </a:r>
            <a:r>
              <a:rPr lang="ru-RU" dirty="0" smtClean="0"/>
              <a:t>.</a:t>
            </a:r>
          </a:p>
          <a:p>
            <a:pPr fontAlgn="base"/>
            <a:endParaRPr lang="ru-RU" dirty="0"/>
          </a:p>
          <a:p>
            <a:pPr fontAlgn="base"/>
            <a:r>
              <a:rPr lang="ru-RU" dirty="0"/>
              <a:t>Решение об установлении ненормированного рабочего дня принимается работодателем с учетом мнения представительного органа работников.</a:t>
            </a:r>
          </a:p>
          <a:p>
            <a:pPr fontAlgn="base"/>
            <a:r>
              <a:rPr lang="ru-RU" dirty="0"/>
              <a:t>Количество и продолжительность рабочих смен при ненормированном рабочем дне устанавливаются исходя из нормальной продолжительности рабочей недели, а дни еженедельного непрерывного отдыха </a:t>
            </a:r>
            <a:r>
              <a:rPr lang="ru-RU" dirty="0" smtClean="0"/>
              <a:t>(еженедельный </a:t>
            </a:r>
            <a:r>
              <a:rPr lang="ru-RU" dirty="0"/>
              <a:t>отдых) предоставляются на общих основаниях.</a:t>
            </a:r>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3978546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607285"/>
            <a:ext cx="8568952" cy="4524315"/>
          </a:xfrm>
          <a:prstGeom prst="rect">
            <a:avLst/>
          </a:prstGeom>
        </p:spPr>
        <p:txBody>
          <a:bodyPr wrap="square">
            <a:spAutoFit/>
          </a:bodyPr>
          <a:lstStyle/>
          <a:p>
            <a:pPr fontAlgn="base"/>
            <a:r>
              <a:rPr lang="ru-RU" dirty="0" smtClean="0"/>
              <a:t>6. Рабочее </a:t>
            </a:r>
            <a:r>
              <a:rPr lang="ru-RU" dirty="0"/>
              <a:t>время водителя включает:</a:t>
            </a:r>
          </a:p>
          <a:p>
            <a:pPr marL="285750" indent="-285750" fontAlgn="base">
              <a:buFont typeface="Arial" panose="020B0604020202020204" pitchFamily="34" charset="0"/>
              <a:buChar char="•"/>
            </a:pPr>
            <a:r>
              <a:rPr lang="ru-RU" dirty="0"/>
              <a:t>время управления автомобилем;</a:t>
            </a:r>
          </a:p>
          <a:p>
            <a:pPr marL="285750" indent="-285750" fontAlgn="base">
              <a:buFont typeface="Arial" panose="020B0604020202020204" pitchFamily="34" charset="0"/>
              <a:buChar char="•"/>
            </a:pPr>
            <a:r>
              <a:rPr lang="ru-RU" dirty="0"/>
              <a:t>время специальных перерывов для отдыха от управления автомобилем (далее - специальный перерыв);</a:t>
            </a:r>
          </a:p>
          <a:p>
            <a:pPr marL="285750" indent="-285750" fontAlgn="base">
              <a:buFont typeface="Arial" panose="020B0604020202020204" pitchFamily="34" charset="0"/>
              <a:buChar char="•"/>
            </a:pPr>
            <a:r>
              <a:rPr lang="ru-RU" dirty="0"/>
              <a:t>время работы, не связанной с управлением автомобилем</a:t>
            </a:r>
            <a:r>
              <a:rPr lang="ru-RU" dirty="0" smtClean="0"/>
              <a:t>.</a:t>
            </a:r>
          </a:p>
          <a:p>
            <a:pPr marL="285750" indent="-285750" fontAlgn="base">
              <a:buFont typeface="Arial" panose="020B0604020202020204" pitchFamily="34" charset="0"/>
              <a:buChar char="•"/>
            </a:pPr>
            <a:endParaRPr lang="ru-RU" dirty="0"/>
          </a:p>
          <a:p>
            <a:pPr fontAlgn="base"/>
            <a:r>
              <a:rPr lang="ru-RU" dirty="0" smtClean="0"/>
              <a:t>7. </a:t>
            </a:r>
            <a:r>
              <a:rPr lang="ru-RU" dirty="0"/>
              <a:t>Время управления автомобилем в течение каждого периода времени, не превышающего 24 часов, ограниченного началом рабочего времени водителя и временем применения ежедневного отдыха продолжительностью, установленной пунктом 18 настоящих Особенностей </a:t>
            </a:r>
            <a:r>
              <a:rPr lang="ru-RU" dirty="0" smtClean="0"/>
              <a:t>(ежедневный </a:t>
            </a:r>
            <a:r>
              <a:rPr lang="ru-RU" dirty="0"/>
              <a:t>период), не должно превышать 9 часов. Допускается увеличение этого времени до 10 часов, но не более двух раз в течение календарной недели.</a:t>
            </a:r>
          </a:p>
          <a:p>
            <a:pPr fontAlgn="base"/>
            <a:endParaRPr lang="ru-RU" dirty="0" smtClean="0"/>
          </a:p>
          <a:p>
            <a:pPr fontAlgn="base"/>
            <a:r>
              <a:rPr lang="ru-RU" dirty="0" smtClean="0"/>
              <a:t>8. </a:t>
            </a:r>
            <a:r>
              <a:rPr lang="ru-RU" dirty="0"/>
              <a:t>Время управления автомобилем в течение одной календарной недели не должно превышать 56 часов, в течение любых двух последовательных </a:t>
            </a:r>
            <a:endParaRPr lang="ru-RU" dirty="0" smtClean="0"/>
          </a:p>
          <a:p>
            <a:pPr fontAlgn="base"/>
            <a:r>
              <a:rPr lang="ru-RU" dirty="0" smtClean="0"/>
              <a:t>календарных </a:t>
            </a:r>
            <a:r>
              <a:rPr lang="ru-RU" dirty="0"/>
              <a:t>недель - 90 часов.</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562657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179512" y="1603274"/>
            <a:ext cx="8568952" cy="5078313"/>
          </a:xfrm>
          <a:prstGeom prst="rect">
            <a:avLst/>
          </a:prstGeom>
        </p:spPr>
        <p:txBody>
          <a:bodyPr wrap="square">
            <a:spAutoFit/>
          </a:bodyPr>
          <a:lstStyle/>
          <a:p>
            <a:pPr fontAlgn="base"/>
            <a:r>
              <a:rPr lang="ru-RU" dirty="0" smtClean="0"/>
              <a:t>8. </a:t>
            </a:r>
            <a:r>
              <a:rPr lang="ru-RU" dirty="0"/>
              <a:t>Не позднее 4 часов 30 минут времени управления автомобилем, после окончания времени отдыха или специального перерыва, за исключением случаев, предусмотренных пунктом 14 настоящих Особенностей, водитель обязан сделать специальный перерыв продолжительностью не менее 45 минут, если не наступает время отдыха или перерыва (пункт 16 настоящих Особенностей), продолжительность которых превышает продолжительность специального перерыва</a:t>
            </a:r>
            <a:r>
              <a:rPr lang="ru-RU" dirty="0" smtClean="0"/>
              <a:t>.</a:t>
            </a:r>
          </a:p>
          <a:p>
            <a:pPr fontAlgn="base"/>
            <a:endParaRPr lang="ru-RU" dirty="0"/>
          </a:p>
          <a:p>
            <a:pPr fontAlgn="base"/>
            <a:r>
              <a:rPr lang="ru-RU" dirty="0"/>
              <a:t>Специальный перерыв может быть разделен на несколько частей, первая из которых должна составлять не менее 15 минут, а последняя - не менее 30 минут, а при осуществлении регулярных перевозок пассажиров и багажа в городском и пригородном сообщении каждая из частей должна составлять не менее 10 минут</a:t>
            </a:r>
            <a:r>
              <a:rPr lang="ru-RU" dirty="0" smtClean="0"/>
              <a:t>.</a:t>
            </a:r>
          </a:p>
          <a:p>
            <a:pPr fontAlgn="base"/>
            <a:endParaRPr lang="ru-RU" dirty="0"/>
          </a:p>
          <a:p>
            <a:pPr fontAlgn="base"/>
            <a:r>
              <a:rPr lang="ru-RU" dirty="0"/>
              <a:t>9. Превышение времени управления автомобилем, указанного в пункте 13 настоящих Особенностей, допускается, но не более чем на 1 час, в </a:t>
            </a:r>
            <a:endParaRPr lang="ru-RU" dirty="0" smtClean="0"/>
          </a:p>
          <a:p>
            <a:pPr fontAlgn="base"/>
            <a:r>
              <a:rPr lang="ru-RU" dirty="0" smtClean="0"/>
              <a:t>целях </a:t>
            </a:r>
            <a:r>
              <a:rPr lang="ru-RU" dirty="0"/>
              <a:t>следования автомобиля к месту ближайшей стоянки для </a:t>
            </a:r>
            <a:endParaRPr lang="ru-RU" dirty="0" smtClean="0"/>
          </a:p>
          <a:p>
            <a:pPr fontAlgn="base"/>
            <a:r>
              <a:rPr lang="ru-RU" dirty="0" smtClean="0"/>
              <a:t>отдыха </a:t>
            </a:r>
            <a:r>
              <a:rPr lang="ru-RU" dirty="0"/>
              <a:t>или к конечному месту назначения.</a:t>
            </a:r>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573657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3970318"/>
          </a:xfrm>
          <a:prstGeom prst="rect">
            <a:avLst/>
          </a:prstGeom>
        </p:spPr>
        <p:txBody>
          <a:bodyPr wrap="square">
            <a:spAutoFit/>
          </a:bodyPr>
          <a:lstStyle/>
          <a:p>
            <a:pPr fontAlgn="base"/>
            <a:r>
              <a:rPr lang="ru-RU" dirty="0" smtClean="0"/>
              <a:t>Рабочее </a:t>
            </a:r>
            <a:r>
              <a:rPr lang="ru-RU" dirty="0"/>
              <a:t>время водителя, не связанное с управлением автомобилем, включает в себя:</a:t>
            </a:r>
          </a:p>
          <a:p>
            <a:pPr fontAlgn="base"/>
            <a:r>
              <a:rPr lang="ru-RU" dirty="0"/>
              <a:t>а)подготовительно-заключительное время для выполнения работ перед выездом на линию и после возвращения с линии, а при междугородных перевозках - для выполнения работ в пункте оборота или в пути (в месте стоянки) перед началом и после окончания смены;</a:t>
            </a:r>
          </a:p>
          <a:p>
            <a:pPr fontAlgn="base"/>
            <a:r>
              <a:rPr lang="ru-RU" dirty="0"/>
              <a:t>б)время проведения </a:t>
            </a:r>
            <a:r>
              <a:rPr lang="ru-RU" dirty="0" err="1"/>
              <a:t>предсменных</a:t>
            </a:r>
            <a:r>
              <a:rPr lang="ru-RU" dirty="0"/>
              <a:t>, </a:t>
            </a:r>
            <a:r>
              <a:rPr lang="ru-RU" dirty="0" err="1"/>
              <a:t>предрейсовых</a:t>
            </a:r>
            <a:r>
              <a:rPr lang="ru-RU" dirty="0"/>
              <a:t> и </a:t>
            </a:r>
            <a:r>
              <a:rPr lang="ru-RU" dirty="0" err="1"/>
              <a:t>послесменных</a:t>
            </a:r>
            <a:r>
              <a:rPr lang="ru-RU" dirty="0"/>
              <a:t>, </a:t>
            </a:r>
            <a:r>
              <a:rPr lang="ru-RU" dirty="0" err="1"/>
              <a:t>послерейсовых</a:t>
            </a:r>
            <a:r>
              <a:rPr lang="ru-RU" dirty="0"/>
              <a:t> медицинских осмотров водителя, а также время следования от рабочего места до места проведения медицинского осмотра и обратно;</a:t>
            </a:r>
          </a:p>
          <a:p>
            <a:pPr fontAlgn="base"/>
            <a:r>
              <a:rPr lang="ru-RU" dirty="0"/>
              <a:t>в)время стоянки в ожидании погрузочно-разгрузочных работ, в ожидании посадки и высадки пассажиров, при оказании технической помощи;</a:t>
            </a:r>
          </a:p>
          <a:p>
            <a:pPr fontAlgn="base"/>
            <a:r>
              <a:rPr lang="ru-RU" dirty="0"/>
              <a:t>г)время простоев не по вине водителя;</a:t>
            </a:r>
          </a:p>
          <a:p>
            <a:pPr fontAlgn="base"/>
            <a:r>
              <a:rPr lang="ru-RU" dirty="0"/>
              <a:t>д)время проведения работ по устранению возникших неисправностей автомобиля, выполняемых водителем самостоятельно; </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05925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4524315"/>
          </a:xfrm>
          <a:prstGeom prst="rect">
            <a:avLst/>
          </a:prstGeom>
        </p:spPr>
        <p:txBody>
          <a:bodyPr wrap="square">
            <a:spAutoFit/>
          </a:bodyPr>
          <a:lstStyle/>
          <a:p>
            <a:pPr fontAlgn="base"/>
            <a:r>
              <a:rPr lang="ru-RU" dirty="0" smtClean="0"/>
              <a:t>е)иное </a:t>
            </a:r>
            <a:r>
              <a:rPr lang="ru-RU" dirty="0"/>
              <a:t>время, предусмотренное законодательством Российской Федерации, трудовым договором, заключенным с водителем, и (или) коллективным договором или локальным нормативным актом работодателя, принятым с учетом мнения представительного органа работников. </a:t>
            </a:r>
            <a:endParaRPr lang="ru-RU" dirty="0" smtClean="0"/>
          </a:p>
          <a:p>
            <a:pPr fontAlgn="base"/>
            <a:endParaRPr lang="ru-RU" dirty="0"/>
          </a:p>
          <a:p>
            <a:pPr fontAlgn="base"/>
            <a:r>
              <a:rPr lang="ru-RU" dirty="0"/>
              <a:t>Состав и продолжительность времени, указанного в подпунктах "а" и "б" настоящего пункта, устанавливается работодателем с учетом мнения представительного органа работников.</a:t>
            </a:r>
          </a:p>
          <a:p>
            <a:pPr fontAlgn="base"/>
            <a:endParaRPr lang="ru-RU" dirty="0" smtClean="0"/>
          </a:p>
          <a:p>
            <a:pPr fontAlgn="base"/>
            <a:r>
              <a:rPr lang="ru-RU" dirty="0"/>
              <a:t>Время отдыха и перерывов (за исключением специальных перерывов) водителей включает:</a:t>
            </a:r>
          </a:p>
          <a:p>
            <a:pPr marL="285750" indent="-285750" fontAlgn="base">
              <a:buFont typeface="Arial" panose="020B0604020202020204" pitchFamily="34" charset="0"/>
              <a:buChar char="•"/>
            </a:pPr>
            <a:r>
              <a:rPr lang="ru-RU" dirty="0"/>
              <a:t>перерыв для отдыха и питания, предоставляемые в течение рабочего дня (смены);</a:t>
            </a:r>
          </a:p>
          <a:p>
            <a:pPr marL="285750" indent="-285750" fontAlgn="base">
              <a:buFont typeface="Arial" panose="020B0604020202020204" pitchFamily="34" charset="0"/>
              <a:buChar char="•"/>
            </a:pPr>
            <a:r>
              <a:rPr lang="ru-RU" dirty="0"/>
              <a:t>ежедневный (междусменный) непрерывный отдых </a:t>
            </a:r>
            <a:r>
              <a:rPr lang="ru-RU" dirty="0" smtClean="0"/>
              <a:t>(ежедневный </a:t>
            </a:r>
            <a:r>
              <a:rPr lang="ru-RU" dirty="0"/>
              <a:t>отдых);</a:t>
            </a:r>
          </a:p>
          <a:p>
            <a:pPr marL="285750" indent="-285750" fontAlgn="base">
              <a:buFont typeface="Arial" panose="020B0604020202020204" pitchFamily="34" charset="0"/>
              <a:buChar char="•"/>
            </a:pPr>
            <a:r>
              <a:rPr lang="ru-RU" dirty="0"/>
              <a:t>еженедельный отдых.</a:t>
            </a:r>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07501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3693319"/>
          </a:xfrm>
          <a:prstGeom prst="rect">
            <a:avLst/>
          </a:prstGeom>
        </p:spPr>
        <p:txBody>
          <a:bodyPr wrap="square">
            <a:spAutoFit/>
          </a:bodyPr>
          <a:lstStyle/>
          <a:p>
            <a:pPr fontAlgn="base"/>
            <a:r>
              <a:rPr lang="ru-RU" dirty="0" smtClean="0"/>
              <a:t>10. </a:t>
            </a:r>
            <a:r>
              <a:rPr lang="ru-RU" dirty="0"/>
              <a:t>Время перерыва для отдыха и питания должно быть продолжительностью не менее 30 минут и не более двух часов, и предоставляться водителям, как правило, в середине рабочего дня (смены</a:t>
            </a:r>
            <a:r>
              <a:rPr lang="ru-RU" dirty="0" smtClean="0"/>
              <a:t>).</a:t>
            </a:r>
          </a:p>
          <a:p>
            <a:pPr fontAlgn="base"/>
            <a:endParaRPr lang="ru-RU" dirty="0"/>
          </a:p>
          <a:p>
            <a:pPr fontAlgn="base"/>
            <a:r>
              <a:rPr lang="ru-RU" dirty="0"/>
              <a:t>При установленной графиком сменности продолжительности ежедневной работы (смены) более 8 часов водителю могут предоставляться два перерыва для отдыха и питания общей продолжительностью не более 2 часов и не менее 30 минут</a:t>
            </a:r>
            <a:r>
              <a:rPr lang="ru-RU" dirty="0" smtClean="0"/>
              <a:t>.</a:t>
            </a:r>
          </a:p>
          <a:p>
            <a:pPr fontAlgn="base"/>
            <a:endParaRPr lang="ru-RU" dirty="0"/>
          </a:p>
          <a:p>
            <a:pPr fontAlgn="base"/>
            <a:r>
              <a:rPr lang="ru-RU" dirty="0"/>
              <a:t>Время предоставления перерыва для отдыха и питания и его продолжительность (общая продолжительность перерывов) устанавливаются в соответствии с правилами внутреннего трудового распорядка.</a:t>
            </a:r>
          </a:p>
          <a:p>
            <a:pPr fontAlgn="base"/>
            <a:endParaRPr lang="ru-RU" dirty="0"/>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666823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4247317"/>
          </a:xfrm>
          <a:prstGeom prst="rect">
            <a:avLst/>
          </a:prstGeom>
        </p:spPr>
        <p:txBody>
          <a:bodyPr wrap="square">
            <a:spAutoFit/>
          </a:bodyPr>
          <a:lstStyle/>
          <a:p>
            <a:pPr fontAlgn="base"/>
            <a:r>
              <a:rPr lang="ru-RU" dirty="0" smtClean="0"/>
              <a:t>11. </a:t>
            </a:r>
            <a:r>
              <a:rPr lang="ru-RU" dirty="0"/>
              <a:t>Продолжительность ежедневного отдыха вместе со временем перерыва для отдыха и питания в течение ежедневного периода должна быть не менее двойной продолжительности времени работы в предшествующий отдыху рабочий день (смену</a:t>
            </a:r>
            <a:r>
              <a:rPr lang="ru-RU" dirty="0" smtClean="0"/>
              <a:t>).</a:t>
            </a:r>
          </a:p>
          <a:p>
            <a:pPr fontAlgn="base"/>
            <a:endParaRPr lang="ru-RU" dirty="0"/>
          </a:p>
          <a:p>
            <a:pPr fontAlgn="base"/>
            <a:r>
              <a:rPr lang="ru-RU" dirty="0"/>
              <a:t>При суммированном учете рабочего времени продолжительность ежедневного отдыха должна быть не менее 11 часов, которые должны быть использованы до завершения ежедневного периода</a:t>
            </a:r>
            <a:r>
              <a:rPr lang="ru-RU" dirty="0" smtClean="0"/>
              <a:t>.</a:t>
            </a:r>
          </a:p>
          <a:p>
            <a:pPr fontAlgn="base"/>
            <a:endParaRPr lang="ru-RU" dirty="0"/>
          </a:p>
          <a:p>
            <a:pPr fontAlgn="base"/>
            <a:r>
              <a:rPr lang="ru-RU" dirty="0"/>
              <a:t>Допускается:</a:t>
            </a:r>
          </a:p>
          <a:p>
            <a:pPr fontAlgn="base"/>
            <a:r>
              <a:rPr lang="ru-RU" dirty="0"/>
              <a:t>сокращение этого времени до не менее 9 часов, но не более трех раз в течение периода между завершением одного еженедельного отдыха и началом следующего;</a:t>
            </a:r>
          </a:p>
          <a:p>
            <a:pPr fontAlgn="base"/>
            <a:r>
              <a:rPr lang="ru-RU" dirty="0"/>
              <a:t>разделение ежедневного отдыха на две и более части, первая из которых имеет продолжительность не менее 3 часов, а последняя не менее 9 часов.</a:t>
            </a:r>
          </a:p>
          <a:p>
            <a:pPr fontAlgn="base"/>
            <a:endParaRPr lang="ru-RU" dirty="0" smtClean="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32570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5078313"/>
          </a:xfrm>
          <a:prstGeom prst="rect">
            <a:avLst/>
          </a:prstGeom>
        </p:spPr>
        <p:txBody>
          <a:bodyPr wrap="square">
            <a:spAutoFit/>
          </a:bodyPr>
          <a:lstStyle/>
          <a:p>
            <a:pPr fontAlgn="base"/>
            <a:r>
              <a:rPr lang="ru-RU" dirty="0" smtClean="0"/>
              <a:t>Водители</a:t>
            </a:r>
            <a:r>
              <a:rPr lang="ru-RU" dirty="0"/>
              <a:t>, работающие в составе группы водителей (далее - экипаж), обязаны одновременно и полностью использовать ежедневный отдых не менее 9 часов до завершения ежедневного периода, который для экипажа допускается увеличить до 30 часов</a:t>
            </a:r>
            <a:r>
              <a:rPr lang="ru-RU" dirty="0" smtClean="0"/>
              <a:t>.</a:t>
            </a:r>
            <a:endParaRPr lang="ru-RU" dirty="0"/>
          </a:p>
          <a:p>
            <a:pPr fontAlgn="base"/>
            <a:r>
              <a:rPr lang="ru-RU" dirty="0"/>
              <a:t>Время, в течение которого водитель находится во время движения автомобиля в составе экипажа и не управляет автомобилем, в рабочее время не включается. За указанное время, выплачивается дополнительное вознаграждение, размер которого определяется коллективным договором или локальным нормативным актом работодателя, принятым с учетом мнения представительного органа работников</a:t>
            </a:r>
            <a:r>
              <a:rPr lang="ru-RU" dirty="0" smtClean="0"/>
              <a:t>.</a:t>
            </a:r>
            <a:endParaRPr lang="ru-RU" dirty="0"/>
          </a:p>
          <a:p>
            <a:pPr fontAlgn="base"/>
            <a:r>
              <a:rPr lang="ru-RU" dirty="0"/>
              <a:t>Любой ежедневный отдых может быть замещен еженедельным отдыхом.</a:t>
            </a:r>
          </a:p>
          <a:p>
            <a:pPr fontAlgn="base"/>
            <a:r>
              <a:rPr lang="ru-RU" dirty="0"/>
              <a:t>Допускается прерывать ежедневный отдых не более двух раз в целях осуществления заезда (выезда) на паром или железнодорожный подвижной состав. При этом общая продолжительность такого перерыва (перерывов) не должна </a:t>
            </a:r>
            <a:endParaRPr lang="ru-RU" dirty="0" smtClean="0"/>
          </a:p>
          <a:p>
            <a:pPr fontAlgn="base"/>
            <a:r>
              <a:rPr lang="ru-RU" dirty="0" smtClean="0"/>
              <a:t>превышать </a:t>
            </a:r>
            <a:r>
              <a:rPr lang="ru-RU" dirty="0"/>
              <a:t>одного часа, время ежедневного отдыха должно </a:t>
            </a:r>
            <a:endParaRPr lang="ru-RU" dirty="0" smtClean="0"/>
          </a:p>
          <a:p>
            <a:pPr fontAlgn="base"/>
            <a:r>
              <a:rPr lang="ru-RU" dirty="0" smtClean="0"/>
              <a:t>суммарно </a:t>
            </a:r>
            <a:r>
              <a:rPr lang="ru-RU" dirty="0"/>
              <a:t>составлять не менее 11 часов.</a:t>
            </a:r>
          </a:p>
          <a:p>
            <a:pPr fontAlgn="base"/>
            <a:endParaRPr lang="ru-RU" dirty="0"/>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77302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3416320"/>
          </a:xfrm>
          <a:prstGeom prst="rect">
            <a:avLst/>
          </a:prstGeom>
        </p:spPr>
        <p:txBody>
          <a:bodyPr wrap="square">
            <a:spAutoFit/>
          </a:bodyPr>
          <a:lstStyle/>
          <a:p>
            <a:pPr fontAlgn="base"/>
            <a:r>
              <a:rPr lang="ru-RU" dirty="0" smtClean="0"/>
              <a:t>12. </a:t>
            </a:r>
            <a:r>
              <a:rPr lang="ru-RU" dirty="0"/>
              <a:t>Еженедельный отдых должен составлять не менее 45 часов. Этот отдых должен начинаться не позднее шестого ежедневного периода, наступающего с момента завершения предыдущего еженедельного отдыха</a:t>
            </a:r>
            <a:r>
              <a:rPr lang="ru-RU" dirty="0" smtClean="0"/>
              <a:t>.</a:t>
            </a:r>
          </a:p>
          <a:p>
            <a:pPr fontAlgn="base"/>
            <a:endParaRPr lang="ru-RU" dirty="0"/>
          </a:p>
          <a:p>
            <a:pPr fontAlgn="base"/>
            <a:r>
              <a:rPr lang="ru-RU" dirty="0"/>
              <a:t>Допускается сокращение еженедельного отдыха до значения не менее 24 часов, не более одного раза в течение любых двух последовательных календарных недель. Разница времени, на которое сокращен еженедельный отдых, в полном объеме должна быть использована водителем на отдых от управления автомобилем в течение трех подряд календарных недель после окончания календарной недели, в которой еженедельный отдых был сокращен. Этот период отдыха должен быть присоединен к ежедневному отдыху, продолжительностью не менее 9 часов, или очередному еженедельному отдыху</a:t>
            </a:r>
            <a:r>
              <a:rPr lang="ru-RU" dirty="0" smtClean="0"/>
              <a:t>.</a:t>
            </a:r>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978083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23528" y="169324"/>
            <a:ext cx="7416824" cy="1490152"/>
          </a:xfrm>
          <a:prstGeom prst="rect">
            <a:avLst/>
          </a:prstGeom>
        </p:spPr>
        <p:txBody>
          <a:bodyPr vert="horz" wrap="square" lIns="0" tIns="12700" rIns="0" bIns="0" rtlCol="0">
            <a:spAutoFit/>
          </a:bodyPr>
          <a:lstStyle/>
          <a:p>
            <a:r>
              <a:rPr lang="ru-RU" sz="3200" b="1" dirty="0" smtClean="0"/>
              <a:t>Особенности </a:t>
            </a:r>
            <a:r>
              <a:rPr lang="ru-RU" sz="3200" b="1" dirty="0"/>
              <a:t>режима рабочего времени и времени отдыха, условий труда водителей автомобилей</a:t>
            </a:r>
          </a:p>
        </p:txBody>
      </p:sp>
      <p:sp>
        <p:nvSpPr>
          <p:cNvPr id="3" name="Прямоугольник 2"/>
          <p:cNvSpPr/>
          <p:nvPr/>
        </p:nvSpPr>
        <p:spPr>
          <a:xfrm>
            <a:off x="323528" y="1757768"/>
            <a:ext cx="8568952" cy="3693319"/>
          </a:xfrm>
          <a:prstGeom prst="rect">
            <a:avLst/>
          </a:prstGeom>
        </p:spPr>
        <p:txBody>
          <a:bodyPr wrap="square">
            <a:spAutoFit/>
          </a:bodyPr>
          <a:lstStyle/>
          <a:p>
            <a:pPr fontAlgn="base"/>
            <a:endParaRPr lang="ru-RU" dirty="0"/>
          </a:p>
          <a:p>
            <a:pPr fontAlgn="base"/>
            <a:r>
              <a:rPr lang="ru-RU" dirty="0"/>
              <a:t>В случае работы экипажа допускается сокращение еженедельного отдыха до значения не менее 24 часов в каждую календарную неделю при соблюдении условий компенсации отдыха, предусмотренных настоящим пунктом</a:t>
            </a:r>
            <a:r>
              <a:rPr lang="ru-RU" dirty="0" smtClean="0"/>
              <a:t>.</a:t>
            </a:r>
          </a:p>
          <a:p>
            <a:pPr fontAlgn="base"/>
            <a:endParaRPr lang="ru-RU" dirty="0"/>
          </a:p>
          <a:p>
            <a:pPr fontAlgn="base"/>
            <a:r>
              <a:rPr lang="ru-RU" dirty="0"/>
              <a:t>Водителям, работающим вахтовым методом в районах Крайнего Севера и (или) в приравненных к ним местностях и осуществляющим эксплуатацию автомобиля вне границ населенных пунктов, допускается сокращение еженедельного отдыха до значения не менее 24 часов в каждую календарную неделю при условии компенсации этого сокращения между вахтами в течение учетного периода. </a:t>
            </a:r>
          </a:p>
          <a:p>
            <a:pPr fontAlgn="base"/>
            <a:endParaRPr lang="ru-RU" dirty="0"/>
          </a:p>
          <a:p>
            <a:pPr fontAlgn="base"/>
            <a:endParaRPr lang="ru-RU" dirty="0"/>
          </a:p>
        </p:txBody>
      </p:sp>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5492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07975" y="221612"/>
            <a:ext cx="7416824" cy="997709"/>
          </a:xfrm>
          <a:prstGeom prst="rect">
            <a:avLst/>
          </a:prstGeom>
        </p:spPr>
        <p:txBody>
          <a:bodyPr vert="horz" wrap="square" lIns="0" tIns="12700" rIns="0" bIns="0" rtlCol="0">
            <a:spAutoFit/>
          </a:bodyPr>
          <a:lstStyle/>
          <a:p>
            <a:r>
              <a:rPr lang="ru-RU" sz="3200" b="1" dirty="0"/>
              <a:t>Графики работы водителей</a:t>
            </a:r>
            <a:br>
              <a:rPr lang="ru-RU" sz="3200" b="1" dirty="0"/>
            </a:br>
            <a:endParaRPr lang="ru-RU" sz="3200" b="1" dirty="0"/>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22157" y="796958"/>
            <a:ext cx="8455823" cy="4524315"/>
          </a:xfrm>
          <a:prstGeom prst="rect">
            <a:avLst/>
          </a:prstGeom>
        </p:spPr>
        <p:txBody>
          <a:bodyPr wrap="square">
            <a:spAutoFit/>
          </a:bodyPr>
          <a:lstStyle/>
          <a:p>
            <a:r>
              <a:rPr lang="ru-RU" dirty="0">
                <a:latin typeface="+mj-lt"/>
              </a:rPr>
              <a:t>В первую очередь нужно обратить внимание, что для всех водителей должны быть составлены специальные </a:t>
            </a:r>
            <a:r>
              <a:rPr lang="ru-RU" b="1" dirty="0">
                <a:latin typeface="+mj-lt"/>
              </a:rPr>
              <a:t>графики работы</a:t>
            </a:r>
            <a:r>
              <a:rPr lang="ru-RU" dirty="0">
                <a:latin typeface="+mj-lt"/>
              </a:rPr>
              <a:t>.</a:t>
            </a:r>
          </a:p>
          <a:p>
            <a:r>
              <a:rPr lang="ru-RU" dirty="0">
                <a:latin typeface="+mj-lt"/>
              </a:rPr>
              <a:t>Графики работы составляются работодателем и доводятся до сведения водителя. Графики составляются ежемесячно (на месяц), в них отражаются рабочие дни с указанием времени начала и окончания ежедневной работы (смены), времени перерывов для отдыха и питания в каждую смену, а также дни еженедельного отдыха</a:t>
            </a:r>
            <a:r>
              <a:rPr lang="ru-RU" dirty="0" smtClean="0">
                <a:latin typeface="+mj-lt"/>
              </a:rPr>
              <a:t>.</a:t>
            </a:r>
          </a:p>
          <a:p>
            <a:endParaRPr lang="ru-RU" dirty="0">
              <a:latin typeface="+mj-lt"/>
            </a:endParaRPr>
          </a:p>
          <a:p>
            <a:r>
              <a:rPr lang="ru-RU" dirty="0">
                <a:latin typeface="+mj-lt"/>
              </a:rPr>
              <a:t>Существует 2 типа учета рабочего времени</a:t>
            </a:r>
            <a:r>
              <a:rPr lang="ru-RU" dirty="0" smtClean="0">
                <a:latin typeface="+mj-lt"/>
              </a:rPr>
              <a:t>:</a:t>
            </a:r>
          </a:p>
          <a:p>
            <a:endParaRPr lang="ru-RU" dirty="0">
              <a:latin typeface="+mj-lt"/>
            </a:endParaRPr>
          </a:p>
          <a:p>
            <a:pPr>
              <a:buFont typeface="Arial" panose="020B0604020202020204" pitchFamily="34" charset="0"/>
              <a:buChar char="•"/>
            </a:pPr>
            <a:r>
              <a:rPr lang="ru-RU" dirty="0">
                <a:latin typeface="+mj-lt"/>
              </a:rPr>
              <a:t> </a:t>
            </a:r>
            <a:r>
              <a:rPr lang="ru-RU" b="1" dirty="0">
                <a:latin typeface="+mj-lt"/>
              </a:rPr>
              <a:t>Ежедневный учет рабочего времени</a:t>
            </a:r>
            <a:r>
              <a:rPr lang="ru-RU" dirty="0">
                <a:latin typeface="+mj-lt"/>
              </a:rPr>
              <a:t>. Длительность каждого рабочего дня находится в пределах, установленных законодательством</a:t>
            </a:r>
            <a:r>
              <a:rPr lang="ru-RU" dirty="0" smtClean="0">
                <a:latin typeface="+mj-lt"/>
              </a:rPr>
              <a:t>.</a:t>
            </a:r>
          </a:p>
          <a:p>
            <a:pPr>
              <a:buFont typeface="Arial" panose="020B0604020202020204" pitchFamily="34" charset="0"/>
              <a:buChar char="•"/>
            </a:pPr>
            <a:endParaRPr lang="ru-RU" dirty="0">
              <a:latin typeface="+mj-lt"/>
            </a:endParaRPr>
          </a:p>
          <a:p>
            <a:pPr>
              <a:buFont typeface="Arial" panose="020B0604020202020204" pitchFamily="34" charset="0"/>
              <a:buChar char="•"/>
            </a:pPr>
            <a:r>
              <a:rPr lang="ru-RU" dirty="0">
                <a:latin typeface="+mj-lt"/>
              </a:rPr>
              <a:t> </a:t>
            </a:r>
            <a:r>
              <a:rPr lang="ru-RU" b="1" dirty="0">
                <a:latin typeface="+mj-lt"/>
              </a:rPr>
              <a:t>Суммированный учет рабочего времени</a:t>
            </a:r>
            <a:r>
              <a:rPr lang="ru-RU" dirty="0">
                <a:latin typeface="+mj-lt"/>
              </a:rPr>
              <a:t>. Длительность рабочих дней может отличаться. Есть длинные дни, которые не укладываются в нормативы. Однако количество рабочих часов за месяц находится в пределах нормы.</a:t>
            </a:r>
            <a:endParaRPr lang="ru-RU" b="0" i="0" dirty="0">
              <a:effectLst/>
              <a:latin typeface="+mj-lt"/>
            </a:endParaRPr>
          </a:p>
        </p:txBody>
      </p:sp>
      <p:grpSp>
        <p:nvGrpSpPr>
          <p:cNvPr id="6" name="Группа 5"/>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2854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object 4"/>
          <p:cNvSpPr txBox="1">
            <a:spLocks noGrp="1"/>
          </p:cNvSpPr>
          <p:nvPr>
            <p:ph type="title"/>
          </p:nvPr>
        </p:nvSpPr>
        <p:spPr>
          <a:xfrm>
            <a:off x="307975" y="221611"/>
            <a:ext cx="7416824" cy="997709"/>
          </a:xfrm>
          <a:prstGeom prst="rect">
            <a:avLst/>
          </a:prstGeom>
        </p:spPr>
        <p:txBody>
          <a:bodyPr vert="horz" wrap="square" lIns="0" tIns="12700" rIns="0" bIns="0" rtlCol="0">
            <a:spAutoFit/>
          </a:bodyPr>
          <a:lstStyle/>
          <a:p>
            <a:r>
              <a:rPr lang="ru-RU" sz="3200" b="1" dirty="0"/>
              <a:t>На кого не распространяются нормы Приказ № </a:t>
            </a:r>
            <a:r>
              <a:rPr lang="ru-RU" sz="3200" b="1" dirty="0" smtClean="0"/>
              <a:t>424</a:t>
            </a:r>
            <a:endParaRPr lang="ru-RU" sz="3200" b="1" dirty="0"/>
          </a:p>
        </p:txBody>
      </p:sp>
      <p:sp>
        <p:nvSpPr>
          <p:cNvPr id="4" name="AutoShape 2" descr="https://zakon-auto.ru/i/articles/tahografy/kak-polzovatsia-tahografom-4.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Прямоугольник 9"/>
          <p:cNvSpPr/>
          <p:nvPr/>
        </p:nvSpPr>
        <p:spPr>
          <a:xfrm>
            <a:off x="307975" y="1422217"/>
            <a:ext cx="8455823" cy="4524315"/>
          </a:xfrm>
          <a:prstGeom prst="rect">
            <a:avLst/>
          </a:prstGeom>
        </p:spPr>
        <p:txBody>
          <a:bodyPr wrap="square">
            <a:spAutoFit/>
          </a:bodyPr>
          <a:lstStyle/>
          <a:p>
            <a:r>
              <a:rPr lang="ru-RU" dirty="0"/>
              <a:t>Требования Приказа № 424 не распространяются на:</a:t>
            </a:r>
          </a:p>
          <a:p>
            <a:pPr marL="285750" indent="-285750">
              <a:buFont typeface="Arial" panose="020B0604020202020204" pitchFamily="34" charset="0"/>
              <a:buChar char="•"/>
            </a:pPr>
            <a:r>
              <a:rPr lang="ru-RU" dirty="0"/>
              <a:t> водителей, осуществляющих перевозки на служебных легковых автомобилях при обслуживании органов государственной власти и органов местного самоуправления;</a:t>
            </a:r>
          </a:p>
          <a:p>
            <a:pPr marL="285750" indent="-285750">
              <a:buFont typeface="Arial" panose="020B0604020202020204" pitchFamily="34" charset="0"/>
              <a:buChar char="•"/>
            </a:pPr>
            <a:r>
              <a:rPr lang="ru-RU" dirty="0"/>
              <a:t>водителей, занятых на международных перевозках;</a:t>
            </a:r>
          </a:p>
          <a:p>
            <a:pPr marL="285750" indent="-285750">
              <a:buFont typeface="Arial" panose="020B0604020202020204" pitchFamily="34" charset="0"/>
              <a:buChar char="•"/>
            </a:pPr>
            <a:r>
              <a:rPr lang="ru-RU" dirty="0"/>
              <a:t>водителей, осуществляющих перевозки в пределах границ территории предприятия, не выезжающих на дороги общего пользования;</a:t>
            </a:r>
          </a:p>
          <a:p>
            <a:pPr marL="285750" indent="-285750">
              <a:buFont typeface="Arial" panose="020B0604020202020204" pitchFamily="34" charset="0"/>
              <a:buChar char="•"/>
            </a:pPr>
            <a:r>
              <a:rPr lang="ru-RU" dirty="0"/>
              <a:t>водителей легковых автомобилей ведомственной охраны;</a:t>
            </a:r>
          </a:p>
          <a:p>
            <a:pPr marL="285750" indent="-285750">
              <a:buFont typeface="Arial" panose="020B0604020202020204" pitchFamily="34" charset="0"/>
              <a:buChar char="•"/>
            </a:pPr>
            <a:r>
              <a:rPr lang="ru-RU" dirty="0"/>
              <a:t>водителей пожарных и аварийно-спасательных автомобилей, включая автомобили, предназначенные для оказания медицинской помощи гражданам, в том числе автомобилей, задействованных в ликвидации последствий либо предупреждении ЧС;</a:t>
            </a:r>
          </a:p>
          <a:p>
            <a:pPr marL="285750" indent="-285750">
              <a:buFont typeface="Arial" panose="020B0604020202020204" pitchFamily="34" charset="0"/>
              <a:buChar char="•"/>
            </a:pPr>
            <a:r>
              <a:rPr lang="ru-RU" dirty="0"/>
              <a:t>водителей автомобилей органов, осуществляющих оперативно-</a:t>
            </a:r>
            <a:r>
              <a:rPr lang="ru-RU" dirty="0" err="1"/>
              <a:t>разыскную</a:t>
            </a:r>
            <a:r>
              <a:rPr lang="ru-RU" dirty="0"/>
              <a:t> деятельность;</a:t>
            </a:r>
          </a:p>
          <a:p>
            <a:pPr marL="285750" indent="-285750">
              <a:buFont typeface="Arial" panose="020B0604020202020204" pitchFamily="34" charset="0"/>
              <a:buChar char="•"/>
            </a:pPr>
            <a:r>
              <a:rPr lang="ru-RU" dirty="0"/>
              <a:t>водителей-военнослужащих при исполнении ими обязанностей военной службы.</a:t>
            </a:r>
          </a:p>
        </p:txBody>
      </p:sp>
      <p:grpSp>
        <p:nvGrpSpPr>
          <p:cNvPr id="6" name="Группа 5"/>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341293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1613</TotalTime>
  <Words>648</Words>
  <Application>Microsoft Office PowerPoint</Application>
  <PresentationFormat>Экран (4:3)</PresentationFormat>
  <Paragraphs>132</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21</vt:i4>
      </vt:variant>
    </vt:vector>
  </HeadingPairs>
  <TitlesOfParts>
    <vt:vector size="29" baseType="lpstr">
      <vt:lpstr>Arial</vt:lpstr>
      <vt:lpstr>Calibri</vt:lpstr>
      <vt:lpstr>Geometria</vt:lpstr>
      <vt:lpstr>Microsoft Sans Serif</vt:lpstr>
      <vt:lpstr>PT Sans</vt:lpstr>
      <vt:lpstr>Тема Office</vt:lpstr>
      <vt:lpstr>1_Office Theme</vt:lpstr>
      <vt:lpstr>2_Office Theme</vt:lpstr>
      <vt:lpstr>Презентация PowerPoint</vt:lpstr>
      <vt:lpstr>Презентация PowerPoint</vt:lpstr>
      <vt:lpstr>Презентация PowerPoint</vt:lpstr>
      <vt:lpstr>Нормативные правовые акты в части режима труда и отдыха водителей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Особенности режима рабочего времени и времени отдыха, условий труда водителей автомобилей</vt:lpstr>
      <vt:lpstr>Графики работы водителей </vt:lpstr>
      <vt:lpstr>На кого не распространяются нормы Приказ № 424</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81</cp:revision>
  <dcterms:created xsi:type="dcterms:W3CDTF">2018-07-27T07:15:36Z</dcterms:created>
  <dcterms:modified xsi:type="dcterms:W3CDTF">2026-03-25T12:08:54Z</dcterms:modified>
</cp:coreProperties>
</file>