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 id="2147483673" r:id="rId3"/>
  </p:sldMasterIdLst>
  <p:notesMasterIdLst>
    <p:notesMasterId r:id="rId59"/>
  </p:notesMasterIdLst>
  <p:sldIdLst>
    <p:sldId id="318" r:id="rId4"/>
    <p:sldId id="317" r:id="rId5"/>
    <p:sldId id="363" r:id="rId6"/>
    <p:sldId id="364" r:id="rId7"/>
    <p:sldId id="396" r:id="rId8"/>
    <p:sldId id="365" r:id="rId9"/>
    <p:sldId id="395" r:id="rId10"/>
    <p:sldId id="366" r:id="rId11"/>
    <p:sldId id="367" r:id="rId12"/>
    <p:sldId id="368" r:id="rId13"/>
    <p:sldId id="369" r:id="rId14"/>
    <p:sldId id="370" r:id="rId15"/>
    <p:sldId id="371" r:id="rId16"/>
    <p:sldId id="372" r:id="rId17"/>
    <p:sldId id="373" r:id="rId18"/>
    <p:sldId id="394" r:id="rId19"/>
    <p:sldId id="374" r:id="rId20"/>
    <p:sldId id="375" r:id="rId21"/>
    <p:sldId id="376" r:id="rId22"/>
    <p:sldId id="377" r:id="rId23"/>
    <p:sldId id="378" r:id="rId24"/>
    <p:sldId id="379" r:id="rId25"/>
    <p:sldId id="380" r:id="rId26"/>
    <p:sldId id="381" r:id="rId27"/>
    <p:sldId id="382" r:id="rId28"/>
    <p:sldId id="383" r:id="rId29"/>
    <p:sldId id="384" r:id="rId30"/>
    <p:sldId id="385" r:id="rId31"/>
    <p:sldId id="386" r:id="rId32"/>
    <p:sldId id="387" r:id="rId33"/>
    <p:sldId id="388" r:id="rId34"/>
    <p:sldId id="389" r:id="rId35"/>
    <p:sldId id="390" r:id="rId36"/>
    <p:sldId id="391" r:id="rId37"/>
    <p:sldId id="410" r:id="rId38"/>
    <p:sldId id="411" r:id="rId39"/>
    <p:sldId id="412" r:id="rId40"/>
    <p:sldId id="392" r:id="rId41"/>
    <p:sldId id="397" r:id="rId42"/>
    <p:sldId id="413" r:id="rId43"/>
    <p:sldId id="414" r:id="rId44"/>
    <p:sldId id="415" r:id="rId45"/>
    <p:sldId id="398" r:id="rId46"/>
    <p:sldId id="399" r:id="rId47"/>
    <p:sldId id="400" r:id="rId48"/>
    <p:sldId id="401" r:id="rId49"/>
    <p:sldId id="402" r:id="rId50"/>
    <p:sldId id="403" r:id="rId51"/>
    <p:sldId id="404" r:id="rId52"/>
    <p:sldId id="405" r:id="rId53"/>
    <p:sldId id="406" r:id="rId54"/>
    <p:sldId id="407" r:id="rId55"/>
    <p:sldId id="408" r:id="rId56"/>
    <p:sldId id="409" r:id="rId57"/>
    <p:sldId id="362" r:id="rId5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21" autoAdjust="0"/>
    <p:restoredTop sz="95758" autoAdjust="0"/>
  </p:normalViewPr>
  <p:slideViewPr>
    <p:cSldViewPr>
      <p:cViewPr varScale="1">
        <p:scale>
          <a:sx n="81" d="100"/>
          <a:sy n="81" d="100"/>
        </p:scale>
        <p:origin x="1435"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D35B1E-3F5F-40ED-B1AA-8283963E7639}" type="datetimeFigureOut">
              <a:rPr lang="ru-RU" smtClean="0"/>
              <a:pPr/>
              <a:t>01.04.2026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3CB533-7889-4481-A3CE-36D29863B34A}" type="slidenum">
              <a:rPr lang="ru-RU" smtClean="0"/>
              <a:pPr/>
              <a:t>‹#›</a:t>
            </a:fld>
            <a:endParaRPr lang="ru-RU"/>
          </a:p>
        </p:txBody>
      </p:sp>
    </p:spTree>
    <p:extLst>
      <p:ext uri="{BB962C8B-B14F-4D97-AF65-F5344CB8AC3E}">
        <p14:creationId xmlns:p14="http://schemas.microsoft.com/office/powerpoint/2010/main" val="4021108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01.04.2026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70512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076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35656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7810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48801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4187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41918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2028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79675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74758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2850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01.04.2026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25761793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2642621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28850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5540583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2687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70571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167491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44839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44756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205472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64183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54011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01.04.2026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3417956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image" Target="../media/image5.png"/><Relationship Id="rId3" Type="http://schemas.openxmlformats.org/officeDocument/2006/relationships/slideLayout" Target="../slideLayouts/slideLayout14.xml"/><Relationship Id="rId21" Type="http://schemas.openxmlformats.org/officeDocument/2006/relationships/image" Target="../media/image8.jpe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4.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19" Type="http://schemas.openxmlformats.org/officeDocument/2006/relationships/image" Target="../media/image6.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18" Type="http://schemas.openxmlformats.org/officeDocument/2006/relationships/image" Target="../media/image6.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image" Target="../media/image5.png"/><Relationship Id="rId2" Type="http://schemas.openxmlformats.org/officeDocument/2006/relationships/slideLayout" Target="../slideLayouts/slideLayout25.xml"/><Relationship Id="rId16" Type="http://schemas.openxmlformats.org/officeDocument/2006/relationships/image" Target="../media/image4.png"/><Relationship Id="rId20" Type="http://schemas.openxmlformats.org/officeDocument/2006/relationships/image" Target="../media/image8.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3.png"/><Relationship Id="rId10" Type="http://schemas.openxmlformats.org/officeDocument/2006/relationships/slideLayout" Target="../slideLayouts/slideLayout33.xml"/><Relationship Id="rId19" Type="http://schemas.openxmlformats.org/officeDocument/2006/relationships/image" Target="../media/image7.pn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01.04.2026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1"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848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77986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0.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base.garant.ru/71108018/" TargetMode="External"/><Relationship Id="rId2" Type="http://schemas.openxmlformats.org/officeDocument/2006/relationships/hyperlink" Target="https://base.garant.ru/10105643/#block_202" TargetMode="Externa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ivo.garant.ru/#/multilink/10105643/paragraph/65/number/0:0" TargetMode="External"/><Relationship Id="rId4" Type="http://schemas.openxmlformats.org/officeDocument/2006/relationships/hyperlink" Target="https://base.garant.ru/10103000/"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ase.garant.ru/12117177/024d8ed97de82d0f29a34b3fdd779167/#block_263071"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ase.garant.ru/10105643/8b7b3c1c76e91f88d33c08b3736aa67a/#block_604"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ase.garant.ru/71848756/9d78f2e21a0e8d6e5a75ac4e4a939832/#block_11"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ase.garant.ru/70106098/53f89421bbdaf741eb2d1ecc4ddb4c33/#block_1000"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ase.garant.ru/184404/7d6bbe1829627ce93319dc72963759a2/#block_303"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ase.garant.ru/1305770/4288a49e38eebbaa5e5d5a8c716dfc29/#block_1000"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ase.garant.ru/401513514/d71052c6a4a11c799e9c266f37b5cc56/#block_1000"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normativ.kontur.ru/document?moduleId=1&amp;documentId=2672#l0"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normativ.kontur.ru/document?moduleId=1&amp;documentId=448885#l2517"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User\Desktop\фон_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536"/>
            <a:ext cx="9144000" cy="6858000"/>
          </a:xfrm>
          <a:prstGeom prst="rect">
            <a:avLst/>
          </a:prstGeom>
          <a:blipFill>
            <a:blip r:embed="rId3" cstate="print"/>
            <a:stretch>
              <a:fillRect/>
            </a:stretch>
          </a:blipFill>
          <a:ln>
            <a:noFill/>
          </a:ln>
        </p:spPr>
      </p:pic>
      <p:sp>
        <p:nvSpPr>
          <p:cNvPr id="3076" name="TextBox 3"/>
          <p:cNvSpPr txBox="1">
            <a:spLocks noChangeArrowheads="1"/>
          </p:cNvSpPr>
          <p:nvPr/>
        </p:nvSpPr>
        <p:spPr bwMode="auto">
          <a:xfrm>
            <a:off x="928662" y="2357430"/>
            <a:ext cx="73437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ru-RU" sz="2400" b="0" i="0" u="none" strike="noStrike" kern="1200" cap="none" spc="0" normalizeH="0" baseline="0" noProof="0" dirty="0">
                <a:ln>
                  <a:noFill/>
                </a:ln>
                <a:solidFill>
                  <a:schemeClr val="tx2">
                    <a:lumMod val="60000"/>
                    <a:lumOff val="40000"/>
                  </a:schemeClr>
                </a:solidFill>
                <a:effectLst/>
                <a:uLnTx/>
                <a:uFillTx/>
                <a:latin typeface="Geometria" pitchFamily="34" charset="-52"/>
                <a:ea typeface="+mn-ea"/>
                <a:cs typeface="Arial" panose="020B0604020202020204" pitchFamily="34" charset="0"/>
              </a:rPr>
              <a:t>Дополнительная профессиональная программа </a:t>
            </a:r>
            <a:r>
              <a:rPr lang="ru-RU" altLang="ru-RU" sz="2400" dirty="0">
                <a:solidFill>
                  <a:schemeClr val="tx2">
                    <a:lumMod val="60000"/>
                    <a:lumOff val="40000"/>
                  </a:schemeClr>
                </a:solidFill>
                <a:latin typeface="Geometria" pitchFamily="34" charset="-52"/>
              </a:rPr>
              <a:t>профессиональной переподготовки</a:t>
            </a:r>
            <a:endParaRPr lang="en-US" altLang="ru-RU" sz="2400" dirty="0">
              <a:solidFill>
                <a:schemeClr val="tx2">
                  <a:lumMod val="60000"/>
                  <a:lumOff val="40000"/>
                </a:schemeClr>
              </a:solidFill>
              <a:latin typeface="Geometria" pitchFamily="34" charset="-52"/>
            </a:endParaRPr>
          </a:p>
          <a:p>
            <a:pPr marL="88900" algn="ctr">
              <a:lnSpc>
                <a:spcPct val="100000"/>
              </a:lnSpc>
            </a:pPr>
            <a:r>
              <a:rPr lang="ru-RU" altLang="ru-RU" sz="2400" dirty="0">
                <a:solidFill>
                  <a:schemeClr val="tx2">
                    <a:lumMod val="60000"/>
                    <a:lumOff val="40000"/>
                  </a:schemeClr>
                </a:solidFill>
                <a:latin typeface="Geometria" pitchFamily="34" charset="-52"/>
              </a:rPr>
              <a:t> «</a:t>
            </a:r>
            <a:r>
              <a:rPr lang="ru-RU" sz="2400" dirty="0">
                <a:solidFill>
                  <a:schemeClr val="tx2">
                    <a:lumMod val="60000"/>
                    <a:lumOff val="40000"/>
                  </a:schemeClr>
                </a:solidFill>
                <a:latin typeface="Geometria" pitchFamily="34" charset="-52"/>
              </a:rPr>
              <a:t>СПЕЦИАЛИСТ, ОТВЕТСТВЕННЫЙ ЗА ОБЕСПЕЧЕНИЕ БЕЗОПАСНОСТИ ДОРОЖНОГО ДВИЖЕНИЯ</a:t>
            </a:r>
            <a:r>
              <a:rPr lang="ru-RU" altLang="ru-RU" sz="2400" dirty="0">
                <a:solidFill>
                  <a:schemeClr val="tx2">
                    <a:lumMod val="60000"/>
                    <a:lumOff val="40000"/>
                  </a:schemeClr>
                </a:solidFill>
                <a:latin typeface="Geometria" pitchFamily="34" charset="-52"/>
              </a:rPr>
              <a:t>»</a:t>
            </a:r>
          </a:p>
        </p:txBody>
      </p:sp>
      <p:grpSp>
        <p:nvGrpSpPr>
          <p:cNvPr id="8" name="Группа 7"/>
          <p:cNvGrpSpPr/>
          <p:nvPr/>
        </p:nvGrpSpPr>
        <p:grpSpPr>
          <a:xfrm>
            <a:off x="7045890" y="5373216"/>
            <a:ext cx="1584176" cy="1268760"/>
            <a:chOff x="7092279" y="5506606"/>
            <a:chExt cx="1584176" cy="1268760"/>
          </a:xfrm>
        </p:grpSpPr>
        <p:sp>
          <p:nvSpPr>
            <p:cNvPr id="9" name="Овал 8"/>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63283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03648" y="1700808"/>
            <a:ext cx="6368752" cy="3937992"/>
          </a:xfrm>
        </p:spPr>
        <p:txBody>
          <a:bodyPr>
            <a:normAutofit/>
          </a:bodyPr>
          <a:lstStyle/>
          <a:p>
            <a:endParaRPr lang="ru-RU" b="1" dirty="0">
              <a:solidFill>
                <a:schemeClr val="tx2">
                  <a:lumMod val="60000"/>
                  <a:lumOff val="40000"/>
                </a:schemeClr>
              </a:solidFill>
              <a:latin typeface="Geometria"/>
            </a:endParaRPr>
          </a:p>
          <a:p>
            <a:r>
              <a:rPr lang="ru-RU" b="1" dirty="0" smtClean="0">
                <a:solidFill>
                  <a:schemeClr val="tx2">
                    <a:lumMod val="60000"/>
                    <a:lumOff val="40000"/>
                  </a:schemeClr>
                </a:solidFill>
                <a:latin typeface="Geometria"/>
              </a:rPr>
              <a:t>МОДУЛЬ </a:t>
            </a:r>
            <a:r>
              <a:rPr lang="ru-RU" b="1" dirty="0" smtClean="0">
                <a:solidFill>
                  <a:schemeClr val="tx2">
                    <a:lumMod val="60000"/>
                    <a:lumOff val="40000"/>
                  </a:schemeClr>
                </a:solidFill>
                <a:latin typeface="Geometria"/>
              </a:rPr>
              <a:t>4.</a:t>
            </a:r>
            <a:endParaRPr lang="ru-RU" b="1" dirty="0" smtClean="0">
              <a:solidFill>
                <a:schemeClr val="tx2">
                  <a:lumMod val="60000"/>
                  <a:lumOff val="40000"/>
                </a:schemeClr>
              </a:solidFill>
              <a:latin typeface="Geometria"/>
            </a:endParaRPr>
          </a:p>
          <a:p>
            <a:r>
              <a:rPr lang="ru-RU" b="1" dirty="0">
                <a:solidFill>
                  <a:schemeClr val="tx2">
                    <a:lumMod val="60000"/>
                    <a:lumOff val="40000"/>
                  </a:schemeClr>
                </a:solidFill>
                <a:latin typeface="Geometria"/>
              </a:rPr>
              <a:t>БЕЗОПАСНОСТЬ ДОРОЖНОГО ДВИЖЕНИЯ</a:t>
            </a:r>
          </a:p>
        </p:txBody>
      </p:sp>
      <p:grpSp>
        <p:nvGrpSpPr>
          <p:cNvPr id="4" name="Группа 3"/>
          <p:cNvGrpSpPr/>
          <p:nvPr/>
        </p:nvGrpSpPr>
        <p:grpSpPr>
          <a:xfrm>
            <a:off x="7092279" y="5506606"/>
            <a:ext cx="1584176" cy="1268760"/>
            <a:chOff x="7092279" y="5506606"/>
            <a:chExt cx="1584176" cy="1268760"/>
          </a:xfrm>
        </p:grpSpPr>
        <p:sp>
          <p:nvSpPr>
            <p:cNvPr id="2" name="Овал 1"/>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4972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043608" y="1172705"/>
            <a:ext cx="6912768" cy="3937992"/>
          </a:xfrm>
        </p:spPr>
        <p:txBody>
          <a:bodyPr>
            <a:normAutofit lnSpcReduction="10000"/>
          </a:bodyPr>
          <a:lstStyle/>
          <a:p>
            <a:endParaRPr lang="ru-RU" b="1" dirty="0" smtClean="0">
              <a:solidFill>
                <a:schemeClr val="tx2">
                  <a:lumMod val="60000"/>
                  <a:lumOff val="40000"/>
                </a:schemeClr>
              </a:solidFill>
              <a:latin typeface="Geometria"/>
            </a:endParaRPr>
          </a:p>
          <a:p>
            <a:r>
              <a:rPr lang="ru-RU" b="1" dirty="0">
                <a:solidFill>
                  <a:schemeClr val="tx2">
                    <a:lumMod val="60000"/>
                    <a:lumOff val="40000"/>
                  </a:schemeClr>
                </a:solidFill>
                <a:latin typeface="Geometria"/>
              </a:rPr>
              <a:t>Тема </a:t>
            </a:r>
            <a:r>
              <a:rPr lang="ru-RU" b="1" dirty="0" smtClean="0">
                <a:solidFill>
                  <a:schemeClr val="tx2">
                    <a:lumMod val="60000"/>
                    <a:lumOff val="40000"/>
                  </a:schemeClr>
                </a:solidFill>
                <a:latin typeface="Geometria"/>
              </a:rPr>
              <a:t>4.1.2</a:t>
            </a:r>
            <a:endParaRPr lang="ru-RU" b="1" dirty="0">
              <a:solidFill>
                <a:schemeClr val="tx2">
                  <a:lumMod val="60000"/>
                  <a:lumOff val="40000"/>
                </a:schemeClr>
              </a:solidFill>
              <a:latin typeface="Geometria"/>
            </a:endParaRPr>
          </a:p>
          <a:p>
            <a:r>
              <a:rPr lang="ru-RU" b="1" dirty="0">
                <a:solidFill>
                  <a:schemeClr val="tx2">
                    <a:lumMod val="60000"/>
                    <a:lumOff val="40000"/>
                  </a:schemeClr>
                </a:solidFill>
                <a:latin typeface="Geometria"/>
              </a:rPr>
              <a:t>Государственная система управления безопасностью дорожного движения, федеральный государственный надзор в сфере БДД и транспорта </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57954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2060848"/>
            <a:ext cx="6768752" cy="3416320"/>
          </a:xfrm>
          <a:prstGeom prst="rect">
            <a:avLst/>
          </a:prstGeom>
        </p:spPr>
        <p:txBody>
          <a:bodyPr wrap="square">
            <a:spAutoFit/>
          </a:bodyPr>
          <a:lstStyle/>
          <a:p>
            <a:pPr algn="ctr"/>
            <a:r>
              <a:rPr lang="ru-RU" sz="2400" b="1" dirty="0"/>
              <a:t>Положение о правительственной комиссии по обеспечению безопасности дорожного </a:t>
            </a:r>
            <a:r>
              <a:rPr lang="ru-RU" sz="2400" b="1" dirty="0" smtClean="0"/>
              <a:t>движения.</a:t>
            </a:r>
          </a:p>
          <a:p>
            <a:pPr algn="ctr"/>
            <a:r>
              <a:rPr lang="ru-RU" sz="2400" b="1" i="1" dirty="0" smtClean="0"/>
              <a:t>Федеральный </a:t>
            </a:r>
            <a:r>
              <a:rPr lang="ru-RU" sz="2400" b="1" i="1" dirty="0"/>
              <a:t>Закон от 10.12.1995 № 196-ФЗ «О </a:t>
            </a:r>
            <a:r>
              <a:rPr lang="ru-RU" sz="2400" b="1" i="1" dirty="0" smtClean="0"/>
              <a:t>безопасности </a:t>
            </a:r>
            <a:r>
              <a:rPr lang="ru-RU" sz="2400" b="1" i="1" dirty="0"/>
              <a:t>дорожного движения</a:t>
            </a:r>
            <a:r>
              <a:rPr lang="ru-RU" sz="2400" b="1" i="1" dirty="0" smtClean="0"/>
              <a:t>»</a:t>
            </a:r>
          </a:p>
          <a:p>
            <a:pPr algn="ctr"/>
            <a:r>
              <a:rPr lang="ru-RU" sz="2400" b="1" i="1" dirty="0" smtClean="0"/>
              <a:t>Статья 6</a:t>
            </a:r>
          </a:p>
          <a:p>
            <a:endParaRPr lang="ru-RU" sz="2400" b="1" dirty="0"/>
          </a:p>
          <a:p>
            <a:endParaRPr lang="ru-RU" sz="2400" b="1" dirty="0" smtClean="0"/>
          </a:p>
          <a:p>
            <a:endParaRPr lang="ru-RU" sz="2400" b="1"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854700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568952" cy="1631216"/>
          </a:xfrm>
          <a:prstGeom prst="rect">
            <a:avLst/>
          </a:prstGeom>
        </p:spPr>
        <p:txBody>
          <a:bodyPr wrap="square">
            <a:spAutoFit/>
          </a:bodyPr>
          <a:lstStyle/>
          <a:p>
            <a:pPr algn="ctr" fontAlgn="base"/>
            <a:r>
              <a:rPr lang="ru-RU" sz="2000" b="1" dirty="0"/>
              <a:t>Статья 5. Основные направления обеспечения безопасности дорожного движения</a:t>
            </a:r>
          </a:p>
          <a:p>
            <a:pPr algn="ctr"/>
            <a:endParaRPr lang="ru-RU" sz="2000" b="1" dirty="0"/>
          </a:p>
          <a:p>
            <a:pPr algn="ctr"/>
            <a:endParaRPr lang="ru-RU" sz="2000" b="1" dirty="0" smtClean="0"/>
          </a:p>
          <a:p>
            <a:pPr algn="ctr"/>
            <a:endParaRPr lang="ru-RU" sz="2000" b="1" dirty="0"/>
          </a:p>
        </p:txBody>
      </p:sp>
      <p:sp>
        <p:nvSpPr>
          <p:cNvPr id="3" name="Прямоугольник 2"/>
          <p:cNvSpPr/>
          <p:nvPr/>
        </p:nvSpPr>
        <p:spPr>
          <a:xfrm>
            <a:off x="179512" y="742328"/>
            <a:ext cx="8640960" cy="5355312"/>
          </a:xfrm>
          <a:prstGeom prst="rect">
            <a:avLst/>
          </a:prstGeom>
        </p:spPr>
        <p:txBody>
          <a:bodyPr wrap="square">
            <a:spAutoFit/>
          </a:bodyPr>
          <a:lstStyle/>
          <a:p>
            <a:pPr fontAlgn="base"/>
            <a:r>
              <a:rPr lang="ru-RU" dirty="0"/>
              <a:t>Обеспечение безопасности дорожного движения осуществляется посредством:</a:t>
            </a:r>
          </a:p>
          <a:p>
            <a:pPr marL="285750" indent="-285750" fontAlgn="base">
              <a:buFont typeface="Arial" panose="020B0604020202020204" pitchFamily="34" charset="0"/>
              <a:buChar char="•"/>
            </a:pPr>
            <a:r>
              <a:rPr lang="ru-RU" dirty="0"/>
              <a:t>установления полномочий и ответственности Правительства Российской Федерации, федеральных органов исполнительной власти, исполнительных органов субъектов Российской Федерации и органов местного самоуправления; </a:t>
            </a:r>
            <a:endParaRPr lang="ru-RU" dirty="0" smtClean="0"/>
          </a:p>
          <a:p>
            <a:pPr marL="285750" indent="-285750" fontAlgn="base">
              <a:buFont typeface="Arial" panose="020B0604020202020204" pitchFamily="34" charset="0"/>
              <a:buChar char="•"/>
            </a:pPr>
            <a:r>
              <a:rPr lang="ru-RU" dirty="0" smtClean="0"/>
              <a:t>координации </a:t>
            </a:r>
            <a:r>
              <a:rPr lang="ru-RU" dirty="0"/>
              <a:t>деятельности федеральных органов исполнительной власти, исполнительных органов субъектов Российской Федерации, органов местного самоуправления, общественных объединений, юридических и физических лиц в целях предупреждения дорожно-транспортных происшествий и снижения тяжести их последствий; </a:t>
            </a:r>
            <a:endParaRPr lang="ru-RU" dirty="0" smtClean="0"/>
          </a:p>
          <a:p>
            <a:pPr marL="285750" indent="-285750" fontAlgn="base">
              <a:buFont typeface="Arial" panose="020B0604020202020204" pitchFamily="34" charset="0"/>
              <a:buChar char="•"/>
            </a:pPr>
            <a:r>
              <a:rPr lang="ru-RU" dirty="0" smtClean="0"/>
              <a:t>регулирования </a:t>
            </a:r>
            <a:r>
              <a:rPr lang="ru-RU" dirty="0"/>
              <a:t>деятельности на автомобильном, городском наземном электрическом транспорте и в дорожном хозяйстве;</a:t>
            </a:r>
          </a:p>
          <a:p>
            <a:pPr marL="285750" indent="-285750" fontAlgn="base">
              <a:buFont typeface="Arial" panose="020B0604020202020204" pitchFamily="34" charset="0"/>
              <a:buChar char="•"/>
            </a:pPr>
            <a:r>
              <a:rPr lang="ru-RU" dirty="0"/>
              <a:t>разработки и утверждения в установленном порядке законодательных, иных нормативных правовых актов по вопросам обеспечения безопасности дорожного движения: технических регламентов, правил, документов по стандартизации, принимаемых в соответствии с законодательством Российской Федерации о стандартизации, технических норм и других нормативных документов</a:t>
            </a:r>
            <a:r>
              <a:rPr lang="ru-RU" dirty="0" smtClean="0"/>
              <a:t>;</a:t>
            </a:r>
          </a:p>
          <a:p>
            <a:pPr marL="285750" indent="-285750" fontAlgn="base">
              <a:buFont typeface="Arial" panose="020B0604020202020204" pitchFamily="34" charset="0"/>
              <a:buChar char="•"/>
            </a:pPr>
            <a:r>
              <a:rPr lang="ru-RU" dirty="0" smtClean="0"/>
              <a:t> осуществления </a:t>
            </a:r>
            <a:r>
              <a:rPr lang="ru-RU" dirty="0"/>
              <a:t>деятельности по организации дорожного движения;</a:t>
            </a:r>
          </a:p>
          <a:p>
            <a:pPr marL="285750" indent="-285750" fontAlgn="base">
              <a:buFont typeface="Arial" panose="020B0604020202020204" pitchFamily="34" charset="0"/>
              <a:buChar char="•"/>
            </a:pPr>
            <a:r>
              <a:rPr lang="ru-RU" dirty="0"/>
              <a:t>материального и финансового обеспечения мероприятий по </a:t>
            </a:r>
            <a:endParaRPr lang="ru-RU" dirty="0" smtClean="0"/>
          </a:p>
          <a:p>
            <a:pPr fontAlgn="base"/>
            <a:r>
              <a:rPr lang="ru-RU" dirty="0" smtClean="0"/>
              <a:t>безопасности </a:t>
            </a:r>
            <a:r>
              <a:rPr lang="ru-RU" dirty="0"/>
              <a:t>дорожного движения</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028529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568952" cy="1631216"/>
          </a:xfrm>
          <a:prstGeom prst="rect">
            <a:avLst/>
          </a:prstGeom>
        </p:spPr>
        <p:txBody>
          <a:bodyPr wrap="square">
            <a:spAutoFit/>
          </a:bodyPr>
          <a:lstStyle/>
          <a:p>
            <a:pPr algn="ctr" fontAlgn="base"/>
            <a:r>
              <a:rPr lang="ru-RU" sz="2000" b="1" dirty="0"/>
              <a:t>Статья 5. Основные направления обеспечения безопасности дорожного движения</a:t>
            </a:r>
          </a:p>
          <a:p>
            <a:pPr algn="ctr"/>
            <a:endParaRPr lang="ru-RU" sz="2000" b="1" dirty="0"/>
          </a:p>
          <a:p>
            <a:pPr algn="ctr"/>
            <a:endParaRPr lang="ru-RU" sz="2000" b="1" dirty="0" smtClean="0"/>
          </a:p>
          <a:p>
            <a:pPr algn="ctr"/>
            <a:endParaRPr lang="ru-RU" sz="2000" b="1" dirty="0"/>
          </a:p>
        </p:txBody>
      </p:sp>
      <p:sp>
        <p:nvSpPr>
          <p:cNvPr id="3" name="Прямоугольник 2"/>
          <p:cNvSpPr/>
          <p:nvPr/>
        </p:nvSpPr>
        <p:spPr>
          <a:xfrm>
            <a:off x="251520" y="1268760"/>
            <a:ext cx="8640960" cy="3970318"/>
          </a:xfrm>
          <a:prstGeom prst="rect">
            <a:avLst/>
          </a:prstGeom>
        </p:spPr>
        <p:txBody>
          <a:bodyPr wrap="square">
            <a:spAutoFit/>
          </a:bodyPr>
          <a:lstStyle/>
          <a:p>
            <a:pPr marL="285750" indent="-285750" fontAlgn="base">
              <a:buFont typeface="Arial" panose="020B0604020202020204" pitchFamily="34" charset="0"/>
              <a:buChar char="•"/>
            </a:pPr>
            <a:r>
              <a:rPr lang="ru-RU" dirty="0" smtClean="0"/>
              <a:t>организации </a:t>
            </a:r>
            <a:r>
              <a:rPr lang="ru-RU" dirty="0"/>
              <a:t>подготовки водителей транспортных средств и обучения граждан правилам и требованиям безопасности движения;</a:t>
            </a:r>
          </a:p>
          <a:p>
            <a:pPr marL="285750" indent="-285750" fontAlgn="base">
              <a:buFont typeface="Arial" panose="020B0604020202020204" pitchFamily="34" charset="0"/>
              <a:buChar char="•"/>
            </a:pPr>
            <a:r>
              <a:rPr lang="ru-RU" dirty="0"/>
              <a:t>проведения комплекса мероприятий по медицинскому обеспечению безопасности дорожного движения;</a:t>
            </a:r>
          </a:p>
          <a:p>
            <a:pPr marL="285750" indent="-285750" fontAlgn="base">
              <a:buFont typeface="Arial" panose="020B0604020202020204" pitchFamily="34" charset="0"/>
              <a:buChar char="•"/>
            </a:pPr>
            <a:r>
              <a:rPr lang="ru-RU" dirty="0"/>
              <a:t>осуществления обязательной сертификации или декларирования соответствия транспортных средств, а также составных частей конструкций, предметов дополнительного оборудования, запасных частей и принадлежностей транспортных средств; </a:t>
            </a:r>
            <a:endParaRPr lang="ru-RU" dirty="0" smtClean="0"/>
          </a:p>
          <a:p>
            <a:pPr marL="285750" indent="-285750" fontAlgn="base">
              <a:buFont typeface="Arial" panose="020B0604020202020204" pitchFamily="34" charset="0"/>
              <a:buChar char="•"/>
            </a:pPr>
            <a:r>
              <a:rPr lang="ru-RU" dirty="0" smtClean="0"/>
              <a:t>лицензирования </a:t>
            </a:r>
            <a:r>
              <a:rPr lang="ru-RU" dirty="0"/>
              <a:t>отдельных видов деятельности, осуществляемых на автомобильном транспорте, в соответствии с законодательством Российской Федерации; </a:t>
            </a:r>
            <a:endParaRPr lang="ru-RU" dirty="0" smtClean="0"/>
          </a:p>
          <a:p>
            <a:pPr marL="285750" indent="-285750" fontAlgn="base">
              <a:buFont typeface="Arial" panose="020B0604020202020204" pitchFamily="34" charset="0"/>
              <a:buChar char="•"/>
            </a:pPr>
            <a:r>
              <a:rPr lang="ru-RU" dirty="0" smtClean="0"/>
              <a:t>проведения </a:t>
            </a:r>
            <a:r>
              <a:rPr lang="ru-RU" dirty="0"/>
              <a:t>социально ориентированной политики в области страхования на транспорте;</a:t>
            </a:r>
          </a:p>
          <a:p>
            <a:pPr marL="285750" indent="-285750" fontAlgn="base">
              <a:buFont typeface="Arial" panose="020B0604020202020204" pitchFamily="34" charset="0"/>
              <a:buChar char="•"/>
            </a:pPr>
            <a:r>
              <a:rPr lang="ru-RU" dirty="0"/>
              <a:t>осуществления контроля (надзора) в области безопасности дорожного движения.</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778777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568952" cy="2246769"/>
          </a:xfrm>
          <a:prstGeom prst="rect">
            <a:avLst/>
          </a:prstGeom>
        </p:spPr>
        <p:txBody>
          <a:bodyPr wrap="square">
            <a:spAutoFit/>
          </a:bodyPr>
          <a:lstStyle/>
          <a:p>
            <a:pPr algn="ctr"/>
            <a:r>
              <a:rPr lang="ru-RU" sz="2000" b="1" dirty="0"/>
              <a:t>Статья 6. Полномочия Российской Федерации, субъектов Российской Федерации, органов местного самоуправления и владельцев частных автомобильных дорог в области обеспечения безопасности дорожного движения</a:t>
            </a:r>
          </a:p>
          <a:p>
            <a:pPr algn="ctr"/>
            <a:endParaRPr lang="ru-RU" sz="2000" b="1" dirty="0"/>
          </a:p>
          <a:p>
            <a:pPr algn="ctr"/>
            <a:endParaRPr lang="ru-RU" sz="2000" b="1" dirty="0" smtClean="0"/>
          </a:p>
          <a:p>
            <a:pPr algn="ctr"/>
            <a:endParaRPr lang="ru-RU" sz="2000" b="1" dirty="0"/>
          </a:p>
        </p:txBody>
      </p:sp>
      <p:sp>
        <p:nvSpPr>
          <p:cNvPr id="3" name="Прямоугольник 2"/>
          <p:cNvSpPr/>
          <p:nvPr/>
        </p:nvSpPr>
        <p:spPr>
          <a:xfrm>
            <a:off x="251520" y="1225689"/>
            <a:ext cx="8640960" cy="5062924"/>
          </a:xfrm>
          <a:prstGeom prst="rect">
            <a:avLst/>
          </a:prstGeom>
        </p:spPr>
        <p:txBody>
          <a:bodyPr wrap="square">
            <a:spAutoFit/>
          </a:bodyPr>
          <a:lstStyle/>
          <a:p>
            <a:r>
              <a:rPr lang="ru-RU" sz="1700" dirty="0">
                <a:latin typeface="PT Serif"/>
              </a:rPr>
              <a:t>1. В ведении Российской Федерации находятся:</a:t>
            </a:r>
          </a:p>
          <a:p>
            <a:pPr marL="285750" indent="-285750">
              <a:buFont typeface="Wingdings" panose="05000000000000000000" pitchFamily="2" charset="2"/>
              <a:buChar char="Ø"/>
            </a:pPr>
            <a:r>
              <a:rPr lang="ru-RU" sz="1700" dirty="0">
                <a:latin typeface="PT Serif"/>
              </a:rPr>
              <a:t>формирование и проведение на территории Российской Федерации единой государственной политики в области обеспечения безопасности дорожного движения;</a:t>
            </a:r>
          </a:p>
          <a:p>
            <a:pPr marL="285750" indent="-285750">
              <a:buFont typeface="Wingdings" panose="05000000000000000000" pitchFamily="2" charset="2"/>
              <a:buChar char="Ø"/>
            </a:pPr>
            <a:r>
              <a:rPr lang="ru-RU" sz="1700" dirty="0">
                <a:latin typeface="PT Serif"/>
              </a:rPr>
              <a:t>установление правовых основ обеспечения </a:t>
            </a:r>
            <a:r>
              <a:rPr lang="ru-RU" sz="1700" dirty="0">
                <a:latin typeface="PT Serif"/>
                <a:hlinkClick r:id="rId2"/>
              </a:rPr>
              <a:t>безопасности</a:t>
            </a:r>
            <a:r>
              <a:rPr lang="ru-RU" sz="1700" dirty="0">
                <a:latin typeface="PT Serif"/>
              </a:rPr>
              <a:t> дорожного движения;</a:t>
            </a:r>
          </a:p>
          <a:p>
            <a:pPr marL="285750" indent="-285750">
              <a:buFont typeface="Wingdings" panose="05000000000000000000" pitchFamily="2" charset="2"/>
              <a:buChar char="Ø"/>
            </a:pPr>
            <a:r>
              <a:rPr lang="ru-RU" sz="1700" dirty="0">
                <a:latin typeface="PT Serif"/>
              </a:rPr>
              <a:t>установление единой системы технических регламентов, правил, документов по стандартизации, принимаемых в соответствии с </a:t>
            </a:r>
            <a:r>
              <a:rPr lang="ru-RU" sz="1700" dirty="0">
                <a:latin typeface="PT Serif"/>
                <a:hlinkClick r:id="rId3"/>
              </a:rPr>
              <a:t>законодательством</a:t>
            </a:r>
            <a:r>
              <a:rPr lang="ru-RU" sz="1700" dirty="0">
                <a:latin typeface="PT Serif"/>
              </a:rPr>
              <a:t> Российской Федерации о стандартизации, технических норм и других нормативных документов по вопросам обеспечения безопасности дорожного движения;</a:t>
            </a:r>
          </a:p>
          <a:p>
            <a:pPr marL="285750" indent="-285750">
              <a:buFont typeface="Wingdings" panose="05000000000000000000" pitchFamily="2" charset="2"/>
              <a:buChar char="Ø"/>
            </a:pPr>
            <a:r>
              <a:rPr lang="ru-RU" sz="1700" dirty="0">
                <a:latin typeface="PT Serif"/>
              </a:rPr>
              <a:t>контроль за соответствием законов и иных нормативных правовых актов субъектов Российской Федерации в области обеспечения безопасности дорожного движения </a:t>
            </a:r>
            <a:r>
              <a:rPr lang="ru-RU" sz="1700" dirty="0">
                <a:latin typeface="PT Serif"/>
                <a:hlinkClick r:id="rId4"/>
              </a:rPr>
              <a:t>Конституции</a:t>
            </a:r>
            <a:r>
              <a:rPr lang="ru-RU" sz="1700" dirty="0">
                <a:latin typeface="PT Serif"/>
              </a:rPr>
              <a:t> Российской Федерации и федеральным законам;</a:t>
            </a:r>
          </a:p>
          <a:p>
            <a:pPr marL="285750" indent="-285750">
              <a:buFont typeface="Wingdings" panose="05000000000000000000" pitchFamily="2" charset="2"/>
              <a:buChar char="Ø"/>
            </a:pPr>
            <a:r>
              <a:rPr lang="ru-RU" sz="1700" dirty="0">
                <a:latin typeface="PT Serif"/>
              </a:rPr>
              <a:t>создание федеральных органов исполнительной власти, обеспечивающих реализацию государственной политики в области обеспечения безопасности дорожного движения;</a:t>
            </a:r>
          </a:p>
          <a:p>
            <a:pPr marL="285750" indent="-285750">
              <a:buFont typeface="Wingdings" panose="05000000000000000000" pitchFamily="2" charset="2"/>
              <a:buChar char="Ø"/>
            </a:pPr>
            <a:r>
              <a:rPr lang="ru-RU" sz="1700" dirty="0">
                <a:latin typeface="PT Serif"/>
              </a:rPr>
              <a:t>разработка и утверждение </a:t>
            </a:r>
            <a:r>
              <a:rPr lang="ru-RU" sz="1700" dirty="0">
                <a:latin typeface="PT Serif"/>
                <a:hlinkClick r:id="rId5"/>
              </a:rPr>
              <a:t>федеральных программ</a:t>
            </a:r>
            <a:r>
              <a:rPr lang="ru-RU" sz="1700" dirty="0">
                <a:latin typeface="PT Serif"/>
              </a:rPr>
              <a:t> повышения </a:t>
            </a:r>
            <a:endParaRPr lang="ru-RU" sz="1700" dirty="0" smtClean="0">
              <a:latin typeface="PT Serif"/>
            </a:endParaRPr>
          </a:p>
          <a:p>
            <a:r>
              <a:rPr lang="ru-RU" sz="1700" dirty="0">
                <a:latin typeface="PT Serif"/>
              </a:rPr>
              <a:t> </a:t>
            </a:r>
            <a:r>
              <a:rPr lang="ru-RU" sz="1700" dirty="0" smtClean="0">
                <a:latin typeface="PT Serif"/>
              </a:rPr>
              <a:t>    безопасности </a:t>
            </a:r>
            <a:r>
              <a:rPr lang="ru-RU" sz="1700" dirty="0">
                <a:latin typeface="PT Serif"/>
              </a:rPr>
              <a:t>дорожного движения и их финансовое </a:t>
            </a:r>
            <a:endParaRPr lang="ru-RU" sz="1700" dirty="0" smtClean="0">
              <a:latin typeface="PT Serif"/>
            </a:endParaRPr>
          </a:p>
          <a:p>
            <a:r>
              <a:rPr lang="ru-RU" sz="1700" dirty="0">
                <a:latin typeface="PT Serif"/>
              </a:rPr>
              <a:t> </a:t>
            </a:r>
            <a:r>
              <a:rPr lang="ru-RU" sz="1700" dirty="0" smtClean="0">
                <a:latin typeface="PT Serif"/>
              </a:rPr>
              <a:t>    обеспечение</a:t>
            </a:r>
            <a:r>
              <a:rPr lang="ru-RU" sz="1700" dirty="0">
                <a:latin typeface="PT Serif"/>
              </a:rPr>
              <a:t>;</a:t>
            </a:r>
            <a:endParaRPr lang="ru-RU" sz="1700" b="0" i="0" dirty="0">
              <a:effectLst/>
              <a:latin typeface="PT Serif"/>
            </a:endParaRP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19952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568952" cy="2246769"/>
          </a:xfrm>
          <a:prstGeom prst="rect">
            <a:avLst/>
          </a:prstGeom>
        </p:spPr>
        <p:txBody>
          <a:bodyPr wrap="square">
            <a:spAutoFit/>
          </a:bodyPr>
          <a:lstStyle/>
          <a:p>
            <a:pPr algn="ctr"/>
            <a:r>
              <a:rPr lang="ru-RU" sz="2000" b="1" dirty="0"/>
              <a:t>Статья 6. Полномочия Российской Федерации, субъектов Российской Федерации, органов местного самоуправления и владельцев частных автомобильных дорог в области обеспечения безопасности дорожного движения</a:t>
            </a:r>
          </a:p>
          <a:p>
            <a:pPr algn="ctr"/>
            <a:endParaRPr lang="ru-RU" sz="2000" b="1" dirty="0"/>
          </a:p>
          <a:p>
            <a:pPr algn="ctr"/>
            <a:endParaRPr lang="ru-RU" sz="2000" b="1" dirty="0" smtClean="0"/>
          </a:p>
          <a:p>
            <a:pPr algn="ctr"/>
            <a:endParaRPr lang="ru-RU" sz="2000" b="1" dirty="0"/>
          </a:p>
        </p:txBody>
      </p:sp>
      <p:sp>
        <p:nvSpPr>
          <p:cNvPr id="3" name="Прямоугольник 2"/>
          <p:cNvSpPr/>
          <p:nvPr/>
        </p:nvSpPr>
        <p:spPr>
          <a:xfrm>
            <a:off x="215516" y="1556792"/>
            <a:ext cx="8640960" cy="4524315"/>
          </a:xfrm>
          <a:prstGeom prst="rect">
            <a:avLst/>
          </a:prstGeom>
        </p:spPr>
        <p:txBody>
          <a:bodyPr wrap="square">
            <a:spAutoFit/>
          </a:bodyPr>
          <a:lstStyle/>
          <a:p>
            <a:pPr marL="285750" indent="-285750">
              <a:buFont typeface="Wingdings" panose="05000000000000000000" pitchFamily="2" charset="2"/>
              <a:buChar char="Ø"/>
            </a:pPr>
            <a:r>
              <a:rPr lang="ru-RU" dirty="0"/>
              <a:t>организация и осуществление контроля (надзора) в области безопасности дорожного движения;</a:t>
            </a:r>
          </a:p>
          <a:p>
            <a:pPr marL="285750" indent="-285750">
              <a:buFont typeface="Wingdings" panose="05000000000000000000" pitchFamily="2" charset="2"/>
              <a:buChar char="Ø"/>
            </a:pPr>
            <a:r>
              <a:rPr lang="ru-RU" dirty="0"/>
              <a:t>координация деятельности органов исполнительной власти субъектов Российской Федерации в области обеспечения безопасности дорожного движения;</a:t>
            </a:r>
          </a:p>
          <a:p>
            <a:pPr marL="285750" indent="-285750">
              <a:buFont typeface="Wingdings" panose="05000000000000000000" pitchFamily="2" charset="2"/>
              <a:buChar char="Ø"/>
            </a:pPr>
            <a:r>
              <a:rPr lang="ru-RU" dirty="0"/>
              <a:t>заключение международных договоров Российской Федерации в области обеспечения безопасности дорожного движения</a:t>
            </a:r>
            <a:r>
              <a:rPr lang="ru-RU" dirty="0" smtClean="0"/>
              <a:t>.</a:t>
            </a:r>
          </a:p>
          <a:p>
            <a:pPr marL="285750" indent="-285750">
              <a:buFont typeface="Wingdings" panose="05000000000000000000" pitchFamily="2" charset="2"/>
              <a:buChar char="Ø"/>
            </a:pPr>
            <a:endParaRPr lang="ru-RU" dirty="0" smtClean="0"/>
          </a:p>
          <a:p>
            <a:r>
              <a:rPr lang="ru-RU" dirty="0"/>
              <a:t>2. Полномочия федеральных органов исполнительной власти в области обеспечения безопасности дорожного движения являются расходными обязательствами Российской Федерации.</a:t>
            </a:r>
          </a:p>
          <a:p>
            <a:r>
              <a:rPr lang="ru-RU" dirty="0"/>
              <a:t>Федеральные органы исполнительной власти по соглашению с органами исполнительной власти субъектов Российской Федерации могут передавать им осуществление части своих полномочий в области обеспечения безопасности дорожного движения.</a:t>
            </a:r>
          </a:p>
          <a:p>
            <a:pPr marL="285750" indent="-285750">
              <a:buFont typeface="Wingdings" panose="05000000000000000000" pitchFamily="2" charset="2"/>
              <a:buChar char="Ø"/>
            </a:pP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809812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496944" cy="2246769"/>
          </a:xfrm>
          <a:prstGeom prst="rect">
            <a:avLst/>
          </a:prstGeom>
        </p:spPr>
        <p:txBody>
          <a:bodyPr wrap="square">
            <a:spAutoFit/>
          </a:bodyPr>
          <a:lstStyle/>
          <a:p>
            <a:pPr algn="ctr"/>
            <a:r>
              <a:rPr lang="ru-RU" sz="2000" b="1" dirty="0"/>
              <a:t>Статья 6. Полномочия Российской Федерации, субъектов Российской Федерации, органов местного самоуправления и владельцев частных автомобильных дорог в области обеспечения безопасности дорожного движения</a:t>
            </a:r>
          </a:p>
          <a:p>
            <a:pPr algn="ctr"/>
            <a:endParaRPr lang="ru-RU" sz="2000" b="1" dirty="0"/>
          </a:p>
          <a:p>
            <a:pPr algn="ctr"/>
            <a:endParaRPr lang="ru-RU" sz="2000" b="1" dirty="0" smtClean="0"/>
          </a:p>
          <a:p>
            <a:pPr algn="ctr"/>
            <a:endParaRPr lang="ru-RU" sz="2000" b="1" dirty="0"/>
          </a:p>
        </p:txBody>
      </p:sp>
      <p:sp>
        <p:nvSpPr>
          <p:cNvPr id="3" name="Прямоугольник 2"/>
          <p:cNvSpPr/>
          <p:nvPr/>
        </p:nvSpPr>
        <p:spPr>
          <a:xfrm>
            <a:off x="144974" y="1123384"/>
            <a:ext cx="8891521" cy="5632311"/>
          </a:xfrm>
          <a:prstGeom prst="rect">
            <a:avLst/>
          </a:prstGeom>
        </p:spPr>
        <p:txBody>
          <a:bodyPr wrap="square">
            <a:spAutoFit/>
          </a:bodyPr>
          <a:lstStyle/>
          <a:p>
            <a:r>
              <a:rPr lang="ru-RU" dirty="0"/>
              <a:t>Полномочия федеральных органов исполнительной власти в области обеспечения безопасности дорожного движения, предусмотренные настоящим Федеральным законом, могут передаваться для осуществления органам исполнительной власти субъектов Российской Федерации указами Президента Российской Федерации и постановлениями Правительства Российской Федерации в порядке, установленном </a:t>
            </a:r>
            <a:r>
              <a:rPr lang="ru-RU" dirty="0">
                <a:hlinkClick r:id="rId2"/>
              </a:rPr>
              <a:t>Федеральным законом</a:t>
            </a:r>
            <a:r>
              <a:rPr lang="ru-RU" dirty="0"/>
              <a:t> от 6 октября 1999 года N 184-ФЗ "Об общих принципах организации законодательных (представительных) и исполнительных органов государственной власти субъектов Российской Федерации".</a:t>
            </a:r>
          </a:p>
          <a:p>
            <a:r>
              <a:rPr lang="ru-RU" dirty="0"/>
              <a:t>К полномочиям владельцев автомобильных дорог общего пользования федерального значения, а в отношении автомобильных дорог, переданных в доверительное управление Государственной компании "Российские автомобильные дороги", к полномочиям Государственной компании "Российские автомобильные дороги" в области обеспечения безопасности дорожного движения относятся осуществление мероприятий по обеспечению безопасности дорожного движения на автомобильных дорогах общего пользования федерального значения при осуществлении дорожной деятельности, включая ежегодное (до 1 июля года, следующего за отчетным) утверждение перечней аварийно-опасных участков дорог, и разработка первоочередных мер, направленных на устранение причин и </a:t>
            </a:r>
            <a:endParaRPr lang="ru-RU" dirty="0" smtClean="0"/>
          </a:p>
          <a:p>
            <a:r>
              <a:rPr lang="ru-RU" dirty="0" smtClean="0"/>
              <a:t>условий </a:t>
            </a:r>
            <a:r>
              <a:rPr lang="ru-RU" dirty="0"/>
              <a:t>совершения </a:t>
            </a:r>
            <a:r>
              <a:rPr lang="ru-RU" dirty="0" smtClean="0"/>
              <a:t>ДТП.</a:t>
            </a:r>
            <a:endParaRPr lang="ru-RU" dirty="0"/>
          </a:p>
          <a:p>
            <a:pPr marL="285750" indent="-285750">
              <a:buFont typeface="Wingdings" panose="05000000000000000000" pitchFamily="2" charset="2"/>
              <a:buChar char="Ø"/>
            </a:pP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931620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496944" cy="2246769"/>
          </a:xfrm>
          <a:prstGeom prst="rect">
            <a:avLst/>
          </a:prstGeom>
        </p:spPr>
        <p:txBody>
          <a:bodyPr wrap="square">
            <a:spAutoFit/>
          </a:bodyPr>
          <a:lstStyle/>
          <a:p>
            <a:pPr algn="ctr"/>
            <a:r>
              <a:rPr lang="ru-RU" sz="2000" b="1" dirty="0"/>
              <a:t>Статья 6. Полномочия Российской Федерации, субъектов Российской Федерации, органов местного самоуправления и владельцев частных автомобильных дорог в области обеспечения безопасности дорожного движения</a:t>
            </a:r>
          </a:p>
          <a:p>
            <a:pPr algn="ctr"/>
            <a:endParaRPr lang="ru-RU" sz="2000" b="1" dirty="0"/>
          </a:p>
          <a:p>
            <a:pPr algn="ctr"/>
            <a:endParaRPr lang="ru-RU" sz="2000" b="1" dirty="0" smtClean="0"/>
          </a:p>
          <a:p>
            <a:pPr algn="ctr"/>
            <a:endParaRPr lang="ru-RU" sz="2000" b="1" dirty="0"/>
          </a:p>
        </p:txBody>
      </p:sp>
      <p:sp>
        <p:nvSpPr>
          <p:cNvPr id="3" name="Прямоугольник 2"/>
          <p:cNvSpPr/>
          <p:nvPr/>
        </p:nvSpPr>
        <p:spPr>
          <a:xfrm>
            <a:off x="144974" y="1123384"/>
            <a:ext cx="8891521" cy="5632311"/>
          </a:xfrm>
          <a:prstGeom prst="rect">
            <a:avLst/>
          </a:prstGeom>
        </p:spPr>
        <p:txBody>
          <a:bodyPr wrap="square">
            <a:spAutoFit/>
          </a:bodyPr>
          <a:lstStyle/>
          <a:p>
            <a:r>
              <a:rPr lang="ru-RU" dirty="0"/>
              <a:t>3. К полномочиям органов исполнительной власти субъектов Российской Федерации в области обеспечения безопасности дорожного движения относится осуществление мероприятий по обеспечению безопасности дорожного движения на автомобильных дорогах регионального или межмуниципального значения при осуществлении дорожной деятельности, включая:</a:t>
            </a:r>
          </a:p>
          <a:p>
            <a:pPr marL="285750" indent="-285750">
              <a:buFont typeface="Wingdings" panose="05000000000000000000" pitchFamily="2" charset="2"/>
              <a:buChar char="Ø"/>
            </a:pPr>
            <a:r>
              <a:rPr lang="ru-RU" dirty="0"/>
              <a:t>принятие решений о временных ограничении или прекращении движения транспортных средств на автомобильных дорогах регионального или межмуниципального значения в целях обеспечения безопасности дорожного движения;</a:t>
            </a:r>
          </a:p>
          <a:p>
            <a:pPr marL="285750" indent="-285750">
              <a:buFont typeface="Wingdings" panose="05000000000000000000" pitchFamily="2" charset="2"/>
              <a:buChar char="Ø"/>
            </a:pPr>
            <a:r>
              <a:rPr lang="ru-RU" dirty="0"/>
              <a:t>осуществление мероприятий по предупреждению детского дорожно-транспортного травматизма;</a:t>
            </a:r>
          </a:p>
          <a:p>
            <a:pPr marL="285750" indent="-285750">
              <a:buFont typeface="Wingdings" panose="05000000000000000000" pitchFamily="2" charset="2"/>
              <a:buChar char="Ø"/>
            </a:pPr>
            <a:r>
              <a:rPr lang="ru-RU" dirty="0"/>
              <a:t>участие в организации подготовки и переподготовки водителей транспортных средств;</a:t>
            </a:r>
          </a:p>
          <a:p>
            <a:pPr marL="285750" indent="-285750">
              <a:buFont typeface="Wingdings" panose="05000000000000000000" pitchFamily="2" charset="2"/>
              <a:buChar char="Ø"/>
            </a:pPr>
            <a:r>
              <a:rPr lang="ru-RU" dirty="0"/>
              <a:t>информирование граждан о правилах и требованиях в области обеспечения безопасности дорожного движения;</a:t>
            </a:r>
          </a:p>
          <a:p>
            <a:pPr marL="285750" indent="-285750">
              <a:buFont typeface="Wingdings" panose="05000000000000000000" pitchFamily="2" charset="2"/>
              <a:buChar char="Ø"/>
            </a:pPr>
            <a:r>
              <a:rPr lang="ru-RU" dirty="0"/>
              <a:t>ежегодное (до 1 июля года, следующего за отчетным) утверждение перечней аварийно-опасных участков дорог и разработка первоочередных </a:t>
            </a:r>
            <a:endParaRPr lang="ru-RU" dirty="0" smtClean="0"/>
          </a:p>
          <a:p>
            <a:r>
              <a:rPr lang="ru-RU" dirty="0"/>
              <a:t> </a:t>
            </a:r>
            <a:r>
              <a:rPr lang="ru-RU" dirty="0" smtClean="0"/>
              <a:t>    мер</a:t>
            </a:r>
            <a:r>
              <a:rPr lang="ru-RU" dirty="0"/>
              <a:t>, направленных на устранение причин и </a:t>
            </a:r>
            <a:r>
              <a:rPr lang="ru-RU" dirty="0" smtClean="0"/>
              <a:t>условий</a:t>
            </a:r>
          </a:p>
          <a:p>
            <a:r>
              <a:rPr lang="ru-RU" dirty="0"/>
              <a:t> </a:t>
            </a:r>
            <a:r>
              <a:rPr lang="ru-RU" dirty="0" smtClean="0"/>
              <a:t>    </a:t>
            </a:r>
            <a:r>
              <a:rPr lang="ru-RU" dirty="0"/>
              <a:t>совершения дорожно-транспортных происшествий.</a:t>
            </a:r>
          </a:p>
          <a:p>
            <a:pPr marL="285750" indent="-285750">
              <a:buFont typeface="Wingdings" panose="05000000000000000000" pitchFamily="2" charset="2"/>
              <a:buChar char="Ø"/>
            </a:pP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399606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496944" cy="2246769"/>
          </a:xfrm>
          <a:prstGeom prst="rect">
            <a:avLst/>
          </a:prstGeom>
        </p:spPr>
        <p:txBody>
          <a:bodyPr wrap="square">
            <a:spAutoFit/>
          </a:bodyPr>
          <a:lstStyle/>
          <a:p>
            <a:pPr algn="ctr"/>
            <a:r>
              <a:rPr lang="ru-RU" sz="2000" b="1" dirty="0"/>
              <a:t>Статья 6. Полномочия Российской Федерации, субъектов Российской Федерации, органов местного самоуправления и владельцев частных автомобильных дорог в области обеспечения безопасности дорожного движения</a:t>
            </a:r>
          </a:p>
          <a:p>
            <a:pPr algn="ctr"/>
            <a:endParaRPr lang="ru-RU" sz="2000" b="1" dirty="0"/>
          </a:p>
          <a:p>
            <a:pPr algn="ctr"/>
            <a:endParaRPr lang="ru-RU" sz="2000" b="1" dirty="0" smtClean="0"/>
          </a:p>
          <a:p>
            <a:pPr algn="ctr"/>
            <a:endParaRPr lang="ru-RU" sz="2000" b="1" dirty="0"/>
          </a:p>
        </p:txBody>
      </p:sp>
      <p:sp>
        <p:nvSpPr>
          <p:cNvPr id="3" name="Прямоугольник 2"/>
          <p:cNvSpPr/>
          <p:nvPr/>
        </p:nvSpPr>
        <p:spPr>
          <a:xfrm>
            <a:off x="107504" y="1268760"/>
            <a:ext cx="8891521" cy="5355312"/>
          </a:xfrm>
          <a:prstGeom prst="rect">
            <a:avLst/>
          </a:prstGeom>
        </p:spPr>
        <p:txBody>
          <a:bodyPr wrap="square">
            <a:spAutoFit/>
          </a:bodyPr>
          <a:lstStyle/>
          <a:p>
            <a:r>
              <a:rPr lang="ru-RU" dirty="0"/>
              <a:t>Полномочия органов исполнительной власти субъектов Российской Федерации в области обеспечения безопасности дорожного движения являются расходными обязательствами субъектов Российской Федерации.</a:t>
            </a:r>
          </a:p>
          <a:p>
            <a:r>
              <a:rPr lang="ru-RU" dirty="0"/>
              <a:t>Органы исполнительной власти субъектов Российской Федерации по соглашению с федеральными органами исполнительной власти могут передавать им осуществление части своих полномочий в области обеспечения безопасности дорожного движения.</a:t>
            </a:r>
          </a:p>
          <a:p>
            <a:r>
              <a:rPr lang="ru-RU" dirty="0"/>
              <a:t>К полномочиям органов исполнительной власти субъектов Российской Федерации - городов федерального значения Москвы, Санкт-Петербурга и Севастополя в области обеспечения безопасности дорожного движения относится также утверждение перечня транспортных средств, которые используются для перевозки пассажиров, имеют, за исключением места водителя, более восьми мест для сидения, технически допустимая максимальная масса которых превышает 5 тонн и которым разрешено движение по полосе для маршрутных транспортных средств.</a:t>
            </a:r>
          </a:p>
          <a:p>
            <a:r>
              <a:rPr lang="ru-RU" dirty="0"/>
              <a:t>Перечень таких транспортных средств и последующие изменения в него должны быть официально опубликованы в порядке, установленном законодательством городов федерального значения Москвы, Санкт-Петербурга и Севастополя, </a:t>
            </a:r>
            <a:r>
              <a:rPr lang="ru-RU" dirty="0" smtClean="0"/>
              <a:t>не</a:t>
            </a:r>
          </a:p>
          <a:p>
            <a:r>
              <a:rPr lang="ru-RU" dirty="0" smtClean="0"/>
              <a:t>позднее </a:t>
            </a:r>
            <a:r>
              <a:rPr lang="ru-RU" dirty="0"/>
              <a:t>чем за тридцать дней до дня введения в действие этого </a:t>
            </a:r>
            <a:endParaRPr lang="ru-RU" dirty="0" smtClean="0"/>
          </a:p>
          <a:p>
            <a:r>
              <a:rPr lang="ru-RU" dirty="0" smtClean="0"/>
              <a:t>перечня </a:t>
            </a:r>
            <a:r>
              <a:rPr lang="ru-RU" dirty="0"/>
              <a:t>(изменений в перечень).</a:t>
            </a:r>
          </a:p>
          <a:p>
            <a:pPr marL="285750" indent="-285750">
              <a:buFont typeface="Wingdings" panose="05000000000000000000" pitchFamily="2" charset="2"/>
              <a:buChar char="Ø"/>
            </a:pP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610824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496944" cy="2246769"/>
          </a:xfrm>
          <a:prstGeom prst="rect">
            <a:avLst/>
          </a:prstGeom>
        </p:spPr>
        <p:txBody>
          <a:bodyPr wrap="square">
            <a:spAutoFit/>
          </a:bodyPr>
          <a:lstStyle/>
          <a:p>
            <a:pPr algn="ctr"/>
            <a:r>
              <a:rPr lang="ru-RU" sz="2000" b="1" dirty="0"/>
              <a:t>Статья 6. Полномочия Российской Федерации, субъектов Российской Федерации, органов местного самоуправления и владельцев частных автомобильных дорог в области обеспечения безопасности дорожного движения</a:t>
            </a:r>
          </a:p>
          <a:p>
            <a:pPr algn="ctr"/>
            <a:endParaRPr lang="ru-RU" sz="2000" b="1" dirty="0"/>
          </a:p>
          <a:p>
            <a:pPr algn="ctr"/>
            <a:endParaRPr lang="ru-RU" sz="2000" b="1" dirty="0" smtClean="0"/>
          </a:p>
          <a:p>
            <a:pPr algn="ctr"/>
            <a:endParaRPr lang="ru-RU" sz="2000" b="1" dirty="0"/>
          </a:p>
        </p:txBody>
      </p:sp>
      <p:sp>
        <p:nvSpPr>
          <p:cNvPr id="3" name="Прямоугольник 2"/>
          <p:cNvSpPr/>
          <p:nvPr/>
        </p:nvSpPr>
        <p:spPr>
          <a:xfrm>
            <a:off x="251521" y="1772816"/>
            <a:ext cx="8496944" cy="4247317"/>
          </a:xfrm>
          <a:prstGeom prst="rect">
            <a:avLst/>
          </a:prstGeom>
        </p:spPr>
        <p:txBody>
          <a:bodyPr wrap="square">
            <a:spAutoFit/>
          </a:bodyPr>
          <a:lstStyle/>
          <a:p>
            <a:r>
              <a:rPr lang="ru-RU" dirty="0"/>
              <a:t>4. К полномочиям органов местного самоуправления городского поселения в области обеспечения безопасности дорожного движения относятся осуществление мероприятий по обеспечению безопасности дорожного движения, ежегодное (до 1 июля года, следующего за отчетным) утверждение перечней аварийно-опасных участков дорог и разработка первоочередных мер, направленных на устранение причин и условий совершения дорожно-транспортных происшествий на автомобильных дорогах местного значения, в том числе на объектах улично-дорожной сети, в границах населенных пунктов городского поселения при осуществлении дорожной деятельности, включая принятие решений о временных ограничении или прекращении движения транспортных средств на автомобильных дорогах местного значения в границах населенных пунктов городского поселения в целях обеспечения безопасности дорожного движения.</a:t>
            </a:r>
          </a:p>
          <a:p>
            <a:pPr marL="285750" indent="-285750">
              <a:buFont typeface="Wingdings" panose="05000000000000000000" pitchFamily="2" charset="2"/>
              <a:buChar char="Ø"/>
            </a:pP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233646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496944" cy="2246769"/>
          </a:xfrm>
          <a:prstGeom prst="rect">
            <a:avLst/>
          </a:prstGeom>
        </p:spPr>
        <p:txBody>
          <a:bodyPr wrap="square">
            <a:spAutoFit/>
          </a:bodyPr>
          <a:lstStyle/>
          <a:p>
            <a:pPr algn="ctr"/>
            <a:r>
              <a:rPr lang="ru-RU" sz="2000" b="1" dirty="0"/>
              <a:t>Статья 6. Полномочия Российской Федерации, субъектов Российской Федерации, органов местного самоуправления и владельцев частных автомобильных дорог в области обеспечения безопасности дорожного движения</a:t>
            </a:r>
          </a:p>
          <a:p>
            <a:pPr algn="ctr"/>
            <a:endParaRPr lang="ru-RU" sz="2000" b="1" dirty="0"/>
          </a:p>
          <a:p>
            <a:pPr algn="ctr"/>
            <a:endParaRPr lang="ru-RU" sz="2000" b="1" dirty="0" smtClean="0"/>
          </a:p>
          <a:p>
            <a:pPr algn="ctr"/>
            <a:endParaRPr lang="ru-RU" sz="2000" b="1" dirty="0"/>
          </a:p>
        </p:txBody>
      </p:sp>
      <p:sp>
        <p:nvSpPr>
          <p:cNvPr id="3" name="Прямоугольник 2"/>
          <p:cNvSpPr/>
          <p:nvPr/>
        </p:nvSpPr>
        <p:spPr>
          <a:xfrm>
            <a:off x="107504" y="1268760"/>
            <a:ext cx="8496944" cy="5078313"/>
          </a:xfrm>
          <a:prstGeom prst="rect">
            <a:avLst/>
          </a:prstGeom>
        </p:spPr>
        <p:txBody>
          <a:bodyPr wrap="square">
            <a:spAutoFit/>
          </a:bodyPr>
          <a:lstStyle/>
          <a:p>
            <a:r>
              <a:rPr lang="ru-RU" dirty="0"/>
              <a:t>К полномочиям органов местного самоуправления муниципального района в области обеспечения безопасности дорожного движения относится осуществление мероприятий по обеспечению безопасности дорожного движения на автомобильных дорогах местного значения вне границ населенных пунктов в границах муниципального района при осуществлении дорожной деятельности, включая:</a:t>
            </a:r>
          </a:p>
          <a:p>
            <a:pPr marL="285750" indent="-285750">
              <a:buFont typeface="Wingdings" panose="05000000000000000000" pitchFamily="2" charset="2"/>
              <a:buChar char="Ø"/>
            </a:pPr>
            <a:r>
              <a:rPr lang="ru-RU" dirty="0"/>
              <a:t>принятие решений о временных ограничении или прекращении движения транспортных средств на автомобильных дорогах местного значения вне границ населенных пунктов в границах муниципального района в целях обеспечения безопасности дорожного движения;</a:t>
            </a:r>
          </a:p>
          <a:p>
            <a:pPr marL="285750" indent="-285750">
              <a:buFont typeface="Wingdings" panose="05000000000000000000" pitchFamily="2" charset="2"/>
              <a:buChar char="Ø"/>
            </a:pPr>
            <a:r>
              <a:rPr lang="ru-RU" dirty="0"/>
              <a:t>участие в осуществлении мероприятий по предупреждению детского дорожно-транспортного травматизма на территории муниципального района;</a:t>
            </a:r>
          </a:p>
          <a:p>
            <a:pPr marL="285750" indent="-285750">
              <a:buFont typeface="Wingdings" panose="05000000000000000000" pitchFamily="2" charset="2"/>
              <a:buChar char="Ø"/>
            </a:pPr>
            <a:r>
              <a:rPr lang="ru-RU" dirty="0"/>
              <a:t>ежегодное (до 1 июля года, следующего за отчетным) утверждение перечней аварийно-опасных участков дорог и разработка первоочередных мер, направленных на устранение причин и условий совершения дорожно-транспортных происшествий.</a:t>
            </a:r>
          </a:p>
          <a:p>
            <a:pPr marL="285750" indent="-285750">
              <a:buFont typeface="Wingdings" panose="05000000000000000000" pitchFamily="2" charset="2"/>
              <a:buChar char="Ø"/>
            </a:pP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097150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496944" cy="2246769"/>
          </a:xfrm>
          <a:prstGeom prst="rect">
            <a:avLst/>
          </a:prstGeom>
        </p:spPr>
        <p:txBody>
          <a:bodyPr wrap="square">
            <a:spAutoFit/>
          </a:bodyPr>
          <a:lstStyle/>
          <a:p>
            <a:pPr algn="ctr"/>
            <a:r>
              <a:rPr lang="ru-RU" sz="2000" b="1" dirty="0"/>
              <a:t>Статья 6. Полномочия Российской Федерации, субъектов Российской Федерации, органов местного самоуправления и владельцев частных автомобильных дорог в области обеспечения безопасности дорожного движения</a:t>
            </a:r>
          </a:p>
          <a:p>
            <a:pPr algn="ctr"/>
            <a:endParaRPr lang="ru-RU" sz="2000" b="1" dirty="0"/>
          </a:p>
          <a:p>
            <a:pPr algn="ctr"/>
            <a:endParaRPr lang="ru-RU" sz="2000" b="1" dirty="0" smtClean="0"/>
          </a:p>
          <a:p>
            <a:pPr algn="ctr"/>
            <a:endParaRPr lang="ru-RU" sz="2000" b="1" dirty="0"/>
          </a:p>
        </p:txBody>
      </p:sp>
      <p:sp>
        <p:nvSpPr>
          <p:cNvPr id="3" name="Прямоугольник 2"/>
          <p:cNvSpPr/>
          <p:nvPr/>
        </p:nvSpPr>
        <p:spPr>
          <a:xfrm>
            <a:off x="107504" y="1556792"/>
            <a:ext cx="8496944" cy="5078313"/>
          </a:xfrm>
          <a:prstGeom prst="rect">
            <a:avLst/>
          </a:prstGeom>
        </p:spPr>
        <p:txBody>
          <a:bodyPr wrap="square">
            <a:spAutoFit/>
          </a:bodyPr>
          <a:lstStyle/>
          <a:p>
            <a:r>
              <a:rPr lang="ru-RU" dirty="0"/>
              <a:t>К полномочиям органов местного самоуправления муниципального района в области обеспечения безопасности дорожного движения также относится осуществление полномочий, установленных </a:t>
            </a:r>
            <a:r>
              <a:rPr lang="ru-RU" dirty="0">
                <a:hlinkClick r:id="rId2"/>
              </a:rPr>
              <a:t>абзацем первым</a:t>
            </a:r>
            <a:r>
              <a:rPr lang="ru-RU" dirty="0"/>
              <a:t> настоящего пункта, на территориях сельских поселений, если иное не установлено законом субъекта Российской Федерации, а также на межселенной территории.</a:t>
            </a:r>
          </a:p>
          <a:p>
            <a:r>
              <a:rPr lang="ru-RU" dirty="0"/>
              <a:t>К полномочиям органов местного самоуправления муниципального округа или городского округа в области обеспечения безопасности дорожного движения относится осуществление мероприятий по обеспечению безопасности дорожного движения на автомобильных дорогах местного значения, в том числе на объектах улично-дорожной сети, в границах соответственно муниципального округа или городского округа при осуществлении дорожной деятельности, включая:</a:t>
            </a:r>
          </a:p>
          <a:p>
            <a:pPr marL="285750" indent="-285750">
              <a:buFont typeface="Wingdings" panose="05000000000000000000" pitchFamily="2" charset="2"/>
              <a:buChar char="Ø"/>
            </a:pPr>
            <a:r>
              <a:rPr lang="ru-RU" dirty="0"/>
              <a:t>принятие решений о временных ограничении или прекращении движения транспортных средств на автомобильных дорогах местного значения в границах муниципального округа или городского округа в целях обеспечения безопасности дорожного движения;</a:t>
            </a:r>
          </a:p>
          <a:p>
            <a:pPr marL="285750" indent="-285750">
              <a:buFont typeface="Wingdings" panose="05000000000000000000" pitchFamily="2" charset="2"/>
              <a:buChar char="Ø"/>
            </a:pP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41065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496944" cy="2246769"/>
          </a:xfrm>
          <a:prstGeom prst="rect">
            <a:avLst/>
          </a:prstGeom>
        </p:spPr>
        <p:txBody>
          <a:bodyPr wrap="square">
            <a:spAutoFit/>
          </a:bodyPr>
          <a:lstStyle/>
          <a:p>
            <a:pPr algn="ctr"/>
            <a:r>
              <a:rPr lang="ru-RU" sz="2000" b="1" dirty="0"/>
              <a:t>Статья 6. Полномочия Российской Федерации, субъектов Российской Федерации, органов местного самоуправления и владельцев частных автомобильных дорог в области обеспечения безопасности дорожного движения</a:t>
            </a:r>
          </a:p>
          <a:p>
            <a:pPr algn="ctr"/>
            <a:endParaRPr lang="ru-RU" sz="2000" b="1" dirty="0"/>
          </a:p>
          <a:p>
            <a:pPr algn="ctr"/>
            <a:endParaRPr lang="ru-RU" sz="2000" b="1" dirty="0" smtClean="0"/>
          </a:p>
          <a:p>
            <a:pPr algn="ctr"/>
            <a:endParaRPr lang="ru-RU" sz="2000" b="1" dirty="0"/>
          </a:p>
        </p:txBody>
      </p:sp>
      <p:sp>
        <p:nvSpPr>
          <p:cNvPr id="3" name="Прямоугольник 2"/>
          <p:cNvSpPr/>
          <p:nvPr/>
        </p:nvSpPr>
        <p:spPr>
          <a:xfrm>
            <a:off x="179511" y="1268760"/>
            <a:ext cx="8496944" cy="5209118"/>
          </a:xfrm>
          <a:prstGeom prst="rect">
            <a:avLst/>
          </a:prstGeom>
        </p:spPr>
        <p:txBody>
          <a:bodyPr wrap="square">
            <a:spAutoFit/>
          </a:bodyPr>
          <a:lstStyle/>
          <a:p>
            <a:pPr marL="285750" indent="-285750">
              <a:buFont typeface="Wingdings" panose="05000000000000000000" pitchFamily="2" charset="2"/>
              <a:buChar char="Ø"/>
            </a:pPr>
            <a:r>
              <a:rPr lang="ru-RU" sz="1750" dirty="0" smtClean="0"/>
              <a:t>ежегодное </a:t>
            </a:r>
            <a:r>
              <a:rPr lang="ru-RU" sz="1750" dirty="0"/>
              <a:t>(до 1 июля года, следующего за отчетным) утверждение перечней аварийно-опасных участков дорог и разработка первоочередных мер, направленных на устранение причин и условий совершения дорожно-транспортных происшествий;</a:t>
            </a:r>
          </a:p>
          <a:p>
            <a:pPr marL="285750" indent="-285750">
              <a:buFont typeface="Wingdings" panose="05000000000000000000" pitchFamily="2" charset="2"/>
              <a:buChar char="Ø"/>
            </a:pPr>
            <a:r>
              <a:rPr lang="ru-RU" sz="1750" dirty="0"/>
              <a:t>участие в осуществлении мероприятий по предупреждению детского дорожно-транспортного травматизма на территории муниципального округа или городского округа</a:t>
            </a:r>
            <a:r>
              <a:rPr lang="ru-RU" sz="1750" dirty="0" smtClean="0"/>
              <a:t>.</a:t>
            </a:r>
          </a:p>
          <a:p>
            <a:r>
              <a:rPr lang="ru-RU" sz="1750" dirty="0"/>
              <a:t>Полномочия органов местного самоуправления в области обеспечения безопасности дорожного движения являются расходными обязательствами муниципальных образований</a:t>
            </a:r>
            <a:r>
              <a:rPr lang="ru-RU" sz="1750" dirty="0" smtClean="0"/>
              <a:t>.</a:t>
            </a:r>
          </a:p>
          <a:p>
            <a:endParaRPr lang="ru-RU" sz="1750" dirty="0"/>
          </a:p>
          <a:p>
            <a:r>
              <a:rPr lang="ru-RU" sz="1750" dirty="0"/>
              <a:t>5. К полномочиям владельцев частных автомобильных дорог в области обеспечения безопасности дорожного движения относятся осуществление мероприятий по обеспечению безопасности дорожного движения на частных автомобильных дорогах при осуществлении дорожной деятельности, включая ежегодное (до 1 июля года, следующего за отчетным) утверждение перечней аварийно-опасных участков </a:t>
            </a:r>
            <a:endParaRPr lang="ru-RU" sz="1750" dirty="0" smtClean="0"/>
          </a:p>
          <a:p>
            <a:r>
              <a:rPr lang="ru-RU" sz="1750" dirty="0" smtClean="0"/>
              <a:t>дорог</a:t>
            </a:r>
            <a:r>
              <a:rPr lang="ru-RU" sz="1750" dirty="0"/>
              <a:t>, и разработка первоочередных мер, направленных на </a:t>
            </a:r>
            <a:endParaRPr lang="ru-RU" sz="1750" dirty="0" smtClean="0"/>
          </a:p>
          <a:p>
            <a:r>
              <a:rPr lang="ru-RU" sz="1750" dirty="0" smtClean="0"/>
              <a:t>устранение </a:t>
            </a:r>
            <a:r>
              <a:rPr lang="ru-RU" sz="1750" dirty="0"/>
              <a:t>причин и условий совершения дорожно-транспортных </a:t>
            </a:r>
            <a:endParaRPr lang="ru-RU" sz="1750" dirty="0" smtClean="0"/>
          </a:p>
          <a:p>
            <a:r>
              <a:rPr lang="ru-RU" sz="1750" dirty="0" smtClean="0"/>
              <a:t>происшествий</a:t>
            </a:r>
            <a:r>
              <a:rPr lang="ru-RU" sz="1750" dirty="0"/>
              <a:t>.</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652583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496944" cy="1631216"/>
          </a:xfrm>
          <a:prstGeom prst="rect">
            <a:avLst/>
          </a:prstGeom>
        </p:spPr>
        <p:txBody>
          <a:bodyPr wrap="square">
            <a:spAutoFit/>
          </a:bodyPr>
          <a:lstStyle/>
          <a:p>
            <a:pPr algn="ctr" fontAlgn="base"/>
            <a:r>
              <a:rPr lang="ru-RU" sz="2000" b="1" dirty="0"/>
              <a:t>Статья 9. Организация государственного учета основных показателей состояния безопасности дорожного движения</a:t>
            </a:r>
          </a:p>
          <a:p>
            <a:pPr algn="r"/>
            <a:endParaRPr lang="ru-RU" sz="2000" b="1" dirty="0"/>
          </a:p>
          <a:p>
            <a:pPr algn="ctr"/>
            <a:endParaRPr lang="ru-RU" sz="2000" b="1" dirty="0" smtClean="0"/>
          </a:p>
          <a:p>
            <a:pPr algn="ctr"/>
            <a:endParaRPr lang="ru-RU" sz="2000" b="1" dirty="0"/>
          </a:p>
        </p:txBody>
      </p:sp>
      <p:sp>
        <p:nvSpPr>
          <p:cNvPr id="3" name="Прямоугольник 2"/>
          <p:cNvSpPr/>
          <p:nvPr/>
        </p:nvSpPr>
        <p:spPr>
          <a:xfrm>
            <a:off x="166761" y="830603"/>
            <a:ext cx="8496944" cy="5355312"/>
          </a:xfrm>
          <a:prstGeom prst="rect">
            <a:avLst/>
          </a:prstGeom>
        </p:spPr>
        <p:txBody>
          <a:bodyPr wrap="square">
            <a:spAutoFit/>
          </a:bodyPr>
          <a:lstStyle/>
          <a:p>
            <a:pPr marL="342900" indent="-342900" fontAlgn="base">
              <a:buAutoNum type="arabicPeriod"/>
            </a:pPr>
            <a:r>
              <a:rPr lang="ru-RU" dirty="0" smtClean="0"/>
              <a:t>На </a:t>
            </a:r>
            <a:r>
              <a:rPr lang="ru-RU" dirty="0"/>
              <a:t>территории Российской Федерации осуществляется государственный учет основных показателей состояния безопасности дорожного движения. Такими показателями являются количество дорожно-транспортных происшествий, пострадавших в них граждан, транспортных средств, водителей транспортных средств; нарушителей правил дорожного движения, административных правонарушений и уголовных преступлений в области дорожного движения, а также другие показатели, отражающие состояние безопасности дорожного движения и результаты деятельности по ее обеспечению</a:t>
            </a:r>
            <a:r>
              <a:rPr lang="ru-RU" dirty="0" smtClean="0"/>
              <a:t>.</a:t>
            </a:r>
          </a:p>
          <a:p>
            <a:pPr marL="342900" indent="-342900" fontAlgn="base">
              <a:buAutoNum type="arabicPeriod"/>
            </a:pPr>
            <a:endParaRPr lang="ru-RU" dirty="0"/>
          </a:p>
          <a:p>
            <a:pPr marL="342900" indent="-342900" fontAlgn="base">
              <a:buAutoNum type="arabicPeriod"/>
            </a:pPr>
            <a:r>
              <a:rPr lang="ru-RU" dirty="0" smtClean="0"/>
              <a:t>Система </a:t>
            </a:r>
            <a:r>
              <a:rPr lang="ru-RU" dirty="0"/>
              <a:t>государственного учета обеспечивает организацию и проведение федеральными органами исполнительной власти, исполнительными органами субъектов Российской Федерации и органами местного самоуправления работ по формированию и реализации государственной политики в области обеспечения безопасности дорожного движения.</a:t>
            </a:r>
          </a:p>
          <a:p>
            <a:pPr marL="342900" indent="-342900" fontAlgn="base">
              <a:buAutoNum type="arabicPeriod"/>
            </a:pPr>
            <a:endParaRPr lang="ru-RU" dirty="0"/>
          </a:p>
          <a:p>
            <a:pPr marL="342900" indent="-342900" fontAlgn="base">
              <a:buAutoNum type="arabicPeriod"/>
            </a:pPr>
            <a:r>
              <a:rPr lang="ru-RU" dirty="0"/>
              <a:t> </a:t>
            </a:r>
            <a:r>
              <a:rPr lang="ru-RU" dirty="0" smtClean="0"/>
              <a:t>Порядок </a:t>
            </a:r>
            <a:r>
              <a:rPr lang="ru-RU" dirty="0"/>
              <a:t>ведения государственного учета, использования учетных сведений и формирования отчетных данных в области обеспечения безопасности дорожного движения устанавливается Правительством Российской </a:t>
            </a:r>
            <a:endParaRPr lang="ru-RU" dirty="0" smtClean="0"/>
          </a:p>
          <a:p>
            <a:pPr fontAlgn="base"/>
            <a:r>
              <a:rPr lang="ru-RU" dirty="0"/>
              <a:t> </a:t>
            </a:r>
            <a:r>
              <a:rPr lang="ru-RU" dirty="0" smtClean="0"/>
              <a:t>     Федерации</a:t>
            </a:r>
            <a:r>
              <a:rPr lang="ru-RU" dirty="0"/>
              <a:t>.</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702602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844824"/>
            <a:ext cx="7920880" cy="3170099"/>
          </a:xfrm>
          <a:prstGeom prst="rect">
            <a:avLst/>
          </a:prstGeom>
        </p:spPr>
        <p:txBody>
          <a:bodyPr wrap="square">
            <a:spAutoFit/>
          </a:bodyPr>
          <a:lstStyle/>
          <a:p>
            <a:pPr algn="ctr"/>
            <a:r>
              <a:rPr lang="ru-RU" sz="2000" b="1" dirty="0"/>
              <a:t>Временные ограничение или прекращение движения транспортных средств по автомобильным </a:t>
            </a:r>
            <a:r>
              <a:rPr lang="ru-RU" sz="2000" b="1" dirty="0" smtClean="0"/>
              <a:t>дорогам.</a:t>
            </a:r>
          </a:p>
          <a:p>
            <a:pPr algn="ctr"/>
            <a:r>
              <a:rPr lang="ru-RU" sz="2000" b="1" i="1" dirty="0"/>
              <a:t>Федеральный закон от 8 ноября 2007 г. N 257-ФЗ "Об автомобильных дорогах и о дорожной деятельности в Российской Федерации и о внесении изменений в отдельные законодательные акты Российской </a:t>
            </a:r>
            <a:r>
              <a:rPr lang="ru-RU" sz="2000" b="1" i="1" dirty="0" smtClean="0"/>
              <a:t>Федерации«</a:t>
            </a:r>
          </a:p>
          <a:p>
            <a:pPr algn="ctr"/>
            <a:r>
              <a:rPr lang="ru-RU" sz="2000" b="1" i="1" dirty="0" smtClean="0"/>
              <a:t>Статья 30.</a:t>
            </a:r>
            <a:endParaRPr lang="ru-RU" sz="2000" b="1" i="1" dirty="0"/>
          </a:p>
          <a:p>
            <a:pPr algn="ctr"/>
            <a:endParaRPr lang="ru-RU" sz="2000" b="1" dirty="0"/>
          </a:p>
          <a:p>
            <a:pPr algn="ctr"/>
            <a:endParaRPr lang="ru-RU" sz="2000" b="1" dirty="0" smtClean="0"/>
          </a:p>
          <a:p>
            <a:pPr algn="ctr"/>
            <a:endParaRPr lang="ru-RU" sz="2000" b="1"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689567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496944" cy="1323439"/>
          </a:xfrm>
          <a:prstGeom prst="rect">
            <a:avLst/>
          </a:prstGeom>
        </p:spPr>
        <p:txBody>
          <a:bodyPr wrap="square">
            <a:spAutoFit/>
          </a:bodyPr>
          <a:lstStyle/>
          <a:p>
            <a:pPr algn="ctr"/>
            <a:r>
              <a:rPr lang="ru-RU" sz="2000" b="1" dirty="0"/>
              <a:t>Статья 30. Временные ограничение или прекращение движения транспортных средств по автомобильным дорогам</a:t>
            </a:r>
          </a:p>
          <a:p>
            <a:pPr algn="ctr"/>
            <a:endParaRPr lang="ru-RU" sz="2000" b="1" dirty="0" smtClean="0"/>
          </a:p>
          <a:p>
            <a:pPr algn="ctr"/>
            <a:endParaRPr lang="ru-RU" sz="2000" b="1" dirty="0"/>
          </a:p>
        </p:txBody>
      </p:sp>
      <p:sp>
        <p:nvSpPr>
          <p:cNvPr id="3" name="Прямоугольник 2"/>
          <p:cNvSpPr/>
          <p:nvPr/>
        </p:nvSpPr>
        <p:spPr>
          <a:xfrm>
            <a:off x="179512" y="764704"/>
            <a:ext cx="8496944" cy="5909310"/>
          </a:xfrm>
          <a:prstGeom prst="rect">
            <a:avLst/>
          </a:prstGeom>
        </p:spPr>
        <p:txBody>
          <a:bodyPr wrap="square">
            <a:spAutoFit/>
          </a:bodyPr>
          <a:lstStyle/>
          <a:p>
            <a:r>
              <a:rPr lang="ru-RU" dirty="0"/>
              <a:t>1. Временные ограничение или прекращение движения транспортных средств по автомобильным дорогам могут устанавливаться:</a:t>
            </a:r>
          </a:p>
          <a:p>
            <a:r>
              <a:rPr lang="ru-RU" dirty="0"/>
              <a:t>1) при реконструкции, капитальном ремонте и ремонте автомобильных дорог;</a:t>
            </a:r>
          </a:p>
          <a:p>
            <a:r>
              <a:rPr lang="ru-RU" dirty="0"/>
              <a:t>2) в период возникновения неблагоприятных природно-климатических условий, в случае снижения несущей способности конструктивных элементов автомобильной дороги, ее участков и в иных случаях в целях обеспечения безопасности дорожного движения</a:t>
            </a:r>
            <a:r>
              <a:rPr lang="ru-RU" dirty="0" smtClean="0"/>
              <a:t>;</a:t>
            </a:r>
          </a:p>
          <a:p>
            <a:r>
              <a:rPr lang="ru-RU" dirty="0"/>
              <a:t>2.1) в период повышенной интенсивности движения транспортных средств накануне нерабочих праздничных и выходных дней, в нерабочие праздничные и выходные дни, а также в часы максимальной загрузки автомобильных дорог</a:t>
            </a:r>
            <a:r>
              <a:rPr lang="ru-RU" dirty="0" smtClean="0"/>
              <a:t>;</a:t>
            </a:r>
          </a:p>
          <a:p>
            <a:r>
              <a:rPr lang="ru-RU" dirty="0"/>
              <a:t>2.2) в целях обеспечения эффективности организации дорожного движения в соответствии с </a:t>
            </a:r>
            <a:r>
              <a:rPr lang="ru-RU" dirty="0">
                <a:hlinkClick r:id="rId2"/>
              </a:rPr>
              <a:t>Федеральным законом</a:t>
            </a:r>
            <a:r>
              <a:rPr lang="ru-RU" dirty="0"/>
              <a:t> "Об организации дорожного движения в Российской Федерации и о внесении изменений в отдельные законодательные акты Российской Федерации</a:t>
            </a:r>
            <a:r>
              <a:rPr lang="ru-RU" dirty="0" smtClean="0"/>
              <a:t>";</a:t>
            </a:r>
          </a:p>
          <a:p>
            <a:r>
              <a:rPr lang="ru-RU" dirty="0"/>
              <a:t>3) в иных случаях, предусмотренных федеральными законами, а в отношении автомобильных дорог регионального или межмуниципального, местного значения в границах населенных пунктов, в том числе в целях повышения их пропускной способности, законами субъектов Российской Федерации.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251093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4403" y="0"/>
            <a:ext cx="8496944" cy="1323439"/>
          </a:xfrm>
          <a:prstGeom prst="rect">
            <a:avLst/>
          </a:prstGeom>
        </p:spPr>
        <p:txBody>
          <a:bodyPr wrap="square">
            <a:spAutoFit/>
          </a:bodyPr>
          <a:lstStyle/>
          <a:p>
            <a:pPr algn="ctr"/>
            <a:r>
              <a:rPr lang="ru-RU" sz="2000" b="1" dirty="0"/>
              <a:t>Статья 30. Временные ограничение или прекращение движения транспортных средств по автомобильным дорогам</a:t>
            </a:r>
          </a:p>
          <a:p>
            <a:pPr algn="ctr"/>
            <a:endParaRPr lang="ru-RU" sz="2000" b="1" dirty="0" smtClean="0"/>
          </a:p>
          <a:p>
            <a:pPr algn="ctr"/>
            <a:endParaRPr lang="ru-RU" sz="2000" b="1" dirty="0"/>
          </a:p>
        </p:txBody>
      </p:sp>
      <p:sp>
        <p:nvSpPr>
          <p:cNvPr id="3" name="Прямоугольник 2"/>
          <p:cNvSpPr/>
          <p:nvPr/>
        </p:nvSpPr>
        <p:spPr>
          <a:xfrm>
            <a:off x="179512" y="548680"/>
            <a:ext cx="8856984" cy="5909310"/>
          </a:xfrm>
          <a:prstGeom prst="rect">
            <a:avLst/>
          </a:prstGeom>
        </p:spPr>
        <p:txBody>
          <a:bodyPr wrap="square">
            <a:spAutoFit/>
          </a:bodyPr>
          <a:lstStyle/>
          <a:p>
            <a:r>
              <a:rPr lang="ru-RU" dirty="0"/>
              <a:t>2. Временные ограничение или прекращение движения транспортных средств по автомобильным дорогам федерального значения и частным автомобильным дорогам осуществляются в </a:t>
            </a:r>
            <a:r>
              <a:rPr lang="ru-RU" dirty="0">
                <a:hlinkClick r:id="rId2"/>
              </a:rPr>
              <a:t>порядке</a:t>
            </a:r>
            <a:r>
              <a:rPr lang="ru-RU" dirty="0"/>
              <a:t>, установленном уполномоченным Правительством Российской Федерации федеральным органом исполнительной власти</a:t>
            </a:r>
            <a:r>
              <a:rPr lang="ru-RU" dirty="0" smtClean="0"/>
              <a:t>.</a:t>
            </a:r>
          </a:p>
          <a:p>
            <a:r>
              <a:rPr lang="ru-RU" dirty="0"/>
              <a:t>2.1. Временные ограничение или прекращение движения транспортных средств по автомобильным дорогам регионального или межмуниципального, местного значения осуществляются в порядке, установленном высшим исполнительным органом государственной власти субъекта Российской Федерации.</a:t>
            </a:r>
          </a:p>
          <a:p>
            <a:r>
              <a:rPr lang="ru-RU" dirty="0"/>
              <a:t>3. В случае принятия решений о временных ограничении или прекращении движения транспортных средств по автомобильным дорогам федеральный орган исполнительной власти, осуществляющий функции по оказанию государственных услуг и управлению государственным имуществом в сфере дорожного хозяйства, органы исполнительной власти субъектов Российской Федерации, органы местного самоуправления обязаны принимать меры по организации дорожного движения, в том числе посредством устройства объездов.</a:t>
            </a:r>
          </a:p>
          <a:p>
            <a:r>
              <a:rPr lang="ru-RU" dirty="0"/>
              <a:t>4. В случае принятия решений о временных ограничении или прекращении движения транспортных средств по автомобильным дорогам владельцы автомобильных дорог обязаны информировать пользователей автомобильными дорогами о сроках таких ограничения или прекращения движения транспортных средств и о </a:t>
            </a:r>
            <a:endParaRPr lang="ru-RU" dirty="0" smtClean="0"/>
          </a:p>
          <a:p>
            <a:r>
              <a:rPr lang="ru-RU" dirty="0" smtClean="0"/>
              <a:t>возможности </a:t>
            </a:r>
            <a:r>
              <a:rPr lang="ru-RU" dirty="0"/>
              <a:t>воспользоваться объездом.</a:t>
            </a:r>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13584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844824"/>
            <a:ext cx="7920880" cy="2862322"/>
          </a:xfrm>
          <a:prstGeom prst="rect">
            <a:avLst/>
          </a:prstGeom>
        </p:spPr>
        <p:txBody>
          <a:bodyPr wrap="square">
            <a:spAutoFit/>
          </a:bodyPr>
          <a:lstStyle/>
          <a:p>
            <a:pPr algn="ctr"/>
            <a:r>
              <a:rPr lang="ru-RU" sz="2000" b="1" dirty="0"/>
              <a:t>Основные положения порядка государственного учета показателей состояния безопасности дорожного движения</a:t>
            </a:r>
            <a:r>
              <a:rPr lang="ru-RU" sz="2000" b="1" dirty="0" smtClean="0"/>
              <a:t>.</a:t>
            </a:r>
          </a:p>
          <a:p>
            <a:pPr algn="ctr"/>
            <a:endParaRPr lang="ru-RU" sz="2000" b="1" dirty="0" smtClean="0"/>
          </a:p>
          <a:p>
            <a:pPr algn="ctr"/>
            <a:r>
              <a:rPr lang="ru-RU" sz="2000" b="1" i="1" dirty="0"/>
              <a:t>Постановление Правительства РФ от 30 апреля 1997 г. N 508 "О порядке государственного учета показателей состояния безопасности дорожного движения"</a:t>
            </a:r>
          </a:p>
          <a:p>
            <a:pPr algn="ctr"/>
            <a:endParaRPr lang="ru-RU" sz="2000" b="1" dirty="0"/>
          </a:p>
          <a:p>
            <a:pPr algn="ctr"/>
            <a:endParaRPr lang="ru-RU" sz="2000" b="1" dirty="0" smtClean="0"/>
          </a:p>
          <a:p>
            <a:pPr algn="ctr"/>
            <a:endParaRPr lang="ru-RU" sz="2000" b="1"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315698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908720"/>
            <a:ext cx="8568952" cy="4801314"/>
          </a:xfrm>
          <a:prstGeom prst="rect">
            <a:avLst/>
          </a:prstGeom>
        </p:spPr>
        <p:txBody>
          <a:bodyPr wrap="square">
            <a:spAutoFit/>
          </a:bodyPr>
          <a:lstStyle/>
          <a:p>
            <a:r>
              <a:rPr lang="ru-RU" dirty="0"/>
              <a:t>Согласно Правил учета ДТП, утвержденных постановлением Правительства РФ от 29 июня 1995 года N 647: </a:t>
            </a:r>
            <a:endParaRPr lang="ru-RU" dirty="0" smtClean="0"/>
          </a:p>
          <a:p>
            <a:endParaRPr lang="ru-RU" dirty="0"/>
          </a:p>
          <a:p>
            <a:r>
              <a:rPr lang="ru-RU" b="1" dirty="0" smtClean="0"/>
              <a:t>«</a:t>
            </a:r>
            <a:r>
              <a:rPr lang="ru-RU" b="1" dirty="0"/>
              <a:t>погибший» </a:t>
            </a:r>
            <a:r>
              <a:rPr lang="ru-RU" dirty="0"/>
              <a:t>– лицо, погибшее на месте ДТП либо умершее от его последствий в течение 30 последующих суток (пункт в редакции, введенной в действие с 1 января 2009 года постановлением Правительства РФ от 19 ноября 2008 года N 859</a:t>
            </a:r>
            <a:r>
              <a:rPr lang="ru-RU" dirty="0" smtClean="0"/>
              <a:t>).</a:t>
            </a:r>
          </a:p>
          <a:p>
            <a:endParaRPr lang="ru-RU" dirty="0"/>
          </a:p>
          <a:p>
            <a:r>
              <a:rPr lang="ru-RU" dirty="0"/>
              <a:t>Согласно Постановления Правительства РФ от 23.10.1993 N 1090 </a:t>
            </a:r>
            <a:r>
              <a:rPr lang="ru-RU" dirty="0" smtClean="0"/>
              <a:t>"</a:t>
            </a:r>
            <a:r>
              <a:rPr lang="ru-RU" dirty="0"/>
              <a:t>О Правилах дорожного движения" </a:t>
            </a:r>
            <a:r>
              <a:rPr lang="ru-RU" dirty="0" smtClean="0"/>
              <a:t>:</a:t>
            </a:r>
          </a:p>
          <a:p>
            <a:r>
              <a:rPr lang="ru-RU" b="1" dirty="0" smtClean="0"/>
              <a:t>«</a:t>
            </a:r>
            <a:r>
              <a:rPr lang="ru-RU" b="1" dirty="0"/>
              <a:t>Участник дорожного движения» </a:t>
            </a:r>
            <a:r>
              <a:rPr lang="ru-RU" dirty="0"/>
              <a:t>– лицо, принимающее непосредственное участие в процессе движения в качестве водителя, пешехода, пассажира </a:t>
            </a:r>
            <a:r>
              <a:rPr lang="ru-RU" dirty="0" smtClean="0"/>
              <a:t>ТС;</a:t>
            </a:r>
          </a:p>
          <a:p>
            <a:endParaRPr lang="ru-RU" dirty="0" smtClean="0"/>
          </a:p>
          <a:p>
            <a:r>
              <a:rPr lang="ru-RU" b="1" dirty="0"/>
              <a:t> «Дорожно-транспортное происшествие» </a:t>
            </a:r>
            <a:r>
              <a:rPr lang="ru-RU" dirty="0"/>
              <a:t>– событие, возникшее в процессе движения по дороге ТС и с его участием, при котором погибли или ранены люди, повреждены ТС, сооружения, грузы либо причинен иной материальный ущерб.</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573630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260648"/>
            <a:ext cx="8568952" cy="5078313"/>
          </a:xfrm>
          <a:prstGeom prst="rect">
            <a:avLst/>
          </a:prstGeom>
        </p:spPr>
        <p:txBody>
          <a:bodyPr wrap="square">
            <a:spAutoFit/>
          </a:bodyPr>
          <a:lstStyle/>
          <a:p>
            <a:r>
              <a:rPr lang="ru-RU" dirty="0"/>
              <a:t>Во исполнение Федерального закона «О БДД» Правительство РФ постановляет: </a:t>
            </a:r>
            <a:endParaRPr lang="ru-RU" dirty="0" smtClean="0"/>
          </a:p>
          <a:p>
            <a:r>
              <a:rPr lang="ru-RU" dirty="0" smtClean="0"/>
              <a:t>1</a:t>
            </a:r>
            <a:r>
              <a:rPr lang="ru-RU" dirty="0"/>
              <a:t>. Возложить государственный учет показателей состояния БДД: </a:t>
            </a:r>
            <a:endParaRPr lang="ru-RU" dirty="0" smtClean="0"/>
          </a:p>
          <a:p>
            <a:r>
              <a:rPr lang="ru-RU" dirty="0" smtClean="0"/>
              <a:t>а</a:t>
            </a:r>
            <a:r>
              <a:rPr lang="ru-RU" dirty="0"/>
              <a:t>) по количеству ДТП, нарушителей правил дорожного движения, административных правонарушений и преступлений против безопасности движения и эксплуатации автомототранспорта, граждан, получивших водительские удостоверения на право управления автомототранспортными средствами, – на органы внутренних дел; </a:t>
            </a:r>
            <a:endParaRPr lang="ru-RU" dirty="0" smtClean="0"/>
          </a:p>
          <a:p>
            <a:r>
              <a:rPr lang="ru-RU" dirty="0" smtClean="0"/>
              <a:t>б</a:t>
            </a:r>
            <a:r>
              <a:rPr lang="ru-RU" dirty="0"/>
              <a:t>) по количеству пострадавших в ДТП граждан – на медицинские учреждения (независимо от формы собственности) и органы внутренних дел; </a:t>
            </a:r>
            <a:endParaRPr lang="ru-RU" dirty="0" smtClean="0"/>
          </a:p>
          <a:p>
            <a:r>
              <a:rPr lang="ru-RU" dirty="0" smtClean="0"/>
              <a:t>в</a:t>
            </a:r>
            <a:r>
              <a:rPr lang="ru-RU" dirty="0"/>
              <a:t>) по количеству осужденных за совершение преступлений против безопасности движения и эксплуатации автомототранспорта – на органы юстиции</a:t>
            </a:r>
            <a:r>
              <a:rPr lang="ru-RU" dirty="0" smtClean="0"/>
              <a:t>;</a:t>
            </a:r>
          </a:p>
          <a:p>
            <a:r>
              <a:rPr lang="ru-RU" dirty="0" smtClean="0"/>
              <a:t>г</a:t>
            </a:r>
            <a:r>
              <a:rPr lang="ru-RU" dirty="0"/>
              <a:t>) по протяженности, техническому состоянию автомобильных дорог и наличию на них объектов сервиса – на органы управления автомобильными дорогами общего пользования, органы местного самоуправления, юридических и физических лиц, в ведении которых находятся автомобильные дороги; </a:t>
            </a:r>
            <a:endParaRPr lang="ru-RU" dirty="0" smtClean="0"/>
          </a:p>
          <a:p>
            <a:r>
              <a:rPr lang="ru-RU" dirty="0" smtClean="0"/>
              <a:t>д</a:t>
            </a:r>
            <a:r>
              <a:rPr lang="ru-RU" dirty="0"/>
              <a:t>) по количеству зарегистрированных в установленном порядке ГИБДД МВД РФ автомототранспортных средств и прицепов к ним – на органы внутренних дел; </a:t>
            </a:r>
            <a:endParaRPr lang="ru-RU" dirty="0" smtClean="0"/>
          </a:p>
          <a:p>
            <a:r>
              <a:rPr lang="ru-RU" dirty="0" smtClean="0"/>
              <a:t>е</a:t>
            </a:r>
            <a:r>
              <a:rPr lang="ru-RU" dirty="0"/>
              <a:t>) по количеству трамваев и троллейбусов – на юридические лица, являющиеся владельцами городского электрического транспорта.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222905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27584" y="2204864"/>
            <a:ext cx="6889965" cy="2246769"/>
          </a:xfrm>
          <a:prstGeom prst="rect">
            <a:avLst/>
          </a:prstGeom>
        </p:spPr>
        <p:txBody>
          <a:bodyPr wrap="square">
            <a:spAutoFit/>
          </a:bodyPr>
          <a:lstStyle/>
          <a:p>
            <a:pPr algn="ctr"/>
            <a:r>
              <a:rPr lang="ru-RU" sz="2000" b="1" dirty="0"/>
              <a:t>Правила учета дорожно-транспортных </a:t>
            </a:r>
            <a:r>
              <a:rPr lang="ru-RU" sz="2000" b="1" dirty="0" smtClean="0"/>
              <a:t>происшествий.</a:t>
            </a:r>
          </a:p>
          <a:p>
            <a:pPr algn="ctr"/>
            <a:endParaRPr lang="ru-RU" sz="2000" b="1" dirty="0" smtClean="0"/>
          </a:p>
          <a:p>
            <a:pPr algn="ctr"/>
            <a:r>
              <a:rPr lang="ru-RU" sz="2000" b="1" i="1" dirty="0"/>
              <a:t>Постановление Правительства РФ от 19 сентября 2020 г. № 1502 «Об утверждении Правил учета дорожно-транспортных происшествий, об изменении и признании утратившими силу некоторых актов Правительства Российской </a:t>
            </a:r>
            <a:r>
              <a:rPr lang="ru-RU" sz="2000" b="1" i="1" dirty="0" smtClean="0"/>
              <a:t>Федерации»</a:t>
            </a:r>
            <a:endParaRPr lang="ru-RU" sz="2000" b="1" i="1"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2868907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260648"/>
            <a:ext cx="8568952" cy="6186309"/>
          </a:xfrm>
          <a:prstGeom prst="rect">
            <a:avLst/>
          </a:prstGeom>
        </p:spPr>
        <p:txBody>
          <a:bodyPr wrap="square">
            <a:spAutoFit/>
          </a:bodyPr>
          <a:lstStyle/>
          <a:p>
            <a:r>
              <a:rPr lang="ru-RU" dirty="0"/>
              <a:t>3. Учету подлежат все дорожно-транспортные происшествия, произошедшие на территории Российской Федерации.</a:t>
            </a:r>
          </a:p>
          <a:p>
            <a:r>
              <a:rPr lang="ru-RU" dirty="0"/>
              <a:t>Учет дорожно-транспортных происшествий осуществляется для изучения причин и условий их возникновения и принятия мер по устранению этих причин и условий.</a:t>
            </a:r>
          </a:p>
          <a:p>
            <a:r>
              <a:rPr lang="ru-RU" dirty="0"/>
              <a:t>4. Учет сведений о дорожно-транспортных происшествиях осуществляется:</a:t>
            </a:r>
          </a:p>
          <a:p>
            <a:pPr marL="285750" indent="-285750">
              <a:buFont typeface="Arial" panose="020B0604020202020204" pitchFamily="34" charset="0"/>
              <a:buChar char="•"/>
            </a:pPr>
            <a:r>
              <a:rPr lang="ru-RU" dirty="0"/>
              <a:t>органами внутренних дел Российской Федерации;</a:t>
            </a:r>
          </a:p>
          <a:p>
            <a:pPr marL="285750" indent="-285750">
              <a:buFont typeface="Arial" panose="020B0604020202020204" pitchFamily="34" charset="0"/>
              <a:buChar char="•"/>
            </a:pPr>
            <a:r>
              <a:rPr lang="ru-RU" dirty="0"/>
              <a:t>владельцами автомобильных дорог;</a:t>
            </a:r>
          </a:p>
          <a:p>
            <a:pPr marL="285750" indent="-285750">
              <a:buFont typeface="Arial" panose="020B0604020202020204" pitchFamily="34" charset="0"/>
              <a:buChar char="•"/>
            </a:pPr>
            <a:r>
              <a:rPr lang="ru-RU" dirty="0"/>
              <a:t>владельцами транспортных средств.</a:t>
            </a:r>
          </a:p>
          <a:p>
            <a:pPr marL="285750" indent="-285750">
              <a:buFont typeface="Arial" panose="020B0604020202020204" pitchFamily="34" charset="0"/>
              <a:buChar char="•"/>
            </a:pPr>
            <a:r>
              <a:rPr lang="ru-RU" dirty="0"/>
              <a:t>Медицинские организации ведут учет погибших и раненых в дорожно-транспортных происшествиях, получивших медицинскую помощь в медицинских организациях</a:t>
            </a:r>
            <a:r>
              <a:rPr lang="ru-RU" dirty="0" smtClean="0"/>
              <a:t>.</a:t>
            </a:r>
          </a:p>
          <a:p>
            <a:r>
              <a:rPr lang="ru-RU" dirty="0"/>
              <a:t>5. Профессиональное объединение страховщиков, созданное в соответствии с Федеральным законом "Об обязательном страховании гражданской ответственности владельцев транспортных средств", предоставляет имеющуюся в автоматизированной информационной системе обязательного страхования гражданской ответственности владельцев транспортных средств, созданной в соответствии с </a:t>
            </a:r>
            <a:r>
              <a:rPr lang="ru-RU" dirty="0">
                <a:hlinkClick r:id="rId2"/>
              </a:rPr>
              <a:t>пунктом 3 статьи 30</a:t>
            </a:r>
            <a:r>
              <a:rPr lang="ru-RU" dirty="0"/>
              <a:t> Федерального закона "Об обязательном страховании гражданской ответственности владельцев транспортных средств", информацию о страховых случаях (при оформлении документов о дорожно-транспортном происшествии без участия уполномоченных на то сотрудников полиции) в Министерство внутренних дел Российской Федерации </a:t>
            </a:r>
            <a:endParaRPr lang="ru-RU" dirty="0" smtClean="0"/>
          </a:p>
          <a:p>
            <a:r>
              <a:rPr lang="ru-RU" dirty="0" smtClean="0"/>
              <a:t>в объеме</a:t>
            </a:r>
            <a:r>
              <a:rPr lang="ru-RU" dirty="0"/>
              <a:t>.</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392477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260648"/>
            <a:ext cx="8568952" cy="5909310"/>
          </a:xfrm>
          <a:prstGeom prst="rect">
            <a:avLst/>
          </a:prstGeom>
        </p:spPr>
        <p:txBody>
          <a:bodyPr wrap="square">
            <a:spAutoFit/>
          </a:bodyPr>
          <a:lstStyle/>
          <a:p>
            <a:r>
              <a:rPr lang="ru-RU" dirty="0"/>
              <a:t>6. В официальную статистическую информацию по дорожно-транспортным происшествиям включаются сведения только о дорожно-транспортных происшествиях, произошедших на автомобильных дорогах общего пользования, в которых ранены либо погибли люди.</a:t>
            </a:r>
          </a:p>
          <a:p>
            <a:r>
              <a:rPr lang="ru-RU" dirty="0"/>
              <a:t>7. В официальную статистическую информацию не включаются сведения о дорожно-транспортных происшествиях, произошедших:</a:t>
            </a:r>
          </a:p>
          <a:p>
            <a:r>
              <a:rPr lang="ru-RU" dirty="0"/>
              <a:t>а) во время проведения на специально подготовленных территориях официальных спортивных мероприятий по автомобильному или мотоциклетному спорту (соревнования, тренировочные и другие мероприятия по подготовке к спортивным соревнованиям с участием спортсменов), культурно-зрелищных или иных публичных мероприятий с использованием при их проведении транспортных средств, когда получили ранения или погибли зрители, участники и персонал, обслуживающий эти мероприятия, а также при постановочных действиях при съемках фильмов либо проведении театрализованных мероприятий;</a:t>
            </a:r>
          </a:p>
          <a:p>
            <a:r>
              <a:rPr lang="ru-RU" dirty="0"/>
              <a:t>б) в результате чрезвычайных ситуаций и стихийных бедствий;</a:t>
            </a:r>
          </a:p>
          <a:p>
            <a:r>
              <a:rPr lang="ru-RU" dirty="0"/>
              <a:t>в) при выполнении транспортными средствами технологических и (или) производственных операций, не связанных с перевозкой людей или грузов (прокладка траншей, производство сельскохозяйственных работ, рубка лесных насаждений, погрузочно-разгрузочные работы, установка мачт, опор и других работ</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824377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260648"/>
            <a:ext cx="8568952" cy="6186309"/>
          </a:xfrm>
          <a:prstGeom prst="rect">
            <a:avLst/>
          </a:prstGeom>
        </p:spPr>
        <p:txBody>
          <a:bodyPr wrap="square">
            <a:spAutoFit/>
          </a:bodyPr>
          <a:lstStyle/>
          <a:p>
            <a:r>
              <a:rPr lang="ru-RU" dirty="0"/>
              <a:t>г) вследствие нарушения правил техники безопасности и эксплуатации транспортных средств (запуск двигателя при включенной передаче, при сцепке - расцепке транспортных средств, механизмов, приспособлений), в том числе при осуществлении ремонта (технического обслуживания) транспортных средств, установленных органами, уполномоченными рассматривать дела об административных правонарушениях, органами предварительного расследования преступлений или судом;</a:t>
            </a:r>
          </a:p>
          <a:p>
            <a:r>
              <a:rPr lang="ru-RU" dirty="0"/>
              <a:t>д) в результате умышленных посягательств на жизнь и здоровье граждан или действий, направленных на причинение имущественного ущерба, установленных органами, уполномоченными рассматривать дела об административных правонарушениях, органами предварительного расследования или судом;</a:t>
            </a:r>
          </a:p>
          <a:p>
            <a:r>
              <a:rPr lang="ru-RU" dirty="0"/>
              <a:t>е) в результате падения пассажиров внутри движущихся транспортных средств категорий М2 и МЗ, а также трамваев, троллейбусов, осуществляющих перевозки пассажиров в городском и пригородном сообщении, независимо от наступивших для их жизни и здоровья последствий, при отсутствии нарушений </a:t>
            </a:r>
            <a:r>
              <a:rPr lang="ru-RU" dirty="0">
                <a:hlinkClick r:id="rId2"/>
              </a:rPr>
              <a:t>правил</a:t>
            </a:r>
            <a:r>
              <a:rPr lang="ru-RU" dirty="0"/>
              <a:t> дорожного движения или правил эксплуатации транспортного средства со стороны водителей, управлявших такими транспортными средствами, а также других участников дорожного движения при условии, что не погибли и (или) не получили ранения иные участники этих происшествий, не повреждены транспортные средства, груз или сооружения, установленных органами, уполномоченными </a:t>
            </a:r>
            <a:endParaRPr lang="ru-RU" dirty="0" smtClean="0"/>
          </a:p>
          <a:p>
            <a:r>
              <a:rPr lang="ru-RU" dirty="0" smtClean="0"/>
              <a:t>рассматривать </a:t>
            </a:r>
            <a:r>
              <a:rPr lang="ru-RU" dirty="0"/>
              <a:t>дела об административных правонарушениях, </a:t>
            </a:r>
            <a:endParaRPr lang="ru-RU" dirty="0" smtClean="0"/>
          </a:p>
          <a:p>
            <a:r>
              <a:rPr lang="ru-RU" dirty="0" smtClean="0"/>
              <a:t>органами </a:t>
            </a:r>
            <a:r>
              <a:rPr lang="ru-RU" dirty="0"/>
              <a:t>предварительного расследования или судом</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991442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260648"/>
            <a:ext cx="8568952" cy="6186309"/>
          </a:xfrm>
          <a:prstGeom prst="rect">
            <a:avLst/>
          </a:prstGeom>
        </p:spPr>
        <p:txBody>
          <a:bodyPr wrap="square">
            <a:spAutoFit/>
          </a:bodyPr>
          <a:lstStyle/>
          <a:p>
            <a:r>
              <a:rPr lang="ru-RU" dirty="0"/>
              <a:t>ж) в связи с попыткой покончить жизнь самоубийством либо умышленным причинением вреда своему здоровью или действиями, совершенными в состоянии невменяемости, которые установлены органами, уполномоченными рассматривать дела об административных правонарушениях, органами предварительного расследования или судом;</a:t>
            </a:r>
          </a:p>
          <a:p>
            <a:r>
              <a:rPr lang="ru-RU" dirty="0"/>
              <a:t>з) вследствие смерти лица от последствий различных заболеваний (инфаркта, инсульта, простудных, инфекционных и других заболеваний), а также острых отравлений, подтвержденных выводами судебно-медицинской экспертизы либо исследования трупа об отсутствии прямой причинно-следственной связи между установленными (имеющимися) телесными повреждениями и наступлением смерти;</a:t>
            </a:r>
          </a:p>
          <a:p>
            <a:r>
              <a:rPr lang="ru-RU" dirty="0"/>
              <a:t>и) в результате умышленных действий лица (или группы лиц), при этом получившего ранение либо погибшего, направленных на остановку транспортного средства либо воспрепятствование движению транспортного средства, установленных органами, уполномоченными рассматривать дела об административных правонарушениях, органами предварительного расследования или судом;</a:t>
            </a:r>
          </a:p>
          <a:p>
            <a:r>
              <a:rPr lang="ru-RU" dirty="0"/>
              <a:t>к) в результате действий должностных лиц, уполномоченных осуществлять принудительную остановку транспортных средств</a:t>
            </a:r>
            <a:r>
              <a:rPr lang="ru-RU" dirty="0" smtClean="0"/>
              <a:t>.</a:t>
            </a:r>
          </a:p>
          <a:p>
            <a:r>
              <a:rPr lang="ru-RU" dirty="0"/>
              <a:t>8. Официальный статистический учет дорожно-транспортных происшествий ведется Министерством внутренних дел Российской Федерации на основе </a:t>
            </a:r>
            <a:endParaRPr lang="ru-RU" dirty="0" smtClean="0"/>
          </a:p>
          <a:p>
            <a:r>
              <a:rPr lang="ru-RU" dirty="0" smtClean="0"/>
              <a:t>учетных </a:t>
            </a:r>
            <a:r>
              <a:rPr lang="ru-RU" dirty="0"/>
              <a:t>данных территориальных органов Министерства </a:t>
            </a:r>
            <a:endParaRPr lang="ru-RU" dirty="0" smtClean="0"/>
          </a:p>
          <a:p>
            <a:r>
              <a:rPr lang="ru-RU" dirty="0" smtClean="0"/>
              <a:t>внутренних </a:t>
            </a:r>
            <a:r>
              <a:rPr lang="ru-RU" dirty="0"/>
              <a:t>дел Российской Федерации.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8916905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1340768"/>
            <a:ext cx="8568952" cy="3139321"/>
          </a:xfrm>
          <a:prstGeom prst="rect">
            <a:avLst/>
          </a:prstGeom>
        </p:spPr>
        <p:txBody>
          <a:bodyPr wrap="square">
            <a:spAutoFit/>
          </a:bodyPr>
          <a:lstStyle/>
          <a:p>
            <a:r>
              <a:rPr lang="ru-RU" dirty="0"/>
              <a:t>9. Форма федерального статистического наблюдения по дорожно-транспортным происшествиям разрабатывается Министерством внутренних дел Российской Федерации по согласованию с Министерством транспорта Российской Федерации и утверждается Федеральной службой государственной статистики.</a:t>
            </a:r>
          </a:p>
          <a:p>
            <a:r>
              <a:rPr lang="ru-RU" dirty="0"/>
              <a:t>10. Сведения о дорожно-транспортных происшествиях являются открытыми для опубликования, за исключением сведений, составляющих охраняемую законом тайну, и размещаются на официальном сайте Госавтоинспекции, входящем в состав аппаратно-программного комплекса "Официальный интернет-сайт МВД России", в информационно-телекоммуникационной сети "Интернет".</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4105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1052736"/>
            <a:ext cx="8568952" cy="5078313"/>
          </a:xfrm>
          <a:prstGeom prst="rect">
            <a:avLst/>
          </a:prstGeom>
        </p:spPr>
        <p:txBody>
          <a:bodyPr wrap="square">
            <a:spAutoFit/>
          </a:bodyPr>
          <a:lstStyle/>
          <a:p>
            <a:r>
              <a:rPr lang="ru-RU" dirty="0"/>
              <a:t>11. Органы внутренних дел производят учет дорожно-транспортных происшествий, произошедших на территории обслуживания, оформленных в том числе без участия уполномоченных на то сотрудников полиции, информация о которых предоставлена профессиональным объединением страховщиков.</a:t>
            </a:r>
          </a:p>
          <a:p>
            <a:r>
              <a:rPr lang="ru-RU" dirty="0"/>
              <a:t>12. Учет дорожно-транспортных происшествий ведется в электронном виде с использованием автоматизированных систем оперативного сбора, учета и анализа сведений о показателях в области обеспечения безопасности дорожного движения органов внутренних дел.</a:t>
            </a:r>
          </a:p>
          <a:p>
            <a:r>
              <a:rPr lang="ru-RU" dirty="0"/>
              <a:t>13. На каждое дорожно-транспортное происшествие заполняется карточка учета дорожно-транспортного происшествия в электронном виде. Форма карточки учета дорожно-транспортного происшествия, порядок и объем собираемых в ней сведений определяется Министерством внутренних дел Российской Федерации.</a:t>
            </a:r>
          </a:p>
          <a:p>
            <a:r>
              <a:rPr lang="ru-RU" dirty="0"/>
              <a:t>14. Организация учета дорожно-транспортных происшествий, сбор и обобщение сведений о них, контроль за полнотой и достоверностью этих сведений осуществляется Министерством внутренних дел Российской Федерации.</a:t>
            </a:r>
          </a:p>
        </p:txBody>
      </p:sp>
      <p:sp>
        <p:nvSpPr>
          <p:cNvPr id="2" name="Прямоугольник 1"/>
          <p:cNvSpPr/>
          <p:nvPr/>
        </p:nvSpPr>
        <p:spPr>
          <a:xfrm>
            <a:off x="611560" y="188640"/>
            <a:ext cx="5796136" cy="646331"/>
          </a:xfrm>
          <a:prstGeom prst="rect">
            <a:avLst/>
          </a:prstGeom>
        </p:spPr>
        <p:txBody>
          <a:bodyPr wrap="square">
            <a:spAutoFit/>
          </a:bodyPr>
          <a:lstStyle/>
          <a:p>
            <a:pPr algn="ctr"/>
            <a:r>
              <a:rPr lang="ru-RU" b="1" dirty="0">
                <a:solidFill>
                  <a:srgbClr val="22272F"/>
                </a:solidFill>
                <a:latin typeface="PT Serif"/>
              </a:rPr>
              <a:t>Учет дорожно-транспортных происшествий в органах внутренних дел Российской Федерации</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3738808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1517517"/>
            <a:ext cx="8568952" cy="3970318"/>
          </a:xfrm>
          <a:prstGeom prst="rect">
            <a:avLst/>
          </a:prstGeom>
        </p:spPr>
        <p:txBody>
          <a:bodyPr wrap="square">
            <a:spAutoFit/>
          </a:bodyPr>
          <a:lstStyle/>
          <a:p>
            <a:r>
              <a:rPr lang="ru-RU" dirty="0"/>
              <a:t>15. Руководители территориальных органов Министерства внутренних дел Российской Федерации на региональном (районном) уровне организуют сверку с медицинскими организациями, находящимися на территории обслуживания, сведений о погибших и раненых в дорожно-транспортных происшествиях.</a:t>
            </a:r>
          </a:p>
          <a:p>
            <a:r>
              <a:rPr lang="ru-RU" dirty="0"/>
              <a:t>16. Информация о дорожно-транспортных происшествиях, за исключением сведений, составляющих охраняемую законом тайну, публикуется на официальном сайте Госавтоинспекции, входящем в состав аппаратно-программного комплекса "Официальный интернет-сайт МВД России", в информационно-телекоммуникационной сети "Интернет", а также предоставляется посредством единой системы межведомственного электронного взаимодействия в объеме, определенном соответствующими нормативными правовыми актами Российской Федерации.</a:t>
            </a:r>
          </a:p>
          <a:p>
            <a:r>
              <a:rPr lang="ru-RU" dirty="0"/>
              <a:t> </a:t>
            </a:r>
          </a:p>
        </p:txBody>
      </p:sp>
      <p:sp>
        <p:nvSpPr>
          <p:cNvPr id="2" name="Прямоугольник 1"/>
          <p:cNvSpPr/>
          <p:nvPr/>
        </p:nvSpPr>
        <p:spPr>
          <a:xfrm>
            <a:off x="611560" y="188640"/>
            <a:ext cx="5796136" cy="646331"/>
          </a:xfrm>
          <a:prstGeom prst="rect">
            <a:avLst/>
          </a:prstGeom>
        </p:spPr>
        <p:txBody>
          <a:bodyPr wrap="square">
            <a:spAutoFit/>
          </a:bodyPr>
          <a:lstStyle/>
          <a:p>
            <a:pPr algn="ctr"/>
            <a:r>
              <a:rPr lang="ru-RU" b="1" dirty="0">
                <a:solidFill>
                  <a:srgbClr val="22272F"/>
                </a:solidFill>
                <a:latin typeface="PT Serif"/>
              </a:rPr>
              <a:t>Учет дорожно-транспортных происшествий в органах внутренних дел Российской Федерации</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3051496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1052736"/>
            <a:ext cx="8568952" cy="5355312"/>
          </a:xfrm>
          <a:prstGeom prst="rect">
            <a:avLst/>
          </a:prstGeom>
        </p:spPr>
        <p:txBody>
          <a:bodyPr wrap="square">
            <a:spAutoFit/>
          </a:bodyPr>
          <a:lstStyle/>
          <a:p>
            <a:r>
              <a:rPr lang="ru-RU" dirty="0"/>
              <a:t>17. Владельцы транспортных средств учитывают произошедшие на территории Российской Федерации дорожно-транспортные происшествия с участием транспортных средств, находящихся у них в эксплуатации, независимо от места их совершения.</a:t>
            </a:r>
          </a:p>
          <a:p>
            <a:r>
              <a:rPr lang="ru-RU" dirty="0"/>
              <a:t>18. Форма учета дорожно-транспортных происшествий владельцами транспортных средств определяется Министерством транспорта Российской Федерации по согласованию с Министерством внутренних дел Российской Федерации.</a:t>
            </a:r>
          </a:p>
          <a:p>
            <a:r>
              <a:rPr lang="ru-RU" dirty="0"/>
              <a:t>19. Владельцы транспортных средств сверяют сведения о дорожно-транспортных происшествиях с участием транспортных средств, находящихся у них в эксплуатации, с информацией о дорожно-транспортных происшествиях Министерства внутренних дел Российской Федерации на официальном сайте Госавтоинспекции, входящем в состав аппаратно-программного комплекса "Официальный интернет-сайт МВД России", в информационно-телекоммуникационной сети "Интернет" либо посредством единой системы межведомственного электронного взаимодействия. Периодичность проведения сверок определяется ими самостоятельно, но не реже одного раза в год.</a:t>
            </a:r>
          </a:p>
          <a:p>
            <a:r>
              <a:rPr lang="ru-RU" dirty="0"/>
              <a:t> </a:t>
            </a:r>
          </a:p>
        </p:txBody>
      </p:sp>
      <p:sp>
        <p:nvSpPr>
          <p:cNvPr id="2" name="Прямоугольник 1"/>
          <p:cNvSpPr/>
          <p:nvPr/>
        </p:nvSpPr>
        <p:spPr>
          <a:xfrm>
            <a:off x="611560" y="188640"/>
            <a:ext cx="5796136" cy="646331"/>
          </a:xfrm>
          <a:prstGeom prst="rect">
            <a:avLst/>
          </a:prstGeom>
        </p:spPr>
        <p:txBody>
          <a:bodyPr wrap="square">
            <a:spAutoFit/>
          </a:bodyPr>
          <a:lstStyle/>
          <a:p>
            <a:pPr algn="ctr"/>
            <a:r>
              <a:rPr lang="ru-RU" b="1" dirty="0"/>
              <a:t>Учет дорожно-транспортных происшествий владельцами транспортных средств</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5496047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692696"/>
            <a:ext cx="9036496" cy="5909310"/>
          </a:xfrm>
          <a:prstGeom prst="rect">
            <a:avLst/>
          </a:prstGeom>
        </p:spPr>
        <p:txBody>
          <a:bodyPr wrap="square">
            <a:spAutoFit/>
          </a:bodyPr>
          <a:lstStyle/>
          <a:p>
            <a:r>
              <a:rPr lang="ru-RU" dirty="0"/>
              <a:t>20. С целью реализации возложенных полномочий в области обеспечения безопасности дорожного движения владельцы автомобильных дорог ведут учет дорожно-транспортных происшествий, совершенных на автомобильных дорогах, находящихся в их ведении, на основе данных учета дорожно-транспортных происшествий, производимого органами внутренних дел с использованием автоматизированных систем оперативного сбора, учета и анализа сведений о показателях в области обеспечения безопасности дорожного движения органов внутренних дел.</a:t>
            </a:r>
          </a:p>
          <a:p>
            <a:r>
              <a:rPr lang="ru-RU" dirty="0"/>
              <a:t>21. Форма учета дорожно-транспортных происшествий владельцами автомобильных дорог определяется Министерством транспорта Российской Федерации по согласованию с Министерством внутренних дел Российской Федерации.</a:t>
            </a:r>
          </a:p>
          <a:p>
            <a:r>
              <a:rPr lang="ru-RU" dirty="0"/>
              <a:t>22. Владельцы автомобильных дорог получают сведения о дорожно-транспортных происшествиях, совершенных на автомобильных дорогах, находящихся в их ведении, на официальном сайте Госавтоинспекции, входящем в состав аппаратно-программного комплекса "Официальный интернет-сайт МВД России", в информационно-телекоммуникационной сети "Интернет" либо посредством единой системы межведомственного электронного взаимодействия в объеме, определенном соответствующими нормативными правовыми актами Российской Федерации. Периодичность и порядок получения сведений определяется </a:t>
            </a:r>
            <a:endParaRPr lang="ru-RU" dirty="0" smtClean="0"/>
          </a:p>
          <a:p>
            <a:r>
              <a:rPr lang="ru-RU" dirty="0" smtClean="0"/>
              <a:t>Министерством </a:t>
            </a:r>
            <a:r>
              <a:rPr lang="ru-RU" dirty="0"/>
              <a:t>транспорта Российской Федерации по согласованию </a:t>
            </a:r>
            <a:endParaRPr lang="ru-RU" dirty="0" smtClean="0"/>
          </a:p>
          <a:p>
            <a:r>
              <a:rPr lang="ru-RU" dirty="0" smtClean="0"/>
              <a:t>с </a:t>
            </a:r>
            <a:r>
              <a:rPr lang="ru-RU" dirty="0"/>
              <a:t>Министерством внутренних дел Российской Федерации.</a:t>
            </a:r>
          </a:p>
          <a:p>
            <a:r>
              <a:rPr lang="ru-RU" dirty="0"/>
              <a:t> </a:t>
            </a:r>
          </a:p>
        </p:txBody>
      </p:sp>
      <p:sp>
        <p:nvSpPr>
          <p:cNvPr id="2" name="Прямоугольник 1"/>
          <p:cNvSpPr/>
          <p:nvPr/>
        </p:nvSpPr>
        <p:spPr>
          <a:xfrm>
            <a:off x="611560" y="188640"/>
            <a:ext cx="5796136" cy="646331"/>
          </a:xfrm>
          <a:prstGeom prst="rect">
            <a:avLst/>
          </a:prstGeom>
        </p:spPr>
        <p:txBody>
          <a:bodyPr wrap="square">
            <a:spAutoFit/>
          </a:bodyPr>
          <a:lstStyle/>
          <a:p>
            <a:pPr algn="ctr"/>
            <a:r>
              <a:rPr lang="ru-RU" b="1" dirty="0"/>
              <a:t>Учет дорожно-транспортных происшествий владельцами автомобильных дорог</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6978875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5010" y="548680"/>
            <a:ext cx="9036496" cy="6109365"/>
          </a:xfrm>
          <a:prstGeom prst="rect">
            <a:avLst/>
          </a:prstGeom>
        </p:spPr>
        <p:txBody>
          <a:bodyPr wrap="square">
            <a:spAutoFit/>
          </a:bodyPr>
          <a:lstStyle/>
          <a:p>
            <a:r>
              <a:rPr lang="ru-RU" sz="1700" dirty="0"/>
              <a:t>23. Медицинские организации учитывают сведения о раненых в дорожно-транспортных происшествиях, которые обратились или доставлены для оказания медицинской помощи, а также погибших в результате дорожно-транспортных происшествий, произошедших на территории Российской Федерации.</a:t>
            </a:r>
          </a:p>
          <a:p>
            <a:r>
              <a:rPr lang="ru-RU" sz="1700" dirty="0"/>
              <a:t>24. Форма учета медицинскими организациями сведений о погибших и раненых в дорожно-транспортных происшествиях в рамках осуществления федерального статистического наблюдения, а также форма извещения органов внутренних дел о раненых в дорожно-транспортных происшествиях, обратившихся или доставленных для оказания медицинской помощи либо направленных в другие медицинские организации, и о доставленных погибших в дорожно-транспортных происшествиях определяются Министерством здравоохранения Российской Федерации по согласованию с Министерством внутренних дел Российской Федерации.</a:t>
            </a:r>
          </a:p>
          <a:p>
            <a:r>
              <a:rPr lang="ru-RU" sz="1700" dirty="0"/>
              <a:t>25. Медицинские организации в срок, не превышающий одни сутки, обязаны сообщить сведения в территориальные органы внутренних дел по месту своего нахождения:</a:t>
            </a:r>
          </a:p>
          <a:p>
            <a:r>
              <a:rPr lang="ru-RU" sz="1700" dirty="0"/>
              <a:t>а) о раненых в дорожно-транспортных происшествиях, обратившихся или доставленных для оказания медицинской помощи либо направленных в другие медицинские организации;</a:t>
            </a:r>
          </a:p>
          <a:p>
            <a:r>
              <a:rPr lang="ru-RU" sz="1700" dirty="0"/>
              <a:t>б) о доставленных погибших в дорожно-транспортных происшествиях;</a:t>
            </a:r>
          </a:p>
          <a:p>
            <a:r>
              <a:rPr lang="ru-RU" sz="1700" dirty="0"/>
              <a:t>в) о скончавшихся в течение 30 суток после дорожно-транспортного происшествия.</a:t>
            </a:r>
          </a:p>
          <a:p>
            <a:r>
              <a:rPr lang="ru-RU" sz="1700" dirty="0"/>
              <a:t>26. Медицинские организации предоставляют органам внутренних дел возможность проведения сверки сведений о погибших и раненых в </a:t>
            </a:r>
            <a:endParaRPr lang="ru-RU" sz="1700" dirty="0" smtClean="0"/>
          </a:p>
          <a:p>
            <a:r>
              <a:rPr lang="ru-RU" sz="1700" dirty="0" smtClean="0"/>
              <a:t>дорожно-транспортных </a:t>
            </a:r>
            <a:r>
              <a:rPr lang="ru-RU" sz="1700" dirty="0"/>
              <a:t>происшествиях, а также по их запросам </a:t>
            </a:r>
            <a:endParaRPr lang="ru-RU" sz="1700" dirty="0" smtClean="0"/>
          </a:p>
          <a:p>
            <a:r>
              <a:rPr lang="ru-RU" sz="1700" dirty="0" smtClean="0"/>
              <a:t>справки </a:t>
            </a:r>
            <a:r>
              <a:rPr lang="ru-RU" sz="1700" dirty="0"/>
              <a:t>о раненых, обратившихся или доставленных для оказания </a:t>
            </a:r>
            <a:endParaRPr lang="ru-RU" sz="1700" dirty="0" smtClean="0"/>
          </a:p>
          <a:p>
            <a:r>
              <a:rPr lang="ru-RU" sz="1700" dirty="0" smtClean="0"/>
              <a:t>медицинской </a:t>
            </a:r>
            <a:r>
              <a:rPr lang="ru-RU" sz="1700" dirty="0"/>
              <a:t>помощи.</a:t>
            </a:r>
          </a:p>
        </p:txBody>
      </p:sp>
      <p:sp>
        <p:nvSpPr>
          <p:cNvPr id="2" name="Прямоугольник 1"/>
          <p:cNvSpPr/>
          <p:nvPr/>
        </p:nvSpPr>
        <p:spPr>
          <a:xfrm>
            <a:off x="611560" y="0"/>
            <a:ext cx="6912768" cy="646331"/>
          </a:xfrm>
          <a:prstGeom prst="rect">
            <a:avLst/>
          </a:prstGeom>
        </p:spPr>
        <p:txBody>
          <a:bodyPr wrap="square">
            <a:spAutoFit/>
          </a:bodyPr>
          <a:lstStyle/>
          <a:p>
            <a:pPr algn="ctr"/>
            <a:r>
              <a:rPr lang="ru-RU" b="1" dirty="0"/>
              <a:t>Учет погибших и раненых в дорожно-транспортных происшествиях в медицинских организациях</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0803062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692696"/>
            <a:ext cx="9036496" cy="5262979"/>
          </a:xfrm>
          <a:prstGeom prst="rect">
            <a:avLst/>
          </a:prstGeom>
        </p:spPr>
        <p:txBody>
          <a:bodyPr wrap="square">
            <a:spAutoFit/>
          </a:bodyPr>
          <a:lstStyle/>
          <a:p>
            <a:r>
              <a:rPr lang="ru-RU" sz="1600" dirty="0"/>
              <a:t>Согласно </a:t>
            </a:r>
            <a:r>
              <a:rPr lang="ru-RU" sz="1600" b="1" dirty="0"/>
              <a:t>Указа Президента РФ от 02.07.2002 N 679 </a:t>
            </a:r>
            <a:r>
              <a:rPr lang="ru-RU" sz="1600" dirty="0"/>
              <a:t>на Госавтоинспекцию возлагаются следующие обязанности: </a:t>
            </a:r>
            <a:endParaRPr lang="ru-RU" sz="1600" dirty="0" smtClean="0"/>
          </a:p>
          <a:p>
            <a:r>
              <a:rPr lang="ru-RU" sz="1600" dirty="0" smtClean="0"/>
              <a:t>а) </a:t>
            </a:r>
            <a:r>
              <a:rPr lang="ru-RU" sz="1600" dirty="0"/>
              <a:t>осуществление контроля (надзора) в области безопасности дорожного движения, государственного контроля (надзора) за реализацией органами исполнительной власти субъектов Российской Федерации и органами местного самоуправления, их должностными лицами полномочий, связанных с обеспечением безопасности дорожного движения и соблюдением требований в области обеспечения безопасности дорожного движения</a:t>
            </a:r>
            <a:r>
              <a:rPr lang="ru-RU" sz="1600" dirty="0" smtClean="0"/>
              <a:t>;</a:t>
            </a:r>
          </a:p>
          <a:p>
            <a:r>
              <a:rPr lang="ru-RU" sz="1600" dirty="0" smtClean="0"/>
              <a:t>б) проведение </a:t>
            </a:r>
            <a:r>
              <a:rPr lang="ru-RU" sz="1600" dirty="0"/>
              <a:t>экзаменов на право управления транспортными средствами соответствующих категорий и подкатегорий</a:t>
            </a:r>
            <a:r>
              <a:rPr lang="ru-RU" sz="1600" dirty="0" smtClean="0"/>
              <a:t>, </a:t>
            </a:r>
            <a:r>
              <a:rPr lang="ru-RU" sz="1600" dirty="0"/>
              <a:t> выдача водительских удостоверений</a:t>
            </a:r>
            <a:r>
              <a:rPr lang="ru-RU" sz="1600" dirty="0" smtClean="0"/>
              <a:t>;</a:t>
            </a:r>
            <a:br>
              <a:rPr lang="ru-RU" sz="1600" dirty="0" smtClean="0"/>
            </a:br>
            <a:r>
              <a:rPr lang="ru-RU" sz="1600" dirty="0" smtClean="0"/>
              <a:t>в)</a:t>
            </a:r>
            <a:r>
              <a:rPr lang="ru-RU" sz="1600" dirty="0"/>
              <a:t> регистрация и учет автомототранспортных средств и прицепов к ним, предназначенных для движения по автомобильным дорогам общего пользования, выдача регистрационных документов и государственных регистрационных знаков на зарегистрированные автомототранспортные средства и прицепы к ним, а также выдача паспортов транспортных средств в порядке, определяемом Правительством Российской Федерации</a:t>
            </a:r>
            <a:r>
              <a:rPr lang="ru-RU" sz="1600" dirty="0" smtClean="0"/>
              <a:t>;</a:t>
            </a:r>
          </a:p>
          <a:p>
            <a:r>
              <a:rPr lang="ru-RU" sz="1600" dirty="0" smtClean="0"/>
              <a:t>г) у</a:t>
            </a:r>
            <a:r>
              <a:rPr lang="ru-RU" sz="1600" dirty="0" smtClean="0"/>
              <a:t>частие </a:t>
            </a:r>
            <a:r>
              <a:rPr lang="ru-RU" sz="1600" dirty="0"/>
              <a:t>в порядке, определяемом Правительством Российской Федерации, в техническом осмотре автобусов</a:t>
            </a:r>
            <a:r>
              <a:rPr lang="ru-RU" sz="1600" dirty="0" smtClean="0"/>
              <a:t>;</a:t>
            </a:r>
          </a:p>
          <a:p>
            <a:r>
              <a:rPr lang="ru-RU" sz="1600" dirty="0" smtClean="0"/>
              <a:t>д)</a:t>
            </a:r>
            <a:r>
              <a:rPr lang="ru-RU" sz="1600" dirty="0" smtClean="0"/>
              <a:t> </a:t>
            </a:r>
            <a:r>
              <a:rPr lang="ru-RU" sz="1600" dirty="0"/>
              <a:t>регулирование дорожного движения, в том числе с использованием технических средств и автоматизированных систем, обеспечение организации движения транспортных средств и пешеходов в местах проведения аварийно-спасательных работ и массовых мероприятий</a:t>
            </a:r>
            <a:r>
              <a:rPr lang="ru-RU" sz="1600" dirty="0" smtClean="0"/>
              <a:t>;</a:t>
            </a:r>
          </a:p>
          <a:p>
            <a:r>
              <a:rPr lang="ru-RU" sz="1600" dirty="0" smtClean="0"/>
              <a:t>е)</a:t>
            </a:r>
            <a:r>
              <a:rPr lang="ru-RU" sz="1600" dirty="0" smtClean="0"/>
              <a:t> </a:t>
            </a:r>
            <a:r>
              <a:rPr lang="ru-RU" sz="1600" dirty="0"/>
              <a:t>осуществление в соответствии с законодательством Российской Федерации производства по делам об административных правонарушениях</a:t>
            </a:r>
            <a:r>
              <a:rPr lang="ru-RU" sz="1600" dirty="0" smtClean="0"/>
              <a:t>;</a:t>
            </a:r>
          </a:p>
        </p:txBody>
      </p:sp>
      <p:sp>
        <p:nvSpPr>
          <p:cNvPr id="2" name="Прямоугольник 1"/>
          <p:cNvSpPr/>
          <p:nvPr/>
        </p:nvSpPr>
        <p:spPr>
          <a:xfrm>
            <a:off x="611560" y="116632"/>
            <a:ext cx="6912768" cy="646331"/>
          </a:xfrm>
          <a:prstGeom prst="rect">
            <a:avLst/>
          </a:prstGeom>
        </p:spPr>
        <p:txBody>
          <a:bodyPr wrap="square">
            <a:spAutoFit/>
          </a:bodyPr>
          <a:lstStyle/>
          <a:p>
            <a:pPr algn="ctr"/>
            <a:r>
              <a:rPr lang="ru-RU" b="1" dirty="0"/>
              <a:t>Положения о </a:t>
            </a:r>
            <a:r>
              <a:rPr lang="ru-RU" b="1" dirty="0" err="1"/>
              <a:t>Госавтоиспекции</a:t>
            </a:r>
            <a:r>
              <a:rPr lang="ru-RU" b="1" dirty="0"/>
              <a:t>, </a:t>
            </a:r>
            <a:r>
              <a:rPr lang="ru-RU" b="1" dirty="0" err="1"/>
              <a:t>Ространснадзоре</a:t>
            </a:r>
            <a:r>
              <a:rPr lang="ru-RU" b="1" dirty="0"/>
              <a:t> и Минтрансе России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1320486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692696"/>
            <a:ext cx="9036496" cy="5755422"/>
          </a:xfrm>
          <a:prstGeom prst="rect">
            <a:avLst/>
          </a:prstGeom>
        </p:spPr>
        <p:txBody>
          <a:bodyPr wrap="square">
            <a:spAutoFit/>
          </a:bodyPr>
          <a:lstStyle/>
          <a:p>
            <a:r>
              <a:rPr lang="ru-RU" sz="1600" dirty="0" smtClean="0"/>
              <a:t>ж) </a:t>
            </a:r>
            <a:r>
              <a:rPr lang="ru-RU" sz="1600" dirty="0"/>
              <a:t>осуществление на месте дорожно-транспортного происшествия неотложных действий по спасению людей, в том числе принятие мер по эвакуации людей, оказание в соответствии с законодательством Российской Федерации первой помощи пострадавшим, а также содействие в транспортировке поврежденных транспортных средств и охране имущества, оставшегося без присмотра</a:t>
            </a:r>
            <a:r>
              <a:rPr lang="ru-RU" sz="1600" dirty="0" smtClean="0"/>
              <a:t>;</a:t>
            </a:r>
          </a:p>
          <a:p>
            <a:r>
              <a:rPr lang="ru-RU" sz="1600" dirty="0" smtClean="0"/>
              <a:t>з) </a:t>
            </a:r>
            <a:r>
              <a:rPr lang="ru-RU" sz="1600" dirty="0"/>
              <a:t>осуществление в порядке, определяемом Правительством Российской Федерации, государственного учета показателей состояния безопасности дорожного движения; </a:t>
            </a:r>
            <a:endParaRPr lang="ru-RU" sz="1600" dirty="0" smtClean="0"/>
          </a:p>
          <a:p>
            <a:r>
              <a:rPr lang="ru-RU" sz="1600" dirty="0" smtClean="0"/>
              <a:t>и) в</a:t>
            </a:r>
            <a:r>
              <a:rPr lang="ru-RU" sz="1600" dirty="0" smtClean="0"/>
              <a:t>едение </a:t>
            </a:r>
            <a:r>
              <a:rPr lang="ru-RU" sz="1600" dirty="0"/>
              <a:t>учета бланков водительских удостоверений, государственных регистрационных знаков на транспортные средства и другой специальной продукции, необходимой для допуска транспортных средств и их водителей к участию в дорожном движении</a:t>
            </a:r>
            <a:r>
              <a:rPr lang="ru-RU" sz="1600" dirty="0" smtClean="0"/>
              <a:t>;</a:t>
            </a:r>
          </a:p>
          <a:p>
            <a:r>
              <a:rPr lang="ru-RU" sz="1600" dirty="0" smtClean="0"/>
              <a:t>к) </a:t>
            </a:r>
            <a:r>
              <a:rPr lang="ru-RU" sz="1600" dirty="0"/>
              <a:t>изучение условий дорожного движения, принятие мер по совершенствованию организации движения транспортных средств и пешеходов, согласование в установленном порядке программ подготовки и переподготовки специалистов по безопасности дорожного движения</a:t>
            </a:r>
            <a:r>
              <a:rPr lang="ru-RU" sz="1600" dirty="0" smtClean="0"/>
              <a:t>;</a:t>
            </a:r>
          </a:p>
          <a:p>
            <a:r>
              <a:rPr lang="ru-RU" sz="1600" dirty="0" smtClean="0"/>
              <a:t>л) </a:t>
            </a:r>
            <a:r>
              <a:rPr lang="ru-RU" sz="1600" dirty="0"/>
              <a:t>осуществление в установленном порядке сопровождения транспортных средств</a:t>
            </a:r>
            <a:r>
              <a:rPr lang="ru-RU" sz="1600" dirty="0" smtClean="0"/>
              <a:t>;</a:t>
            </a:r>
          </a:p>
          <a:p>
            <a:r>
              <a:rPr lang="ru-RU" sz="1600" dirty="0" smtClean="0"/>
              <a:t>м) </a:t>
            </a:r>
            <a:r>
              <a:rPr lang="ru-RU" sz="1600" dirty="0"/>
              <a:t>участие в работе градостроительных и технических советов, а также в рассмотрении предложений об установлении или изменении межрегиональных маршрутов регулярных перевозок пассажиров автомобильным транспортом и городским наземным электрическим транспортом; </a:t>
            </a:r>
            <a:endParaRPr lang="ru-RU" sz="1600" dirty="0" smtClean="0"/>
          </a:p>
          <a:p>
            <a:r>
              <a:rPr lang="ru-RU" sz="1600" dirty="0" smtClean="0"/>
              <a:t>н) </a:t>
            </a:r>
            <a:r>
              <a:rPr lang="ru-RU" sz="1600" dirty="0"/>
              <a:t>разъяснение законодательства Российской Федерации о безопасности дорожного движения с использованием средств массовой информации, а также собственных изданий, проведение в этих целях смотров, конкурсов, соревнований, содействие соответствующим органам </a:t>
            </a:r>
            <a:endParaRPr lang="ru-RU" sz="1600" dirty="0" smtClean="0"/>
          </a:p>
          <a:p>
            <a:r>
              <a:rPr lang="ru-RU" sz="1600" dirty="0" smtClean="0"/>
              <a:t>исполнительной </a:t>
            </a:r>
            <a:r>
              <a:rPr lang="ru-RU" sz="1600" dirty="0"/>
              <a:t>власти в организации обучения граждан правилам </a:t>
            </a:r>
            <a:endParaRPr lang="ru-RU" sz="1600" dirty="0" smtClean="0"/>
          </a:p>
          <a:p>
            <a:r>
              <a:rPr lang="ru-RU" sz="1600" dirty="0" smtClean="0"/>
              <a:t>безопасного </a:t>
            </a:r>
            <a:r>
              <a:rPr lang="ru-RU" sz="1600" dirty="0"/>
              <a:t>поведения на дорогах, в пропаганде правил дорожного </a:t>
            </a:r>
            <a:endParaRPr lang="ru-RU" sz="1600" dirty="0" smtClean="0"/>
          </a:p>
          <a:p>
            <a:r>
              <a:rPr lang="ru-RU" sz="1600" dirty="0" smtClean="0"/>
              <a:t>движения;</a:t>
            </a:r>
            <a:endParaRPr lang="ru-RU" sz="1600" dirty="0" smtClean="0"/>
          </a:p>
        </p:txBody>
      </p:sp>
      <p:sp>
        <p:nvSpPr>
          <p:cNvPr id="2" name="Прямоугольник 1"/>
          <p:cNvSpPr/>
          <p:nvPr/>
        </p:nvSpPr>
        <p:spPr>
          <a:xfrm>
            <a:off x="611560" y="116632"/>
            <a:ext cx="6912768" cy="646331"/>
          </a:xfrm>
          <a:prstGeom prst="rect">
            <a:avLst/>
          </a:prstGeom>
        </p:spPr>
        <p:txBody>
          <a:bodyPr wrap="square">
            <a:spAutoFit/>
          </a:bodyPr>
          <a:lstStyle/>
          <a:p>
            <a:pPr algn="ctr"/>
            <a:r>
              <a:rPr lang="ru-RU" b="1" dirty="0"/>
              <a:t>Положения о </a:t>
            </a:r>
            <a:r>
              <a:rPr lang="ru-RU" b="1" dirty="0" err="1"/>
              <a:t>Госавтоиспекции</a:t>
            </a:r>
            <a:r>
              <a:rPr lang="ru-RU" b="1" dirty="0"/>
              <a:t>, </a:t>
            </a:r>
            <a:r>
              <a:rPr lang="ru-RU" b="1" dirty="0" err="1"/>
              <a:t>Ространснадзоре</a:t>
            </a:r>
            <a:r>
              <a:rPr lang="ru-RU" b="1" dirty="0"/>
              <a:t> и Минтрансе России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5136776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692696"/>
            <a:ext cx="9036496" cy="6247864"/>
          </a:xfrm>
          <a:prstGeom prst="rect">
            <a:avLst/>
          </a:prstGeom>
        </p:spPr>
        <p:txBody>
          <a:bodyPr wrap="square">
            <a:spAutoFit/>
          </a:bodyPr>
          <a:lstStyle/>
          <a:p>
            <a:r>
              <a:rPr lang="ru-RU" sz="1600" dirty="0" smtClean="0"/>
              <a:t>о) </a:t>
            </a:r>
            <a:r>
              <a:rPr lang="ru-RU" sz="1600" dirty="0"/>
              <a:t>разработка предложений по повышению безопасности дорожного движения, в том числе совместно с заинтересованными федеральными органами исполнительной власти, органами исполнительной власти субъектов Российской Федерации, органами местного самоуправления муниципальных образований, юридическими лицами и общественными объединениями</a:t>
            </a:r>
            <a:r>
              <a:rPr lang="ru-RU" sz="1600" dirty="0" smtClean="0"/>
              <a:t>;</a:t>
            </a:r>
          </a:p>
          <a:p>
            <a:r>
              <a:rPr lang="ru-RU" sz="1600" dirty="0"/>
              <a:t>п</a:t>
            </a:r>
            <a:r>
              <a:rPr lang="ru-RU" sz="1600" dirty="0" smtClean="0"/>
              <a:t>) </a:t>
            </a:r>
            <a:r>
              <a:rPr lang="ru-RU" sz="1600" dirty="0" smtClean="0"/>
              <a:t>выявление </a:t>
            </a:r>
            <a:r>
              <a:rPr lang="ru-RU" sz="1600" dirty="0"/>
              <a:t>причин и условий, способствующих совершению ДТП, нарушений ПДД, иных противоправных действий, влекущих угрозу БДД, принятие мер по их </a:t>
            </a:r>
            <a:r>
              <a:rPr lang="ru-RU" sz="1600" dirty="0" smtClean="0"/>
              <a:t>устранению;</a:t>
            </a:r>
          </a:p>
          <a:p>
            <a:r>
              <a:rPr lang="ru-RU" sz="1600" dirty="0"/>
              <a:t>р</a:t>
            </a:r>
            <a:r>
              <a:rPr lang="ru-RU" sz="1600" dirty="0" smtClean="0"/>
              <a:t>) </a:t>
            </a:r>
            <a:r>
              <a:rPr lang="ru-RU" sz="1600" dirty="0"/>
              <a:t>осуществление приема граждан, обеспечение своевременного и в полном объеме рассмотрения их устных и письменных обращений с последующим уведомлением граждан о принятых решениях в установленный законодательством Российской Федерации </a:t>
            </a:r>
            <a:r>
              <a:rPr lang="ru-RU" sz="1600" dirty="0" smtClean="0"/>
              <a:t>срок;</a:t>
            </a:r>
          </a:p>
          <a:p>
            <a:r>
              <a:rPr lang="ru-RU" sz="1600" dirty="0" smtClean="0"/>
              <a:t>с) </a:t>
            </a:r>
            <a:r>
              <a:rPr lang="ru-RU" sz="1600" dirty="0"/>
              <a:t>выдача в установленном порядке разрешений на установку на транспортных средствах устройств для подачи специальных световых и звуковых сигналов, условных опознавательных знаков (сигналов</a:t>
            </a:r>
            <a:r>
              <a:rPr lang="ru-RU" sz="1600" dirty="0" smtClean="0"/>
              <a:t>);</a:t>
            </a:r>
          </a:p>
          <a:p>
            <a:r>
              <a:rPr lang="ru-RU" sz="1600" dirty="0"/>
              <a:t>т</a:t>
            </a:r>
            <a:r>
              <a:rPr lang="ru-RU" sz="1600" dirty="0" smtClean="0"/>
              <a:t>) </a:t>
            </a:r>
            <a:r>
              <a:rPr lang="ru-RU" sz="1600" dirty="0"/>
              <a:t>создание, обеспечение функционирования и ведение в порядке, определяемом Министром внутренних дел Российской Федерации, информационных банков (баз) данных, а также предоставление содержащихся в них сведений федеральным органам исполнительной власти, органам исполнительной власти субъектов Российской Федерации, органам местного самоуправления муниципальных образований, организациям и гражданам в порядке, установленном законодательством Российской Федерации; </a:t>
            </a:r>
            <a:endParaRPr lang="ru-RU" sz="1600" dirty="0" smtClean="0"/>
          </a:p>
          <a:p>
            <a:r>
              <a:rPr lang="ru-RU" sz="1600" dirty="0"/>
              <a:t>у</a:t>
            </a:r>
            <a:r>
              <a:rPr lang="ru-RU" sz="1600" dirty="0" smtClean="0"/>
              <a:t>) </a:t>
            </a:r>
            <a:r>
              <a:rPr lang="ru-RU" sz="1600" dirty="0"/>
              <a:t>участие во взаимодействии с соответствующими подразделениями органов государственной охраны в обеспечении безопасного и беспрепятственного проезда транспортных </a:t>
            </a:r>
            <a:endParaRPr lang="ru-RU" sz="1600" dirty="0" smtClean="0"/>
          </a:p>
          <a:p>
            <a:r>
              <a:rPr lang="ru-RU" sz="1600" dirty="0" smtClean="0"/>
              <a:t>средств</a:t>
            </a:r>
            <a:r>
              <a:rPr lang="ru-RU" sz="1600" dirty="0"/>
              <a:t>, в которых следуют объекты государственной охраны; </a:t>
            </a:r>
            <a:endParaRPr lang="ru-RU" sz="1600" dirty="0" smtClean="0"/>
          </a:p>
          <a:p>
            <a:endParaRPr lang="ru-RU" sz="1600" dirty="0"/>
          </a:p>
          <a:p>
            <a:endParaRPr lang="ru-RU" sz="1600" dirty="0"/>
          </a:p>
          <a:p>
            <a:endParaRPr lang="ru-RU" sz="1600" b="1" dirty="0"/>
          </a:p>
          <a:p>
            <a:r>
              <a:rPr lang="ru-RU" sz="1600" dirty="0" smtClean="0"/>
              <a:t> </a:t>
            </a:r>
            <a:endParaRPr lang="ru-RU" sz="1700" dirty="0"/>
          </a:p>
        </p:txBody>
      </p:sp>
      <p:sp>
        <p:nvSpPr>
          <p:cNvPr id="2" name="Прямоугольник 1"/>
          <p:cNvSpPr/>
          <p:nvPr/>
        </p:nvSpPr>
        <p:spPr>
          <a:xfrm>
            <a:off x="611560" y="116632"/>
            <a:ext cx="6912768" cy="646331"/>
          </a:xfrm>
          <a:prstGeom prst="rect">
            <a:avLst/>
          </a:prstGeom>
        </p:spPr>
        <p:txBody>
          <a:bodyPr wrap="square">
            <a:spAutoFit/>
          </a:bodyPr>
          <a:lstStyle/>
          <a:p>
            <a:pPr algn="ctr"/>
            <a:r>
              <a:rPr lang="ru-RU" b="1" dirty="0"/>
              <a:t>Положения о </a:t>
            </a:r>
            <a:r>
              <a:rPr lang="ru-RU" b="1" dirty="0" err="1"/>
              <a:t>Госавтоиспекции</a:t>
            </a:r>
            <a:r>
              <a:rPr lang="ru-RU" b="1" dirty="0"/>
              <a:t>, </a:t>
            </a:r>
            <a:r>
              <a:rPr lang="ru-RU" b="1" dirty="0" err="1"/>
              <a:t>Ространснадзоре</a:t>
            </a:r>
            <a:r>
              <a:rPr lang="ru-RU" b="1" dirty="0"/>
              <a:t> и Минтрансе России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0202530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692696"/>
            <a:ext cx="9036496" cy="6001643"/>
          </a:xfrm>
          <a:prstGeom prst="rect">
            <a:avLst/>
          </a:prstGeom>
        </p:spPr>
        <p:txBody>
          <a:bodyPr wrap="square">
            <a:spAutoFit/>
          </a:bodyPr>
          <a:lstStyle/>
          <a:p>
            <a:r>
              <a:rPr lang="ru-RU" sz="1600" dirty="0" smtClean="0"/>
              <a:t>ф) выдача </a:t>
            </a:r>
            <a:r>
              <a:rPr lang="ru-RU" sz="1600" dirty="0"/>
              <a:t>свидетельств о соответствии транспортных средств с внесенными в их конструкцию изменениями требованиям безопасности, а также свидетельств о допуске транспортных средств к перевозке опасных грузов.</a:t>
            </a:r>
            <a:endParaRPr lang="ru-RU" sz="1600" dirty="0" smtClean="0"/>
          </a:p>
          <a:p>
            <a:endParaRPr lang="ru-RU" sz="1600" dirty="0" smtClean="0"/>
          </a:p>
          <a:p>
            <a:r>
              <a:rPr lang="ru-RU" sz="1600" dirty="0" smtClean="0"/>
              <a:t>Согласно </a:t>
            </a:r>
            <a:r>
              <a:rPr lang="ru-RU" sz="1600" b="1" dirty="0" smtClean="0"/>
              <a:t>Постановления </a:t>
            </a:r>
            <a:r>
              <a:rPr lang="ru-RU" sz="1600" b="1" dirty="0"/>
              <a:t>Правительства РФ от 7 октября 2020 г. N 1616 "О лицензировании деятельности по перевозкам пассажиров и иных лиц </a:t>
            </a:r>
            <a:r>
              <a:rPr lang="ru-RU" sz="1600" b="1" dirty="0" smtClean="0"/>
              <a:t>автобусами"</a:t>
            </a:r>
            <a:r>
              <a:rPr lang="ru-RU" sz="1600" dirty="0"/>
              <a:t>1. </a:t>
            </a:r>
            <a:r>
              <a:rPr lang="ru-RU" sz="1600" dirty="0" smtClean="0"/>
              <a:t>1.Настоящее </a:t>
            </a:r>
            <a:r>
              <a:rPr lang="ru-RU" sz="1600" dirty="0"/>
              <a:t>Положение определяет порядок лицензирования деятельности по перевозкам пассажиров и иных лиц автобусами (далее - лицензируемая деятельность).</a:t>
            </a:r>
          </a:p>
          <a:p>
            <a:r>
              <a:rPr lang="ru-RU" sz="1600" dirty="0"/>
              <a:t>2. Лицензирование лицензируемой деятельности </a:t>
            </a:r>
            <a:r>
              <a:rPr lang="ru-RU" sz="1600" dirty="0">
                <a:hlinkClick r:id="rId2"/>
              </a:rPr>
              <a:t>осуществляется</a:t>
            </a:r>
            <a:r>
              <a:rPr lang="ru-RU" sz="1600" dirty="0"/>
              <a:t> Федеральной службой по надзору в сфере транспорта (ее территориальными органами) (далее - лицензирующий орган</a:t>
            </a:r>
            <a:r>
              <a:rPr lang="ru-RU" sz="1600" dirty="0" smtClean="0"/>
              <a:t>).</a:t>
            </a:r>
          </a:p>
          <a:p>
            <a:endParaRPr lang="ru-RU" sz="1600" dirty="0"/>
          </a:p>
          <a:p>
            <a:r>
              <a:rPr lang="ru-RU" sz="1600" dirty="0" smtClean="0"/>
              <a:t>Согласно </a:t>
            </a:r>
            <a:r>
              <a:rPr lang="ru-RU" sz="1600" b="1" dirty="0" smtClean="0"/>
              <a:t>Приказа </a:t>
            </a:r>
            <a:r>
              <a:rPr lang="ru-RU" sz="1600" b="1" dirty="0"/>
              <a:t>Министерства транспорта РФ от 30 июля 2020 г. N 265 "Об утверждении Порядка выдачи свидетельств о подготовке водителей автотранспортных средств, перевозящих опасные грузы, и утверждения курсов такой </a:t>
            </a:r>
            <a:r>
              <a:rPr lang="ru-RU" sz="1600" b="1" dirty="0" smtClean="0"/>
              <a:t>подготовки«:</a:t>
            </a:r>
          </a:p>
          <a:p>
            <a:r>
              <a:rPr lang="ru-RU" sz="1600" dirty="0"/>
              <a:t>2. Решение об утверждении курсов подготовки водителей автотранспортных средств, перевозящих опасные грузы, принимается Федеральной службой по надзору в сфере транспорта и (или) территориальными органами Федеральной службы по надзору в сфере транспорта (далее - территориальный орган </a:t>
            </a:r>
            <a:r>
              <a:rPr lang="ru-RU" sz="1600" dirty="0" err="1"/>
              <a:t>Ространснадзора</a:t>
            </a:r>
            <a:r>
              <a:rPr lang="ru-RU" sz="1600" dirty="0"/>
              <a:t>) и оформляется удостоверением об утверждении курсов подготовки водителей автотранспортных средств, перевозящих опасные грузы </a:t>
            </a:r>
            <a:endParaRPr lang="ru-RU" sz="1600" dirty="0" smtClean="0"/>
          </a:p>
          <a:p>
            <a:r>
              <a:rPr lang="ru-RU" sz="1600" dirty="0" smtClean="0"/>
              <a:t>(</a:t>
            </a:r>
            <a:r>
              <a:rPr lang="ru-RU" sz="1600" dirty="0"/>
              <a:t>далее - удостоверение об утверждении курсов</a:t>
            </a:r>
            <a:r>
              <a:rPr lang="ru-RU" sz="1600" dirty="0" smtClean="0"/>
              <a:t>).</a:t>
            </a:r>
          </a:p>
          <a:p>
            <a:endParaRPr lang="ru-RU" sz="1600" dirty="0"/>
          </a:p>
          <a:p>
            <a:endParaRPr lang="ru-RU" sz="1600" dirty="0"/>
          </a:p>
          <a:p>
            <a:endParaRPr lang="ru-RU" sz="1600" b="1" dirty="0"/>
          </a:p>
          <a:p>
            <a:r>
              <a:rPr lang="ru-RU" sz="1600" dirty="0" smtClean="0"/>
              <a:t> </a:t>
            </a:r>
            <a:endParaRPr lang="ru-RU" sz="1700" dirty="0"/>
          </a:p>
        </p:txBody>
      </p:sp>
      <p:sp>
        <p:nvSpPr>
          <p:cNvPr id="2" name="Прямоугольник 1"/>
          <p:cNvSpPr/>
          <p:nvPr/>
        </p:nvSpPr>
        <p:spPr>
          <a:xfrm>
            <a:off x="611560" y="116632"/>
            <a:ext cx="6912768" cy="646331"/>
          </a:xfrm>
          <a:prstGeom prst="rect">
            <a:avLst/>
          </a:prstGeom>
        </p:spPr>
        <p:txBody>
          <a:bodyPr wrap="square">
            <a:spAutoFit/>
          </a:bodyPr>
          <a:lstStyle/>
          <a:p>
            <a:pPr algn="ctr"/>
            <a:r>
              <a:rPr lang="ru-RU" b="1" dirty="0"/>
              <a:t>Положения о </a:t>
            </a:r>
            <a:r>
              <a:rPr lang="ru-RU" b="1" dirty="0" err="1"/>
              <a:t>Госавтоиспекции</a:t>
            </a:r>
            <a:r>
              <a:rPr lang="ru-RU" b="1" dirty="0"/>
              <a:t>, </a:t>
            </a:r>
            <a:r>
              <a:rPr lang="ru-RU" b="1" dirty="0" err="1"/>
              <a:t>Ространснадзоре</a:t>
            </a:r>
            <a:r>
              <a:rPr lang="ru-RU" b="1" dirty="0"/>
              <a:t> и Минтрансе России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7343014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1412776"/>
            <a:ext cx="8136904" cy="4247317"/>
          </a:xfrm>
          <a:prstGeom prst="rect">
            <a:avLst/>
          </a:prstGeom>
        </p:spPr>
        <p:txBody>
          <a:bodyPr wrap="square">
            <a:spAutoFit/>
          </a:bodyPr>
          <a:lstStyle/>
          <a:p>
            <a:r>
              <a:rPr lang="ru-RU" dirty="0"/>
              <a:t>Согласно </a:t>
            </a:r>
            <a:r>
              <a:rPr lang="ru-RU" b="1" dirty="0"/>
              <a:t>Указу Президента РФ от 1 марта 2011 г. N 248 «Вопросы МВД РФ»</a:t>
            </a:r>
            <a:r>
              <a:rPr lang="ru-RU" dirty="0"/>
              <a:t> МВД РФ организует и осуществляет в соответствии с законодательством РФ федеральный государственный надзор в области БДД в РФ, а также специальные контрольные, надзорные и разрешительные функции в области обеспечения БДД. Эти полномочия реализуются должностными лицами Министерства на основании Административного регламента МВД РФ исполнения государственной функции по контролю и надзору за соблюдением участниками дорожного движения требований в области обеспечения </a:t>
            </a:r>
            <a:r>
              <a:rPr lang="ru-RU" dirty="0" smtClean="0"/>
              <a:t>БДД.</a:t>
            </a:r>
          </a:p>
          <a:p>
            <a:endParaRPr lang="ru-RU" dirty="0"/>
          </a:p>
          <a:p>
            <a:r>
              <a:rPr lang="ru-RU" dirty="0"/>
              <a:t>Федеральный государственный надзор и специальные разрешительные функции в области БДД осуществляет ГИБДД МВД РФ </a:t>
            </a:r>
          </a:p>
          <a:p>
            <a:endParaRPr lang="ru-RU" dirty="0"/>
          </a:p>
          <a:p>
            <a:endParaRPr lang="ru-RU" b="1" dirty="0"/>
          </a:p>
          <a:p>
            <a:r>
              <a:rPr lang="ru-RU" dirty="0" smtClean="0"/>
              <a:t> </a:t>
            </a:r>
            <a:endParaRPr lang="ru-RU" dirty="0"/>
          </a:p>
        </p:txBody>
      </p:sp>
      <p:sp>
        <p:nvSpPr>
          <p:cNvPr id="2" name="Прямоугольник 1"/>
          <p:cNvSpPr/>
          <p:nvPr/>
        </p:nvSpPr>
        <p:spPr>
          <a:xfrm>
            <a:off x="611560" y="116632"/>
            <a:ext cx="6912768" cy="646331"/>
          </a:xfrm>
          <a:prstGeom prst="rect">
            <a:avLst/>
          </a:prstGeom>
        </p:spPr>
        <p:txBody>
          <a:bodyPr wrap="square">
            <a:spAutoFit/>
          </a:bodyPr>
          <a:lstStyle/>
          <a:p>
            <a:pPr algn="ctr"/>
            <a:r>
              <a:rPr lang="ru-RU" b="1" dirty="0"/>
              <a:t>Положения о </a:t>
            </a:r>
            <a:r>
              <a:rPr lang="ru-RU" b="1" dirty="0" err="1"/>
              <a:t>Госавтоиспекции</a:t>
            </a:r>
            <a:r>
              <a:rPr lang="ru-RU" b="1" dirty="0"/>
              <a:t>, </a:t>
            </a:r>
            <a:r>
              <a:rPr lang="ru-RU" b="1" dirty="0" err="1"/>
              <a:t>Ространснадзоре</a:t>
            </a:r>
            <a:r>
              <a:rPr lang="ru-RU" b="1" dirty="0"/>
              <a:t> и Минтрансе России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0571096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1412776"/>
            <a:ext cx="8208912" cy="5355312"/>
          </a:xfrm>
          <a:prstGeom prst="rect">
            <a:avLst/>
          </a:prstGeom>
        </p:spPr>
        <p:txBody>
          <a:bodyPr wrap="square">
            <a:spAutoFit/>
          </a:bodyPr>
          <a:lstStyle/>
          <a:p>
            <a:r>
              <a:rPr lang="ru-RU" dirty="0" smtClean="0"/>
              <a:t>Согласно </a:t>
            </a:r>
            <a:r>
              <a:rPr lang="ru-RU" b="1" dirty="0" smtClean="0"/>
              <a:t>Приказа </a:t>
            </a:r>
            <a:r>
              <a:rPr lang="ru-RU" b="1" dirty="0"/>
              <a:t>Минтранса от 31.07.2020 N </a:t>
            </a:r>
            <a:r>
              <a:rPr lang="ru-RU" b="1" dirty="0" smtClean="0"/>
              <a:t>283 «</a:t>
            </a:r>
            <a:r>
              <a:rPr lang="ru-RU" b="1" dirty="0"/>
              <a:t>Порядок аттестации ответственного за обеспечение безопасности дорожного движения на право заниматься соответствующей </a:t>
            </a:r>
            <a:r>
              <a:rPr lang="ru-RU" b="1" dirty="0" smtClean="0"/>
              <a:t>деятельностью» </a:t>
            </a:r>
            <a:r>
              <a:rPr lang="ru-RU" dirty="0" smtClean="0"/>
              <a:t>:</a:t>
            </a:r>
          </a:p>
          <a:p>
            <a:pPr fontAlgn="base"/>
            <a:r>
              <a:rPr lang="ru-RU" dirty="0" smtClean="0"/>
              <a:t>1. Порядок </a:t>
            </a:r>
            <a:r>
              <a:rPr lang="ru-RU" dirty="0"/>
              <a:t>аттестации ответственного за обеспечение безопасности дорожного движения на право заниматься соответствующей деятельностью (далее - Порядок) устанавливает процедуру проведения аттестации лиц, желающих пройти аттестацию на право заниматься деятельностью по обеспечению безопасности дорожного движения (далее - кандидаты).</a:t>
            </a:r>
            <a:br>
              <a:rPr lang="ru-RU" dirty="0"/>
            </a:br>
            <a:r>
              <a:rPr lang="ru-RU" dirty="0" smtClean="0"/>
              <a:t>Аттестация </a:t>
            </a:r>
            <a:r>
              <a:rPr lang="ru-RU" dirty="0"/>
              <a:t>проводится в целях определения возможности кандидата осуществлять функции ответственного за обеспечение безопасности дорожного движения</a:t>
            </a:r>
            <a:r>
              <a:rPr lang="ru-RU" dirty="0" smtClean="0"/>
              <a:t>.</a:t>
            </a:r>
          </a:p>
          <a:p>
            <a:pPr fontAlgn="base"/>
            <a:r>
              <a:rPr lang="ru-RU" dirty="0"/>
              <a:t>2. Проведение аттестации осуществляется аттестационными комиссиями из представителей территориальных органов Федеральной службы по надзору в сфере транспорта и федерального бюджетного учреждения "Агентство автомобильного </a:t>
            </a:r>
            <a:r>
              <a:rPr lang="ru-RU" dirty="0" smtClean="0"/>
              <a:t>транспорта« (ФБУ </a:t>
            </a:r>
            <a:r>
              <a:rPr lang="ru-RU" dirty="0"/>
              <a:t>"</a:t>
            </a:r>
            <a:r>
              <a:rPr lang="ru-RU" dirty="0" err="1" smtClean="0"/>
              <a:t>Росавтотранс</a:t>
            </a:r>
            <a:r>
              <a:rPr lang="ru-RU" dirty="0" smtClean="0"/>
              <a:t>«, </a:t>
            </a:r>
            <a:r>
              <a:rPr lang="ru-RU" dirty="0" err="1" smtClean="0"/>
              <a:t>атт</a:t>
            </a:r>
            <a:r>
              <a:rPr lang="ru-RU" dirty="0" smtClean="0"/>
              <a:t>. </a:t>
            </a:r>
            <a:r>
              <a:rPr lang="ru-RU" dirty="0" err="1" smtClean="0"/>
              <a:t>комис</a:t>
            </a:r>
            <a:r>
              <a:rPr lang="ru-RU" dirty="0" smtClean="0"/>
              <a:t>.)</a:t>
            </a:r>
            <a:endParaRPr lang="ru-RU" dirty="0"/>
          </a:p>
          <a:p>
            <a:endParaRPr lang="ru-RU" b="1" dirty="0"/>
          </a:p>
          <a:p>
            <a:endParaRPr lang="ru-RU" b="1" dirty="0"/>
          </a:p>
          <a:p>
            <a:r>
              <a:rPr lang="ru-RU" dirty="0" smtClean="0"/>
              <a:t> </a:t>
            </a:r>
            <a:endParaRPr lang="ru-RU" dirty="0"/>
          </a:p>
        </p:txBody>
      </p:sp>
      <p:sp>
        <p:nvSpPr>
          <p:cNvPr id="2" name="Прямоугольник 1"/>
          <p:cNvSpPr/>
          <p:nvPr/>
        </p:nvSpPr>
        <p:spPr>
          <a:xfrm>
            <a:off x="611560" y="116632"/>
            <a:ext cx="6912768" cy="646331"/>
          </a:xfrm>
          <a:prstGeom prst="rect">
            <a:avLst/>
          </a:prstGeom>
        </p:spPr>
        <p:txBody>
          <a:bodyPr wrap="square">
            <a:spAutoFit/>
          </a:bodyPr>
          <a:lstStyle/>
          <a:p>
            <a:pPr algn="ctr"/>
            <a:r>
              <a:rPr lang="ru-RU" b="1" dirty="0"/>
              <a:t>Положения о </a:t>
            </a:r>
            <a:r>
              <a:rPr lang="ru-RU" b="1" dirty="0" err="1"/>
              <a:t>Госавтоиспекции</a:t>
            </a:r>
            <a:r>
              <a:rPr lang="ru-RU" b="1" dirty="0"/>
              <a:t>, </a:t>
            </a:r>
            <a:r>
              <a:rPr lang="ru-RU" b="1" dirty="0" err="1"/>
              <a:t>Ространснадзоре</a:t>
            </a:r>
            <a:r>
              <a:rPr lang="ru-RU" b="1" dirty="0"/>
              <a:t> и Минтрансе России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38072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15174" y="1844824"/>
            <a:ext cx="8433290" cy="4247317"/>
          </a:xfrm>
          <a:prstGeom prst="rect">
            <a:avLst/>
          </a:prstGeom>
        </p:spPr>
        <p:txBody>
          <a:bodyPr wrap="square">
            <a:spAutoFit/>
          </a:bodyPr>
          <a:lstStyle/>
          <a:p>
            <a:r>
              <a:rPr lang="ru-RU" b="1" dirty="0"/>
              <a:t>Обязанности ответственного за обеспечение безопасности дорожного </a:t>
            </a:r>
            <a:r>
              <a:rPr lang="ru-RU" b="1" dirty="0" smtClean="0"/>
              <a:t>движения</a:t>
            </a:r>
          </a:p>
          <a:p>
            <a:r>
              <a:rPr lang="ru-RU" b="1" dirty="0"/>
              <a:t>Разработка и контроль мероприятий по предупреждению ДТП</a:t>
            </a:r>
            <a:r>
              <a:rPr lang="ru-RU" dirty="0"/>
              <a:t>. Ответственный должен создавать планы действий и мероприятий по обеспечению безопасности движения, контролировать их выполнение. </a:t>
            </a:r>
            <a:endParaRPr lang="ru-RU" dirty="0" smtClean="0"/>
          </a:p>
          <a:p>
            <a:r>
              <a:rPr lang="ru-RU" b="1" dirty="0" smtClean="0"/>
              <a:t>Учёт </a:t>
            </a:r>
            <a:r>
              <a:rPr lang="ru-RU" b="1" dirty="0"/>
              <a:t>и анализ происшествий и нарушений</a:t>
            </a:r>
            <a:r>
              <a:rPr lang="ru-RU" dirty="0"/>
              <a:t>. Необходимо вести статистику ДТП и нарушений ПДД, совершённых водителями организации, анализировать причины их возникновения, готовить отчёты о происшествиях и принятых мерах по их предупреждению. </a:t>
            </a:r>
            <a:endParaRPr lang="ru-RU" dirty="0" smtClean="0"/>
          </a:p>
          <a:p>
            <a:r>
              <a:rPr lang="ru-RU" b="1" dirty="0" smtClean="0"/>
              <a:t>Сверка </a:t>
            </a:r>
            <a:r>
              <a:rPr lang="ru-RU" b="1" dirty="0"/>
              <a:t>данных с Госавтоинспекцией</a:t>
            </a:r>
            <a:r>
              <a:rPr lang="ru-RU" dirty="0"/>
              <a:t>. Требуется регулярно сопоставлять информацию о ДТП с участием транспортных средств организации с данными </a:t>
            </a:r>
            <a:r>
              <a:rPr lang="ru-RU" dirty="0" smtClean="0"/>
              <a:t>Госавтоинспекции.</a:t>
            </a:r>
            <a:r>
              <a:rPr lang="ru-RU" dirty="0"/>
              <a:t> </a:t>
            </a:r>
            <a:endParaRPr lang="ru-RU" dirty="0" smtClean="0"/>
          </a:p>
          <a:p>
            <a:r>
              <a:rPr lang="ru-RU" b="1" dirty="0" smtClean="0"/>
              <a:t>Разработка </a:t>
            </a:r>
            <a:r>
              <a:rPr lang="ru-RU" b="1" dirty="0"/>
              <a:t>локальных нормативных актов</a:t>
            </a:r>
            <a:r>
              <a:rPr lang="ru-RU" dirty="0"/>
              <a:t>. Ответственный участвует в создании или разработке проектов приказов, указаний и других документов организации по вопросам БДД, в том числе при перевозке крупногабаритных, </a:t>
            </a:r>
            <a:endParaRPr lang="ru-RU" dirty="0" smtClean="0"/>
          </a:p>
          <a:p>
            <a:r>
              <a:rPr lang="ru-RU" dirty="0" smtClean="0"/>
              <a:t>тяжеловесных </a:t>
            </a:r>
            <a:r>
              <a:rPr lang="ru-RU" dirty="0"/>
              <a:t>и опасных грузов. </a:t>
            </a:r>
          </a:p>
        </p:txBody>
      </p:sp>
      <p:sp>
        <p:nvSpPr>
          <p:cNvPr id="2" name="Прямоугольник 1"/>
          <p:cNvSpPr/>
          <p:nvPr/>
        </p:nvSpPr>
        <p:spPr>
          <a:xfrm>
            <a:off x="611560" y="116632"/>
            <a:ext cx="6912768" cy="2031325"/>
          </a:xfrm>
          <a:prstGeom prst="rect">
            <a:avLst/>
          </a:prstGeom>
        </p:spPr>
        <p:txBody>
          <a:bodyPr wrap="square">
            <a:spAutoFit/>
          </a:bodyPr>
          <a:lstStyle/>
          <a:p>
            <a:pPr algn="ctr"/>
            <a:r>
              <a:rPr lang="ru-RU" b="1" dirty="0"/>
              <a:t>Приказа Минтранса РФ от 31.07.2020 №</a:t>
            </a:r>
            <a:r>
              <a:rPr lang="ru-RU" b="1" dirty="0" smtClean="0"/>
              <a:t>282 «Об утверждении профессиональных и квалификационных требований, предъявляемых при осуществлении перевозок к работникам юридических лиц и индивидуальных предпринимателей, указанных в абзаце первом пункта 2 статьи 20 федерального закона «О безопасности дорожного движения»»</a:t>
            </a:r>
            <a:endParaRPr lang="ru-RU" b="1" dirty="0"/>
          </a:p>
          <a:p>
            <a:pPr algn="ctr"/>
            <a:r>
              <a:rPr lang="ru-RU" dirty="0" smtClean="0"/>
              <a:t>» </a:t>
            </a:r>
            <a:endParaRPr lang="ru-RU" b="1"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5313755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548680"/>
            <a:ext cx="8208912" cy="5078313"/>
          </a:xfrm>
          <a:prstGeom prst="rect">
            <a:avLst/>
          </a:prstGeom>
        </p:spPr>
        <p:txBody>
          <a:bodyPr wrap="square">
            <a:spAutoFit/>
          </a:bodyPr>
          <a:lstStyle/>
          <a:p>
            <a:r>
              <a:rPr lang="ru-RU" b="1" dirty="0" smtClean="0"/>
              <a:t>Работа </a:t>
            </a:r>
            <a:r>
              <a:rPr lang="ru-RU" b="1" dirty="0"/>
              <a:t>с персоналом</a:t>
            </a:r>
            <a:r>
              <a:rPr lang="ru-RU" dirty="0"/>
              <a:t>. В обязанности входит:</a:t>
            </a:r>
          </a:p>
          <a:p>
            <a:pPr marL="742950" lvl="1" indent="-285750">
              <a:buFont typeface="Arial" panose="020B0604020202020204" pitchFamily="34" charset="0"/>
              <a:buChar char="•"/>
            </a:pPr>
            <a:r>
              <a:rPr lang="ru-RU" dirty="0"/>
              <a:t>контроль допуска водителей к управлению только теми транспортными средствами, право на которые предусмотрено их водительскими удостоверениями; </a:t>
            </a:r>
            <a:endParaRPr lang="ru-RU" dirty="0" smtClean="0"/>
          </a:p>
          <a:p>
            <a:pPr marL="742950" lvl="1" indent="-285750">
              <a:buFont typeface="Arial" panose="020B0604020202020204" pitchFamily="34" charset="0"/>
              <a:buChar char="•"/>
            </a:pPr>
            <a:r>
              <a:rPr lang="ru-RU" dirty="0" smtClean="0"/>
              <a:t>контроль </a:t>
            </a:r>
            <a:r>
              <a:rPr lang="ru-RU" dirty="0"/>
              <a:t>прохождения водителями </a:t>
            </a:r>
            <a:r>
              <a:rPr lang="ru-RU" dirty="0" err="1"/>
              <a:t>предрейсовых</a:t>
            </a:r>
            <a:r>
              <a:rPr lang="ru-RU" dirty="0"/>
              <a:t> и </a:t>
            </a:r>
            <a:r>
              <a:rPr lang="ru-RU" dirty="0" err="1"/>
              <a:t>послерейсовых</a:t>
            </a:r>
            <a:r>
              <a:rPr lang="ru-RU" dirty="0"/>
              <a:t> медицинских осмотров, а также соблюдения сроков медицинского переосвидетельствования; </a:t>
            </a:r>
            <a:endParaRPr lang="ru-RU" dirty="0" smtClean="0"/>
          </a:p>
          <a:p>
            <a:pPr marL="742950" lvl="1" indent="-285750">
              <a:buFont typeface="Arial" panose="020B0604020202020204" pitchFamily="34" charset="0"/>
              <a:buChar char="•"/>
            </a:pPr>
            <a:r>
              <a:rPr lang="ru-RU" dirty="0" smtClean="0"/>
              <a:t>организация </a:t>
            </a:r>
            <a:r>
              <a:rPr lang="ru-RU" dirty="0"/>
              <a:t>инструктажа водителей об особенностях эксплуатации транспортных средств с учётом дорожных и климатических условий; </a:t>
            </a:r>
            <a:endParaRPr lang="ru-RU" dirty="0" smtClean="0"/>
          </a:p>
          <a:p>
            <a:pPr marL="742950" lvl="1" indent="-285750">
              <a:buFont typeface="Arial" panose="020B0604020202020204" pitchFamily="34" charset="0"/>
              <a:buChar char="•"/>
            </a:pPr>
            <a:r>
              <a:rPr lang="ru-RU" dirty="0" smtClean="0"/>
              <a:t>контроль </a:t>
            </a:r>
            <a:r>
              <a:rPr lang="ru-RU" dirty="0"/>
              <a:t>соблюдения режима труда и отдыха водителей, анализ данных </a:t>
            </a:r>
            <a:r>
              <a:rPr lang="ru-RU" dirty="0" err="1"/>
              <a:t>тахографического</a:t>
            </a:r>
            <a:r>
              <a:rPr lang="ru-RU" dirty="0"/>
              <a:t> контроля; </a:t>
            </a:r>
          </a:p>
          <a:p>
            <a:pPr marL="742950" lvl="1" indent="-285750">
              <a:buFont typeface="Arial" panose="020B0604020202020204" pitchFamily="34" charset="0"/>
              <a:buChar char="•"/>
            </a:pPr>
            <a:r>
              <a:rPr lang="ru-RU" dirty="0"/>
              <a:t>организация стажировки водителей и работы водителей-наставников; </a:t>
            </a:r>
            <a:endParaRPr lang="ru-RU" dirty="0" smtClean="0"/>
          </a:p>
          <a:p>
            <a:pPr marL="742950" lvl="1" indent="-285750">
              <a:buFont typeface="Arial" panose="020B0604020202020204" pitchFamily="34" charset="0"/>
              <a:buChar char="•"/>
            </a:pPr>
            <a:r>
              <a:rPr lang="ru-RU" dirty="0" smtClean="0"/>
              <a:t>организация </a:t>
            </a:r>
            <a:r>
              <a:rPr lang="ru-RU" dirty="0"/>
              <a:t>ежегодных занятий с водителями по 20-часовой программе. </a:t>
            </a:r>
          </a:p>
          <a:p>
            <a:r>
              <a:rPr lang="ru-RU" b="1" dirty="0"/>
              <a:t>Информирование и агитационно-массовая работа</a:t>
            </a:r>
            <a:r>
              <a:rPr lang="ru-RU" dirty="0"/>
              <a:t>. Необходимо систематически информировать водительский состав, инженерно-технических работников и руководство о состоянии аварийности, причинах и обстоятельствах ДТП. Также организуются лекции, беседы, конкурсы, консультации и другие мероприятия по безопасности движения. </a:t>
            </a:r>
            <a:endParaRPr lang="ru-RU" dirty="0" smtClean="0"/>
          </a:p>
        </p:txBody>
      </p:sp>
      <p:sp>
        <p:nvSpPr>
          <p:cNvPr id="2" name="Прямоугольник 1"/>
          <p:cNvSpPr/>
          <p:nvPr/>
        </p:nvSpPr>
        <p:spPr>
          <a:xfrm>
            <a:off x="611560" y="116632"/>
            <a:ext cx="6912768" cy="369332"/>
          </a:xfrm>
          <a:prstGeom prst="rect">
            <a:avLst/>
          </a:prstGeom>
        </p:spPr>
        <p:txBody>
          <a:bodyPr wrap="square">
            <a:spAutoFit/>
          </a:bodyPr>
          <a:lstStyle/>
          <a:p>
            <a:pPr algn="ctr"/>
            <a:r>
              <a:rPr lang="ru-RU" b="1" dirty="0"/>
              <a:t>Приказа Минтранса РФ от 31.07.2020 №</a:t>
            </a:r>
            <a:r>
              <a:rPr lang="ru-RU" b="1" dirty="0" smtClean="0"/>
              <a:t>282</a:t>
            </a:r>
            <a:r>
              <a:rPr lang="ru-RU" dirty="0" smtClean="0"/>
              <a:t> </a:t>
            </a:r>
            <a:endParaRPr lang="ru-RU" b="1"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6675806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473708"/>
            <a:ext cx="8640960" cy="6186309"/>
          </a:xfrm>
          <a:prstGeom prst="rect">
            <a:avLst/>
          </a:prstGeom>
        </p:spPr>
        <p:txBody>
          <a:bodyPr wrap="square">
            <a:spAutoFit/>
          </a:bodyPr>
          <a:lstStyle/>
          <a:p>
            <a:r>
              <a:rPr lang="ru-RU" b="1" dirty="0" smtClean="0"/>
              <a:t>Контроль </a:t>
            </a:r>
            <a:r>
              <a:rPr lang="ru-RU" b="1" dirty="0"/>
              <a:t>технического состояния транспорта</a:t>
            </a:r>
            <a:r>
              <a:rPr lang="ru-RU" dirty="0"/>
              <a:t>. Ответственный проверяет при выпуске транспортных средств на линию наличие регистрационных документов, соответствующих разрешений (при наличии изменений конструкции), документов, подтверждающих проведение технического осмотра. Он также обеспечивает исправное состояние подвижного состава и его выпуск на линию в соответствии с графиком. </a:t>
            </a:r>
            <a:endParaRPr lang="ru-RU" dirty="0" smtClean="0"/>
          </a:p>
          <a:p>
            <a:r>
              <a:rPr lang="ru-RU" b="1" dirty="0" smtClean="0"/>
              <a:t>Участие </a:t>
            </a:r>
            <a:r>
              <a:rPr lang="ru-RU" b="1" dirty="0"/>
              <a:t>в расследованиях</a:t>
            </a:r>
            <a:r>
              <a:rPr lang="ru-RU" dirty="0"/>
              <a:t>. Требуется участвовать в выяснении причин, обстоятельств и последствий ДТП, анализировать результаты с точки зрения недочётов в работе организации. </a:t>
            </a:r>
          </a:p>
          <a:p>
            <a:r>
              <a:rPr lang="ru-RU" b="1" dirty="0"/>
              <a:t>Информирование </a:t>
            </a:r>
            <a:r>
              <a:rPr lang="ru-RU" b="1" dirty="0" smtClean="0"/>
              <a:t>Госавтоинспекцию</a:t>
            </a:r>
            <a:r>
              <a:rPr lang="ru-RU" dirty="0" smtClean="0"/>
              <a:t>. </a:t>
            </a:r>
            <a:r>
              <a:rPr lang="ru-RU" dirty="0"/>
              <a:t>Необходимо немедленно сообщать в органы Госавтоинспекции о ДТП с подвижным составом организации, а также о случаях возвращения транспорта с внешними повреждениями. Также предоставляется документация о материальном ущербе от повреждений при ДТП. </a:t>
            </a:r>
            <a:endParaRPr lang="ru-RU" dirty="0" smtClean="0"/>
          </a:p>
          <a:p>
            <a:r>
              <a:rPr lang="ru-RU" b="1" dirty="0" smtClean="0"/>
              <a:t>Организация </a:t>
            </a:r>
            <a:r>
              <a:rPr lang="ru-RU" b="1" dirty="0"/>
              <a:t>работы кабинета (класса) безопасности движения</a:t>
            </a:r>
            <a:r>
              <a:rPr lang="ru-RU" dirty="0"/>
              <a:t>. Деятельность проводится по утверждённому плану и с соблюдением методических указаний. </a:t>
            </a:r>
            <a:endParaRPr lang="ru-RU" dirty="0" smtClean="0"/>
          </a:p>
          <a:p>
            <a:r>
              <a:rPr lang="ru-RU" b="1" dirty="0" smtClean="0"/>
              <a:t>Методическая </a:t>
            </a:r>
            <a:r>
              <a:rPr lang="ru-RU" b="1" dirty="0"/>
              <a:t>помощь</a:t>
            </a:r>
            <a:r>
              <a:rPr lang="ru-RU" dirty="0"/>
              <a:t>. Ответственный оказывает поддержку руководителям служб и подразделений в проведении занятий, бесед, инструктажей по вопросам БДД. </a:t>
            </a:r>
            <a:endParaRPr lang="ru-RU" dirty="0" smtClean="0"/>
          </a:p>
          <a:p>
            <a:r>
              <a:rPr lang="ru-RU" b="1" dirty="0" smtClean="0"/>
              <a:t>Участие </a:t>
            </a:r>
            <a:r>
              <a:rPr lang="ru-RU" b="1" dirty="0"/>
              <a:t>в комиссиях</a:t>
            </a:r>
            <a:r>
              <a:rPr lang="ru-RU" dirty="0"/>
              <a:t>. Например, в работе аттестационной комиссии по повышению квалификации водителей и инженерно-технического персонала, а </a:t>
            </a:r>
            <a:endParaRPr lang="ru-RU" dirty="0" smtClean="0"/>
          </a:p>
          <a:p>
            <a:r>
              <a:rPr lang="ru-RU" dirty="0" smtClean="0"/>
              <a:t>также </a:t>
            </a:r>
            <a:r>
              <a:rPr lang="ru-RU" dirty="0"/>
              <a:t>в комиссиях по обследованию автомобильных дорог и улиц </a:t>
            </a:r>
            <a:endParaRPr lang="ru-RU" dirty="0" smtClean="0"/>
          </a:p>
          <a:p>
            <a:r>
              <a:rPr lang="ru-RU" dirty="0" smtClean="0"/>
              <a:t>на </a:t>
            </a:r>
            <a:r>
              <a:rPr lang="ru-RU" dirty="0"/>
              <a:t>маршрутах работы транспорта. </a:t>
            </a:r>
          </a:p>
          <a:p>
            <a:endParaRPr lang="ru-RU" dirty="0"/>
          </a:p>
        </p:txBody>
      </p:sp>
      <p:sp>
        <p:nvSpPr>
          <p:cNvPr id="2" name="Прямоугольник 1"/>
          <p:cNvSpPr/>
          <p:nvPr/>
        </p:nvSpPr>
        <p:spPr>
          <a:xfrm>
            <a:off x="611560" y="116632"/>
            <a:ext cx="6912768" cy="369332"/>
          </a:xfrm>
          <a:prstGeom prst="rect">
            <a:avLst/>
          </a:prstGeom>
        </p:spPr>
        <p:txBody>
          <a:bodyPr wrap="square">
            <a:spAutoFit/>
          </a:bodyPr>
          <a:lstStyle/>
          <a:p>
            <a:pPr algn="ctr"/>
            <a:r>
              <a:rPr lang="ru-RU" b="1" dirty="0"/>
              <a:t>Приказа Минтранса РФ от 31.07.2020 №</a:t>
            </a:r>
            <a:r>
              <a:rPr lang="ru-RU" b="1" dirty="0" smtClean="0"/>
              <a:t>282</a:t>
            </a:r>
            <a:r>
              <a:rPr lang="ru-RU" dirty="0" smtClean="0"/>
              <a:t>» </a:t>
            </a:r>
            <a:endParaRPr lang="ru-RU" b="1"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7388652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15174" y="1055104"/>
            <a:ext cx="8208912" cy="5078313"/>
          </a:xfrm>
          <a:prstGeom prst="rect">
            <a:avLst/>
          </a:prstGeom>
        </p:spPr>
        <p:txBody>
          <a:bodyPr wrap="square">
            <a:spAutoFit/>
          </a:bodyPr>
          <a:lstStyle/>
          <a:p>
            <a:pPr fontAlgn="base"/>
            <a:r>
              <a:rPr lang="ru-RU" b="1" dirty="0"/>
              <a:t>Правительственная комиссия по обеспечению безопасности дорожного </a:t>
            </a:r>
            <a:r>
              <a:rPr lang="ru-RU" dirty="0"/>
              <a:t>движения (далее - Комиссия) является координационным органом, образованным для обеспечения согласованных действий федеральных органов исполнительной власти в области обеспечения безопасности дорожного движения.</a:t>
            </a:r>
          </a:p>
          <a:p>
            <a:pPr fontAlgn="base"/>
            <a:r>
              <a:rPr lang="ru-RU" dirty="0"/>
              <a:t>2.Комиссия руководствуется в своей деятельности </a:t>
            </a:r>
            <a:r>
              <a:rPr lang="ru-RU" dirty="0">
                <a:hlinkClick r:id="rId2"/>
              </a:rPr>
              <a:t>Конституцией</a:t>
            </a:r>
            <a:r>
              <a:rPr lang="ru-RU" dirty="0"/>
              <a:t> Российской Федерации, федеральными конституционными законами, федеральными законами, актами Президента Российской Федерации и Правительства Российской Федерации, а также настоящим Положением.</a:t>
            </a:r>
          </a:p>
          <a:p>
            <a:pPr fontAlgn="base"/>
            <a:r>
              <a:rPr lang="ru-RU" dirty="0"/>
              <a:t>3.Основными задачами Комиссии являются:</a:t>
            </a:r>
          </a:p>
          <a:p>
            <a:pPr fontAlgn="base"/>
            <a:r>
              <a:rPr lang="ru-RU" dirty="0"/>
              <a:t>а)обеспечение согласованных действий федеральных органов исполнительной власти по разработке и реализации основных направлений государственной политики в области обеспечения безопасности дорожного движения;</a:t>
            </a:r>
          </a:p>
          <a:p>
            <a:pPr fontAlgn="base"/>
            <a:r>
              <a:rPr lang="ru-RU" dirty="0"/>
              <a:t>б)разработка основных направлений совершенствования правового регулирования в области обеспечения безопасности дорожного движения;</a:t>
            </a:r>
          </a:p>
          <a:p>
            <a:pPr fontAlgn="base"/>
            <a:r>
              <a:rPr lang="ru-RU" dirty="0"/>
              <a:t>в)координация деятельности федеральных органов исполнительной власти по разработке проектов и реализации федеральных программ </a:t>
            </a:r>
            <a:endParaRPr lang="ru-RU" dirty="0" smtClean="0"/>
          </a:p>
          <a:p>
            <a:pPr fontAlgn="base"/>
            <a:r>
              <a:rPr lang="ru-RU" dirty="0" smtClean="0"/>
              <a:t>повышения </a:t>
            </a:r>
            <a:r>
              <a:rPr lang="ru-RU" dirty="0"/>
              <a:t>безопасности дорожного движения</a:t>
            </a:r>
            <a:r>
              <a:rPr lang="ru-RU" dirty="0" smtClean="0"/>
              <a:t>;</a:t>
            </a:r>
            <a:endParaRPr lang="ru-RU" dirty="0"/>
          </a:p>
        </p:txBody>
      </p:sp>
      <p:sp>
        <p:nvSpPr>
          <p:cNvPr id="2" name="Прямоугольник 1"/>
          <p:cNvSpPr/>
          <p:nvPr/>
        </p:nvSpPr>
        <p:spPr>
          <a:xfrm>
            <a:off x="611560" y="116632"/>
            <a:ext cx="6912768" cy="923330"/>
          </a:xfrm>
          <a:prstGeom prst="rect">
            <a:avLst/>
          </a:prstGeom>
        </p:spPr>
        <p:txBody>
          <a:bodyPr wrap="square">
            <a:spAutoFit/>
          </a:bodyPr>
          <a:lstStyle/>
          <a:p>
            <a:pPr algn="ctr"/>
            <a:r>
              <a:rPr lang="ru-RU" b="1" dirty="0"/>
              <a:t>Постановление </a:t>
            </a:r>
            <a:r>
              <a:rPr lang="ru-RU" b="1" dirty="0"/>
              <a:t>Правительства РФ от 25 апреля 2006 года №237 «О Правительственной комиссии по обеспечению безопасности дорожного движени</a:t>
            </a:r>
            <a:r>
              <a:rPr lang="ru-RU" dirty="0"/>
              <a:t>я</a:t>
            </a:r>
            <a:r>
              <a:rPr lang="ru-RU" dirty="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3737003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1076783"/>
            <a:ext cx="8208912" cy="5632311"/>
          </a:xfrm>
          <a:prstGeom prst="rect">
            <a:avLst/>
          </a:prstGeom>
        </p:spPr>
        <p:txBody>
          <a:bodyPr wrap="square">
            <a:spAutoFit/>
          </a:bodyPr>
          <a:lstStyle/>
          <a:p>
            <a:pPr fontAlgn="base"/>
            <a:r>
              <a:rPr lang="ru-RU" dirty="0" smtClean="0"/>
              <a:t>г)совершенствование </a:t>
            </a:r>
            <a:r>
              <a:rPr lang="ru-RU" dirty="0"/>
              <a:t>механизмов координации деятельности федеральных органов исполнительной власти и органов исполнительной власти субъектов Российской Федерации, а также повышение эффективности взаимодействия с заинтересованными организациями и общественными объединениями по вопросам обеспечения безопасности дорожного движения.</a:t>
            </a:r>
          </a:p>
          <a:p>
            <a:pPr fontAlgn="base"/>
            <a:r>
              <a:rPr lang="ru-RU" dirty="0"/>
              <a:t>4.Комиссия в целях реализации возложенных на нее задач выполняет следующие основные функции:</a:t>
            </a:r>
          </a:p>
          <a:p>
            <a:pPr fontAlgn="base"/>
            <a:r>
              <a:rPr lang="ru-RU" dirty="0"/>
              <a:t>а)рассматривает проект государственного доклада о состоянии безопасности дорожного движения в Российской Федерации и другие вопросы, связанные с оценкой ситуации в сфере безопасности дорожного движения;</a:t>
            </a:r>
          </a:p>
          <a:p>
            <a:pPr fontAlgn="base"/>
            <a:r>
              <a:rPr lang="ru-RU" dirty="0"/>
              <a:t>б)организует изучение причин возникновения дорожно-транспортных происшествий;</a:t>
            </a:r>
          </a:p>
          <a:p>
            <a:pPr fontAlgn="base"/>
            <a:r>
              <a:rPr lang="ru-RU" dirty="0"/>
              <a:t>в)рассматривает предложения федеральных органов исполнительной власти, органов исполнительной власти субъектов Российской Федерации, заинтересованных организаций и общественных объединений по вопросам:</a:t>
            </a:r>
          </a:p>
          <a:p>
            <a:pPr marL="285750" indent="-285750" fontAlgn="base">
              <a:buFont typeface="Arial" panose="020B0604020202020204" pitchFamily="34" charset="0"/>
              <a:buChar char="•"/>
            </a:pPr>
            <a:r>
              <a:rPr lang="ru-RU" dirty="0"/>
              <a:t>формирования и реализации государственной политики в области обеспечения безопасности дорожного движения;</a:t>
            </a:r>
          </a:p>
          <a:p>
            <a:pPr marL="285750" indent="-285750" fontAlgn="base">
              <a:buFont typeface="Arial" panose="020B0604020202020204" pitchFamily="34" charset="0"/>
              <a:buChar char="•"/>
            </a:pPr>
            <a:r>
              <a:rPr lang="ru-RU" dirty="0"/>
              <a:t>совершенствования государственной системы обеспечения </a:t>
            </a:r>
            <a:endParaRPr lang="ru-RU" dirty="0" smtClean="0"/>
          </a:p>
          <a:p>
            <a:pPr fontAlgn="base"/>
            <a:r>
              <a:rPr lang="ru-RU" dirty="0" smtClean="0"/>
              <a:t>безопасности </a:t>
            </a:r>
            <a:r>
              <a:rPr lang="ru-RU" dirty="0"/>
              <a:t>дорожного движения;</a:t>
            </a:r>
          </a:p>
          <a:p>
            <a:pPr fontAlgn="base"/>
            <a:r>
              <a:rPr lang="ru-RU" dirty="0" smtClean="0"/>
              <a:t>.</a:t>
            </a:r>
            <a:endParaRPr lang="ru-RU" dirty="0"/>
          </a:p>
        </p:txBody>
      </p:sp>
      <p:sp>
        <p:nvSpPr>
          <p:cNvPr id="2" name="Прямоугольник 1"/>
          <p:cNvSpPr/>
          <p:nvPr/>
        </p:nvSpPr>
        <p:spPr>
          <a:xfrm>
            <a:off x="611560" y="116632"/>
            <a:ext cx="6912768" cy="923330"/>
          </a:xfrm>
          <a:prstGeom prst="rect">
            <a:avLst/>
          </a:prstGeom>
        </p:spPr>
        <p:txBody>
          <a:bodyPr wrap="square">
            <a:spAutoFit/>
          </a:bodyPr>
          <a:lstStyle/>
          <a:p>
            <a:pPr algn="ctr"/>
            <a:r>
              <a:rPr lang="ru-RU" b="1" dirty="0"/>
              <a:t>Постановление </a:t>
            </a:r>
            <a:r>
              <a:rPr lang="ru-RU" b="1" dirty="0"/>
              <a:t>Правительства РФ от 25 апреля 2006 года №237 «О Правительственной комиссии по обеспечению безопасности дорожного движени</a:t>
            </a:r>
            <a:r>
              <a:rPr lang="ru-RU" dirty="0"/>
              <a:t>я</a:t>
            </a:r>
            <a:r>
              <a:rPr lang="ru-RU" dirty="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7003926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995842"/>
            <a:ext cx="8208912" cy="5632311"/>
          </a:xfrm>
          <a:prstGeom prst="rect">
            <a:avLst/>
          </a:prstGeom>
        </p:spPr>
        <p:txBody>
          <a:bodyPr wrap="square">
            <a:spAutoFit/>
          </a:bodyPr>
          <a:lstStyle/>
          <a:p>
            <a:pPr marL="285750" indent="-285750" fontAlgn="base">
              <a:buFont typeface="Arial" panose="020B0604020202020204" pitchFamily="34" charset="0"/>
              <a:buChar char="•"/>
            </a:pPr>
            <a:r>
              <a:rPr lang="ru-RU" dirty="0" smtClean="0"/>
              <a:t>совершенствования </a:t>
            </a:r>
            <a:r>
              <a:rPr lang="ru-RU" dirty="0"/>
              <a:t>правового регулирования в области обеспечения безопасности дорожного движения;</a:t>
            </a:r>
          </a:p>
          <a:p>
            <a:pPr fontAlgn="base"/>
            <a:r>
              <a:rPr lang="ru-RU" dirty="0"/>
              <a:t>г)определяет с учетом поступивших предложений приоритетные направления деятельности по предупреждению дорожно-транспортных происшествий и снижению тяжести их последствий;</a:t>
            </a:r>
          </a:p>
          <a:p>
            <a:pPr fontAlgn="base"/>
            <a:r>
              <a:rPr lang="ru-RU" dirty="0"/>
              <a:t>д)рассматривает вопросы разработки и реализации федеральных программ повышения безопасности дорожного движения;</a:t>
            </a:r>
          </a:p>
          <a:p>
            <a:pPr fontAlgn="base"/>
            <a:r>
              <a:rPr lang="ru-RU" dirty="0"/>
              <a:t>е)рассматривает обоснования потребности в финансовых и материально-технических ресурсах для реализации мероприятий в области обеспечения безопасности дорожного движения;</a:t>
            </a:r>
          </a:p>
          <a:p>
            <a:pPr fontAlgn="base"/>
            <a:r>
              <a:rPr lang="ru-RU" dirty="0"/>
              <a:t>ж)обобщает и распространяет положительный опыт работы комиссий по обеспечению безопасности дорожного движения субъектов Российской Федерации, оказывает методическую помощь в организации деятельности этих комиссий;</a:t>
            </a:r>
          </a:p>
          <a:p>
            <a:pPr fontAlgn="base"/>
            <a:r>
              <a:rPr lang="ru-RU" dirty="0"/>
              <a:t>з)содействует совершенствованию работы общественных объединений и развитию связей с соответствующими государственными органами зарубежных стран по вопросам обеспечения безопасности дорожного движения;</a:t>
            </a:r>
          </a:p>
          <a:p>
            <a:pPr fontAlgn="base"/>
            <a:r>
              <a:rPr lang="ru-RU" dirty="0"/>
              <a:t>и)осуществляет взаимодействие со средствами массовой </a:t>
            </a:r>
            <a:endParaRPr lang="ru-RU" dirty="0" smtClean="0"/>
          </a:p>
          <a:p>
            <a:pPr fontAlgn="base"/>
            <a:r>
              <a:rPr lang="ru-RU" dirty="0" smtClean="0"/>
              <a:t>информации </a:t>
            </a:r>
            <a:r>
              <a:rPr lang="ru-RU" dirty="0"/>
              <a:t>по вопросам освещения проблем безопасности </a:t>
            </a:r>
            <a:endParaRPr lang="ru-RU" dirty="0" smtClean="0"/>
          </a:p>
          <a:p>
            <a:pPr fontAlgn="base"/>
            <a:r>
              <a:rPr lang="ru-RU" dirty="0" smtClean="0"/>
              <a:t>дорожного </a:t>
            </a:r>
            <a:r>
              <a:rPr lang="ru-RU" dirty="0"/>
              <a:t>движения.</a:t>
            </a:r>
          </a:p>
        </p:txBody>
      </p:sp>
      <p:sp>
        <p:nvSpPr>
          <p:cNvPr id="2" name="Прямоугольник 1"/>
          <p:cNvSpPr/>
          <p:nvPr/>
        </p:nvSpPr>
        <p:spPr>
          <a:xfrm>
            <a:off x="611560" y="116632"/>
            <a:ext cx="6912768" cy="923330"/>
          </a:xfrm>
          <a:prstGeom prst="rect">
            <a:avLst/>
          </a:prstGeom>
        </p:spPr>
        <p:txBody>
          <a:bodyPr wrap="square">
            <a:spAutoFit/>
          </a:bodyPr>
          <a:lstStyle/>
          <a:p>
            <a:pPr algn="ctr"/>
            <a:r>
              <a:rPr lang="ru-RU" b="1" dirty="0"/>
              <a:t>Постановление </a:t>
            </a:r>
            <a:r>
              <a:rPr lang="ru-RU" b="1" dirty="0"/>
              <a:t>Правительства РФ от 25 апреля 2006 года №237 «О Правительственной комиссии по обеспечению безопасности дорожного движени</a:t>
            </a:r>
            <a:r>
              <a:rPr lang="ru-RU" dirty="0"/>
              <a:t>я</a:t>
            </a:r>
            <a:r>
              <a:rPr lang="ru-RU" dirty="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3878602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8798" y="1302091"/>
            <a:ext cx="8208912" cy="5632311"/>
          </a:xfrm>
          <a:prstGeom prst="rect">
            <a:avLst/>
          </a:prstGeom>
        </p:spPr>
        <p:txBody>
          <a:bodyPr wrap="square">
            <a:spAutoFit/>
          </a:bodyPr>
          <a:lstStyle/>
          <a:p>
            <a:pPr marL="285750" indent="-285750" fontAlgn="base">
              <a:buFont typeface="Arial" panose="020B0604020202020204" pitchFamily="34" charset="0"/>
              <a:buChar char="•"/>
            </a:pPr>
            <a:r>
              <a:rPr lang="ru-RU" dirty="0" smtClean="0"/>
              <a:t>совершенствования </a:t>
            </a:r>
            <a:r>
              <a:rPr lang="ru-RU" dirty="0"/>
              <a:t>правового регулирования в области обеспечения безопасности дорожного движения;</a:t>
            </a:r>
          </a:p>
          <a:p>
            <a:pPr fontAlgn="base"/>
            <a:r>
              <a:rPr lang="ru-RU" dirty="0"/>
              <a:t>г)определяет с учетом поступивших предложений приоритетные направления деятельности по предупреждению дорожно-транспортных происшествий и снижению тяжести их последствий;</a:t>
            </a:r>
          </a:p>
          <a:p>
            <a:pPr fontAlgn="base"/>
            <a:r>
              <a:rPr lang="ru-RU" dirty="0"/>
              <a:t>д)рассматривает вопросы разработки и реализации федеральных программ повышения безопасности дорожного движения;</a:t>
            </a:r>
          </a:p>
          <a:p>
            <a:pPr fontAlgn="base"/>
            <a:r>
              <a:rPr lang="ru-RU" dirty="0"/>
              <a:t>е)рассматривает обоснования потребности в финансовых и материально-технических ресурсах для реализации мероприятий в области обеспечения безопасности дорожного движения;</a:t>
            </a:r>
          </a:p>
          <a:p>
            <a:pPr fontAlgn="base"/>
            <a:r>
              <a:rPr lang="ru-RU" dirty="0"/>
              <a:t>ж)обобщает и распространяет положительный опыт работы комиссий по обеспечению безопасности дорожного движения субъектов Российской Федерации, оказывает методическую помощь в организации деятельности этих комиссий;</a:t>
            </a:r>
          </a:p>
          <a:p>
            <a:pPr fontAlgn="base"/>
            <a:r>
              <a:rPr lang="ru-RU" dirty="0"/>
              <a:t>з)содействует совершенствованию работы общественных объединений и развитию связей с соответствующими государственными органами зарубежных стран по вопросам обеспечения безопасности дорожного движения;</a:t>
            </a:r>
          </a:p>
          <a:p>
            <a:pPr fontAlgn="base"/>
            <a:r>
              <a:rPr lang="ru-RU" dirty="0"/>
              <a:t>и)осуществляет взаимодействие со средствами массовой </a:t>
            </a:r>
            <a:endParaRPr lang="ru-RU" dirty="0" smtClean="0"/>
          </a:p>
          <a:p>
            <a:pPr fontAlgn="base"/>
            <a:r>
              <a:rPr lang="ru-RU" dirty="0" smtClean="0"/>
              <a:t>информации </a:t>
            </a:r>
            <a:r>
              <a:rPr lang="ru-RU" dirty="0"/>
              <a:t>по вопросам освещения проблем безопасности </a:t>
            </a:r>
            <a:endParaRPr lang="ru-RU" dirty="0" smtClean="0"/>
          </a:p>
          <a:p>
            <a:pPr fontAlgn="base"/>
            <a:r>
              <a:rPr lang="ru-RU" dirty="0" smtClean="0"/>
              <a:t>дорожного </a:t>
            </a:r>
            <a:r>
              <a:rPr lang="ru-RU" dirty="0"/>
              <a:t>движения.</a:t>
            </a:r>
          </a:p>
        </p:txBody>
      </p:sp>
      <p:sp>
        <p:nvSpPr>
          <p:cNvPr id="2" name="Прямоугольник 1"/>
          <p:cNvSpPr/>
          <p:nvPr/>
        </p:nvSpPr>
        <p:spPr>
          <a:xfrm>
            <a:off x="611560" y="116632"/>
            <a:ext cx="6912768" cy="1200329"/>
          </a:xfrm>
          <a:prstGeom prst="rect">
            <a:avLst/>
          </a:prstGeom>
        </p:spPr>
        <p:txBody>
          <a:bodyPr wrap="square">
            <a:spAutoFit/>
          </a:bodyPr>
          <a:lstStyle/>
          <a:p>
            <a:pPr algn="ctr"/>
            <a:r>
              <a:rPr lang="ru-RU" b="1" dirty="0"/>
              <a:t>Указ Президента Российской Федерации от 14 ноября 2025 г. № 841 "Об утверждении Стратегии повышения безопасности дорожного движения в Российской Федерации на период до 2030 года и на перспективу до 2036 года"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1790350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6623" y="1050722"/>
            <a:ext cx="8208912" cy="4524315"/>
          </a:xfrm>
          <a:prstGeom prst="rect">
            <a:avLst/>
          </a:prstGeom>
        </p:spPr>
        <p:txBody>
          <a:bodyPr wrap="square">
            <a:spAutoFit/>
          </a:bodyPr>
          <a:lstStyle/>
          <a:p>
            <a:r>
              <a:rPr lang="ru-RU" dirty="0"/>
              <a:t>Федеральная служба по надзору в сфере транспорта (</a:t>
            </a:r>
            <a:r>
              <a:rPr lang="ru-RU" dirty="0" err="1"/>
              <a:t>Ространснадзор</a:t>
            </a:r>
            <a:r>
              <a:rPr lang="ru-RU" dirty="0"/>
              <a:t>) осуществляет в установленном порядке следующие функции и полномочия:</a:t>
            </a:r>
          </a:p>
          <a:p>
            <a:r>
              <a:rPr lang="ru-RU" b="1" dirty="0"/>
              <a:t>Специальные разрешительные, контрольные и надзорные функции</a:t>
            </a:r>
            <a:r>
              <a:rPr lang="ru-RU" dirty="0"/>
              <a:t>, которые в соответствии с законодательством РФ были возложены на:</a:t>
            </a:r>
          </a:p>
          <a:p>
            <a:pPr marL="742950" lvl="1" indent="-285750">
              <a:buFont typeface="Arial" panose="020B0604020202020204" pitchFamily="34" charset="0"/>
              <a:buChar char="•"/>
            </a:pPr>
            <a:r>
              <a:rPr lang="ru-RU" dirty="0"/>
              <a:t>органы Российской транспортной инспекции;</a:t>
            </a:r>
          </a:p>
          <a:p>
            <a:pPr marL="742950" lvl="1" indent="-285750">
              <a:buFont typeface="Arial" panose="020B0604020202020204" pitchFamily="34" charset="0"/>
              <a:buChar char="•"/>
            </a:pPr>
            <a:r>
              <a:rPr lang="ru-RU" dirty="0"/>
              <a:t>федеральный орган исполнительной власти в области транспорта (осуществляющий государственное управление в транспортном комплексе);</a:t>
            </a:r>
          </a:p>
          <a:p>
            <a:pPr marL="742950" lvl="1" indent="-285750">
              <a:buFont typeface="Arial" panose="020B0604020202020204" pitchFamily="34" charset="0"/>
              <a:buChar char="•"/>
            </a:pPr>
            <a:r>
              <a:rPr lang="ru-RU" dirty="0"/>
              <a:t>федеральный орган исполнительной власти в области дорожного хозяйства;</a:t>
            </a:r>
          </a:p>
          <a:p>
            <a:pPr marL="742950" lvl="1" indent="-285750">
              <a:buFont typeface="Arial" panose="020B0604020202020204" pitchFamily="34" charset="0"/>
              <a:buChar char="•"/>
            </a:pPr>
            <a:r>
              <a:rPr lang="ru-RU" dirty="0"/>
              <a:t>федеральный орган исполнительной власти в области железнодорожного транспорта;</a:t>
            </a:r>
          </a:p>
          <a:p>
            <a:pPr marL="742950" lvl="1" indent="-285750">
              <a:buFont typeface="Arial" panose="020B0604020202020204" pitchFamily="34" charset="0"/>
              <a:buChar char="•"/>
            </a:pPr>
            <a:r>
              <a:rPr lang="ru-RU" dirty="0"/>
              <a:t>специально уполномоченный орган в области гражданской авиации (федеральный орган исполнительной власти, уполномоченный в области гражданской авиации);</a:t>
            </a:r>
          </a:p>
          <a:p>
            <a:pPr marL="742950" lvl="1" indent="-285750">
              <a:buFont typeface="Arial" panose="020B0604020202020204" pitchFamily="34" charset="0"/>
              <a:buChar char="•"/>
            </a:pPr>
            <a:r>
              <a:rPr lang="ru-RU" dirty="0"/>
              <a:t>государственную речную судоходную инспекцию. </a:t>
            </a:r>
            <a:endParaRPr lang="ru-RU" dirty="0" smtClean="0"/>
          </a:p>
        </p:txBody>
      </p:sp>
      <p:sp>
        <p:nvSpPr>
          <p:cNvPr id="2" name="Прямоугольник 1"/>
          <p:cNvSpPr/>
          <p:nvPr/>
        </p:nvSpPr>
        <p:spPr>
          <a:xfrm>
            <a:off x="611560" y="116632"/>
            <a:ext cx="6912768" cy="923330"/>
          </a:xfrm>
          <a:prstGeom prst="rect">
            <a:avLst/>
          </a:prstGeom>
        </p:spPr>
        <p:txBody>
          <a:bodyPr wrap="square">
            <a:spAutoFit/>
          </a:bodyPr>
          <a:lstStyle/>
          <a:p>
            <a:pPr algn="ctr"/>
            <a:r>
              <a:rPr lang="ru-RU" b="1" dirty="0" smtClean="0"/>
              <a:t>Постановление </a:t>
            </a:r>
            <a:r>
              <a:rPr lang="ru-RU" b="1" dirty="0"/>
              <a:t>Правительства Российской Федерации от 30 июля 2004 года №398 «Об утверждении Положения о Федеральной службе по надзору в сфере транспорта»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7928495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4801" y="1196752"/>
            <a:ext cx="8208912" cy="4247317"/>
          </a:xfrm>
          <a:prstGeom prst="rect">
            <a:avLst/>
          </a:prstGeom>
        </p:spPr>
        <p:txBody>
          <a:bodyPr wrap="square">
            <a:spAutoFit/>
          </a:bodyPr>
          <a:lstStyle/>
          <a:p>
            <a:r>
              <a:rPr lang="ru-RU" b="1" dirty="0" smtClean="0"/>
              <a:t>Полномочия</a:t>
            </a:r>
            <a:r>
              <a:rPr lang="ru-RU" b="1" dirty="0"/>
              <a:t>, возложенные в соответствии с Кодексом Российской Федерации об административных правонарушениях</a:t>
            </a:r>
            <a:r>
              <a:rPr lang="ru-RU" dirty="0"/>
              <a:t> на федеральный орган исполнительной власти, осуществляющий федеральный государственный транспортный надзор. Этот пункт был добавлен постановлением Правительства РФ от 22 сентября 2021 года №1596. </a:t>
            </a:r>
            <a:endParaRPr lang="ru-RU" dirty="0" smtClean="0"/>
          </a:p>
          <a:p>
            <a:r>
              <a:rPr lang="ru-RU" b="1" dirty="0" smtClean="0"/>
              <a:t>Федеральный </a:t>
            </a:r>
            <a:r>
              <a:rPr lang="ru-RU" b="1" dirty="0"/>
              <a:t>государственный контроль (надзор)</a:t>
            </a:r>
            <a:r>
              <a:rPr lang="ru-RU" dirty="0"/>
              <a:t> на автомобильном транспорте, городском наземном электрическом транспорте и в дорожном хозяйстве, в области железнодорожного транспорта, гражданской авиации, торгового мореплавания и внутреннего водного транспорта (за исключением обеспечения безопасности плавания судов рыбопромыслового флота в районах промысла при осуществлении рыболовства), а также в сфере транспортной безопасности. </a:t>
            </a:r>
          </a:p>
          <a:p>
            <a:r>
              <a:rPr lang="ru-RU" b="1" dirty="0"/>
              <a:t>Контроль за соблюдением правил технической эксплуатации внеуличного транспорта и правил пользования внеуличным транспортом</a:t>
            </a:r>
            <a:r>
              <a:rPr lang="ru-RU" dirty="0"/>
              <a:t> в случае изъятия соответствующих полномочий в установленном законодательством РФ порядке. </a:t>
            </a:r>
          </a:p>
        </p:txBody>
      </p:sp>
      <p:sp>
        <p:nvSpPr>
          <p:cNvPr id="2" name="Прямоугольник 1"/>
          <p:cNvSpPr/>
          <p:nvPr/>
        </p:nvSpPr>
        <p:spPr>
          <a:xfrm>
            <a:off x="611560" y="116632"/>
            <a:ext cx="6912768" cy="923330"/>
          </a:xfrm>
          <a:prstGeom prst="rect">
            <a:avLst/>
          </a:prstGeom>
        </p:spPr>
        <p:txBody>
          <a:bodyPr wrap="square">
            <a:spAutoFit/>
          </a:bodyPr>
          <a:lstStyle/>
          <a:p>
            <a:pPr algn="ctr"/>
            <a:r>
              <a:rPr lang="ru-RU" b="1" dirty="0" smtClean="0"/>
              <a:t>Постановление </a:t>
            </a:r>
            <a:r>
              <a:rPr lang="ru-RU" b="1" dirty="0"/>
              <a:t>Правительства Российской Федерации от 30 июля 2004 года №398 «Об утверждении Положения о Федеральной службе по надзору в сфере транспорта»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9938719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4801" y="1196752"/>
            <a:ext cx="8208912" cy="3693319"/>
          </a:xfrm>
          <a:prstGeom prst="rect">
            <a:avLst/>
          </a:prstGeom>
        </p:spPr>
        <p:txBody>
          <a:bodyPr wrap="square">
            <a:spAutoFit/>
          </a:bodyPr>
          <a:lstStyle/>
          <a:p>
            <a:r>
              <a:rPr lang="ru-RU" dirty="0"/>
              <a:t> </a:t>
            </a:r>
          </a:p>
          <a:p>
            <a:r>
              <a:rPr lang="ru-RU" b="1" dirty="0"/>
              <a:t>Государственный контроль (надзор) за реализацией органами исполнительной власти субъектов РФ и органами местного самоуправления полномочий</a:t>
            </a:r>
            <a:r>
              <a:rPr lang="ru-RU" dirty="0"/>
              <a:t> в сфере автомобильного транспорта, городского наземного электрического транспорта и дорожного хозяйства. </a:t>
            </a:r>
          </a:p>
          <a:p>
            <a:r>
              <a:rPr lang="ru-RU" b="1" dirty="0"/>
              <a:t>Контроль за осуществлением переданных Российской Федерацией органам государственной власти субъектов РФ полномочий</a:t>
            </a:r>
            <a:r>
              <a:rPr lang="ru-RU" dirty="0"/>
              <a:t> по осуществлению федерального государственного контроля (надзора) за соблюдением правил технической эксплуатации внеуличного транспорта и правил пользования внеуличным транспортом в соответствии с Федеральным законом «О внеуличном транспорте и о внесении изменений в отдельные законодательные акты Российской Федерации».</a:t>
            </a:r>
          </a:p>
          <a:p>
            <a:pPr fontAlgn="base"/>
            <a:endParaRPr lang="ru-RU" dirty="0"/>
          </a:p>
        </p:txBody>
      </p:sp>
      <p:sp>
        <p:nvSpPr>
          <p:cNvPr id="2" name="Прямоугольник 1"/>
          <p:cNvSpPr/>
          <p:nvPr/>
        </p:nvSpPr>
        <p:spPr>
          <a:xfrm>
            <a:off x="611560" y="116632"/>
            <a:ext cx="6912768" cy="923330"/>
          </a:xfrm>
          <a:prstGeom prst="rect">
            <a:avLst/>
          </a:prstGeom>
        </p:spPr>
        <p:txBody>
          <a:bodyPr wrap="square">
            <a:spAutoFit/>
          </a:bodyPr>
          <a:lstStyle/>
          <a:p>
            <a:pPr algn="ctr"/>
            <a:r>
              <a:rPr lang="ru-RU" b="1" dirty="0" smtClean="0"/>
              <a:t>Постановление </a:t>
            </a:r>
            <a:r>
              <a:rPr lang="ru-RU" b="1" dirty="0"/>
              <a:t>Правительства Российской Федерации от 30 июля 2004 года №398 «Об утверждении Положения о Федеральной службе по надзору в сфере транспорта»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3077893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4801" y="1196752"/>
            <a:ext cx="8208912" cy="4524315"/>
          </a:xfrm>
          <a:prstGeom prst="rect">
            <a:avLst/>
          </a:prstGeom>
        </p:spPr>
        <p:txBody>
          <a:bodyPr wrap="square">
            <a:spAutoFit/>
          </a:bodyPr>
          <a:lstStyle/>
          <a:p>
            <a:r>
              <a:rPr lang="ru-RU" dirty="0"/>
              <a:t>Федеральная служба по надзору в сфере транспорта (</a:t>
            </a:r>
            <a:r>
              <a:rPr lang="ru-RU" dirty="0" err="1"/>
              <a:t>Ространснадзор</a:t>
            </a:r>
            <a:r>
              <a:rPr lang="ru-RU" dirty="0" smtClean="0"/>
              <a:t>) </a:t>
            </a:r>
            <a:r>
              <a:rPr lang="ru-RU" dirty="0"/>
              <a:t>выдает</a:t>
            </a:r>
            <a:r>
              <a:rPr lang="ru-RU" dirty="0" smtClean="0"/>
              <a:t>:</a:t>
            </a:r>
          </a:p>
          <a:p>
            <a:pPr fontAlgn="base"/>
            <a:r>
              <a:rPr lang="ru-RU" dirty="0" smtClean="0"/>
              <a:t>1. Лицензии</a:t>
            </a:r>
            <a:r>
              <a:rPr lang="ru-RU" dirty="0"/>
              <a:t>, а также приостанавливает, ограничивает действие и аннулирует их</a:t>
            </a:r>
            <a:r>
              <a:rPr lang="ru-RU" dirty="0" smtClean="0"/>
              <a:t>; 1(1</a:t>
            </a:r>
            <a:r>
              <a:rPr lang="ru-RU" dirty="0"/>
              <a:t>).специальное разрешение на движение по автомобильным дорогам транспортного средства, осуществляющего перевозку опасных грузов</a:t>
            </a:r>
            <a:r>
              <a:rPr lang="ru-RU" dirty="0" smtClean="0"/>
              <a:t>;</a:t>
            </a:r>
          </a:p>
          <a:p>
            <a:pPr fontAlgn="base"/>
            <a:r>
              <a:rPr lang="ru-RU" dirty="0" smtClean="0"/>
              <a:t>1(2</a:t>
            </a:r>
            <a:r>
              <a:rPr lang="ru-RU" dirty="0"/>
              <a:t>).свидетельство, подтверждающее право на управление курсирующими по железнодорожным путям локомотивом, мотор-вагонным подвижным составом и (или) специальным самоходным подвижным составом</a:t>
            </a:r>
            <a:r>
              <a:rPr lang="ru-RU" dirty="0" smtClean="0"/>
              <a:t>;</a:t>
            </a:r>
          </a:p>
          <a:p>
            <a:pPr fontAlgn="base"/>
            <a:r>
              <a:rPr lang="ru-RU" dirty="0" smtClean="0"/>
              <a:t>1(3</a:t>
            </a:r>
            <a:r>
              <a:rPr lang="ru-RU" dirty="0"/>
              <a:t>).удостоверения инспекторов гражданской авиации Российской Федерации лицам, указанным в </a:t>
            </a:r>
            <a:r>
              <a:rPr lang="ru-RU" dirty="0">
                <a:hlinkClick r:id="rId2"/>
              </a:rPr>
              <a:t>пункте 4</a:t>
            </a:r>
            <a:r>
              <a:rPr lang="ru-RU" dirty="0"/>
              <a:t> статьи 65 Воздушного кодекса Российской Федерации, а также аннулирует </a:t>
            </a:r>
            <a:r>
              <a:rPr lang="ru-RU" dirty="0" smtClean="0"/>
              <a:t>их;</a:t>
            </a:r>
            <a:endParaRPr lang="ru-RU" dirty="0"/>
          </a:p>
          <a:p>
            <a:pPr fontAlgn="base"/>
            <a:r>
              <a:rPr lang="ru-RU" dirty="0" smtClean="0"/>
              <a:t>2(1</a:t>
            </a:r>
            <a:r>
              <a:rPr lang="ru-RU" dirty="0"/>
              <a:t>).специальные разрешения на осуществление международных автомобильных перевозок опасных грузов</a:t>
            </a:r>
            <a:r>
              <a:rPr lang="ru-RU" dirty="0" smtClean="0"/>
              <a:t>;</a:t>
            </a:r>
          </a:p>
          <a:p>
            <a:pPr fontAlgn="base"/>
            <a:r>
              <a:rPr lang="ru-RU" dirty="0" smtClean="0"/>
              <a:t>2(2</a:t>
            </a:r>
            <a:r>
              <a:rPr lang="ru-RU" dirty="0"/>
              <a:t>).в случаях, установленных Соглашением о международной дорожной перевозке опасных грузов, при осуществлении перевозок опасных грузов в международном, междугороднем, пригородном и городском </a:t>
            </a:r>
            <a:r>
              <a:rPr lang="ru-RU" dirty="0" smtClean="0"/>
              <a:t>сообщении:</a:t>
            </a:r>
          </a:p>
        </p:txBody>
      </p:sp>
      <p:sp>
        <p:nvSpPr>
          <p:cNvPr id="2" name="Прямоугольник 1"/>
          <p:cNvSpPr/>
          <p:nvPr/>
        </p:nvSpPr>
        <p:spPr>
          <a:xfrm>
            <a:off x="611560" y="116632"/>
            <a:ext cx="6912768" cy="923330"/>
          </a:xfrm>
          <a:prstGeom prst="rect">
            <a:avLst/>
          </a:prstGeom>
        </p:spPr>
        <p:txBody>
          <a:bodyPr wrap="square">
            <a:spAutoFit/>
          </a:bodyPr>
          <a:lstStyle/>
          <a:p>
            <a:pPr algn="ctr"/>
            <a:r>
              <a:rPr lang="ru-RU" b="1" dirty="0" smtClean="0"/>
              <a:t>Постановление </a:t>
            </a:r>
            <a:r>
              <a:rPr lang="ru-RU" b="1" dirty="0"/>
              <a:t>Правительства Российской Федерации от 30 июля 2004 года №398 «Об утверждении Положения о Федеральной службе по надзору в сфере транспорта»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8878023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4801" y="1196752"/>
            <a:ext cx="8208912" cy="4524315"/>
          </a:xfrm>
          <a:prstGeom prst="rect">
            <a:avLst/>
          </a:prstGeom>
        </p:spPr>
        <p:txBody>
          <a:bodyPr wrap="square">
            <a:spAutoFit/>
          </a:bodyPr>
          <a:lstStyle/>
          <a:p>
            <a:pPr marL="285750" indent="-285750" fontAlgn="base">
              <a:buFont typeface="Arial" panose="020B0604020202020204" pitchFamily="34" charset="0"/>
              <a:buChar char="•"/>
            </a:pPr>
            <a:r>
              <a:rPr lang="ru-RU" dirty="0" smtClean="0"/>
              <a:t>разрешения </a:t>
            </a:r>
            <a:r>
              <a:rPr lang="ru-RU" dirty="0"/>
              <a:t>компетентного органа на перевозку опасных грузов, на отнесение опасных веществ и изделий к номерам ООН, применение отгрузочного наименования и классификационного кода опасных веществ и изделий, а также применение тары при перевозке опасных грузов автомобильным транспортом, содержащие условия перевозки опасных грузов</a:t>
            </a:r>
            <a:r>
              <a:rPr lang="ru-RU" dirty="0" smtClean="0"/>
              <a:t>;</a:t>
            </a:r>
          </a:p>
          <a:p>
            <a:pPr marL="285750" indent="-285750" fontAlgn="base">
              <a:buFont typeface="Arial" panose="020B0604020202020204" pitchFamily="34" charset="0"/>
              <a:buChar char="•"/>
            </a:pPr>
            <a:r>
              <a:rPr lang="ru-RU" dirty="0" smtClean="0"/>
              <a:t> свидетельства </a:t>
            </a:r>
            <a:r>
              <a:rPr lang="ru-RU" dirty="0"/>
              <a:t>о подготовке консультантов по вопросам безопасности перевозки опасных грузов автомобильным транспортом; </a:t>
            </a:r>
            <a:endParaRPr lang="ru-RU" dirty="0" smtClean="0"/>
          </a:p>
          <a:p>
            <a:pPr marL="285750" indent="-285750" fontAlgn="base">
              <a:buFont typeface="Arial" panose="020B0604020202020204" pitchFamily="34" charset="0"/>
              <a:buChar char="•"/>
            </a:pPr>
            <a:r>
              <a:rPr lang="ru-RU" dirty="0" smtClean="0"/>
              <a:t>свидетельства </a:t>
            </a:r>
            <a:r>
              <a:rPr lang="ru-RU" dirty="0"/>
              <a:t>о подготовке водителей автотранспортных средств, перевозящих опасные грузы, и документы (удостоверения) об утверждении курсов такой подготовки; </a:t>
            </a:r>
            <a:endParaRPr lang="ru-RU" dirty="0" smtClean="0"/>
          </a:p>
          <a:p>
            <a:pPr fontAlgn="base"/>
            <a:r>
              <a:rPr lang="ru-RU" dirty="0" smtClean="0"/>
              <a:t>3.иные </a:t>
            </a:r>
            <a:r>
              <a:rPr lang="ru-RU" dirty="0"/>
              <a:t>разрешительные документы в установленной сфере деятельности, предусмотренные законодательством Российской Федерации и международными договорами Российской Федерации, удостоверяющие право юридических и физических лиц осуществлять определенные виды деятельности и (или) конкретные действия;</a:t>
            </a:r>
          </a:p>
          <a:p>
            <a:endParaRPr lang="ru-RU" dirty="0"/>
          </a:p>
        </p:txBody>
      </p:sp>
      <p:sp>
        <p:nvSpPr>
          <p:cNvPr id="2" name="Прямоугольник 1"/>
          <p:cNvSpPr/>
          <p:nvPr/>
        </p:nvSpPr>
        <p:spPr>
          <a:xfrm>
            <a:off x="611560" y="116632"/>
            <a:ext cx="6912768" cy="923330"/>
          </a:xfrm>
          <a:prstGeom prst="rect">
            <a:avLst/>
          </a:prstGeom>
        </p:spPr>
        <p:txBody>
          <a:bodyPr wrap="square">
            <a:spAutoFit/>
          </a:bodyPr>
          <a:lstStyle/>
          <a:p>
            <a:pPr algn="ctr"/>
            <a:r>
              <a:rPr lang="ru-RU" b="1" dirty="0" smtClean="0"/>
              <a:t>Постановление </a:t>
            </a:r>
            <a:r>
              <a:rPr lang="ru-RU" b="1" dirty="0"/>
              <a:t>Правительства Российской Федерации от 30 июля 2004 года №398 «Об утверждении Положения о Федеральной службе по надзору в сфере транспорта»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6754336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15174" y="1268760"/>
            <a:ext cx="8208912" cy="3693319"/>
          </a:xfrm>
          <a:prstGeom prst="rect">
            <a:avLst/>
          </a:prstGeom>
        </p:spPr>
        <p:txBody>
          <a:bodyPr wrap="square">
            <a:spAutoFit/>
          </a:bodyPr>
          <a:lstStyle/>
          <a:p>
            <a:pPr fontAlgn="base"/>
            <a:r>
              <a:rPr lang="ru-RU" b="1" dirty="0" smtClean="0"/>
              <a:t>Осуществляет</a:t>
            </a:r>
            <a:r>
              <a:rPr lang="ru-RU" b="1" dirty="0"/>
              <a:t> в установленном </a:t>
            </a:r>
            <a:r>
              <a:rPr lang="ru-RU" b="1" dirty="0" smtClean="0"/>
              <a:t>порядке:</a:t>
            </a:r>
          </a:p>
          <a:p>
            <a:pPr fontAlgn="base"/>
            <a:r>
              <a:rPr lang="ru-RU" dirty="0" smtClean="0"/>
              <a:t>1.принятие решений о допуске российских перевозчиков к осуществлению международных автомобильных перевозок и внесение записей в реестр российских перевозчиков, допущенных к осуществлению международных автомобильных перевозок; </a:t>
            </a:r>
          </a:p>
          <a:p>
            <a:pPr fontAlgn="base"/>
            <a:r>
              <a:rPr lang="ru-RU" dirty="0" smtClean="0"/>
              <a:t>1(1</a:t>
            </a:r>
            <a:r>
              <a:rPr lang="ru-RU" dirty="0"/>
              <a:t>).прием и учет уведомлений о начале осуществления юридическими лицами и индивидуальными предпринимателями отдельных видов работ и услуг по перечню, утвержденному Правительством Российской Федерации</a:t>
            </a:r>
            <a:r>
              <a:rPr lang="ru-RU" dirty="0" smtClean="0"/>
              <a:t>;</a:t>
            </a:r>
          </a:p>
          <a:p>
            <a:pPr fontAlgn="base"/>
            <a:r>
              <a:rPr lang="ru-RU" dirty="0" smtClean="0"/>
              <a:t>1(2</a:t>
            </a:r>
            <a:r>
              <a:rPr lang="ru-RU" dirty="0"/>
              <a:t>).в соответствии с Соглашением о международной дорожной перевозке опасных грузов категорирование автомобильных тоннелей по видам ограничения движения в них автотранспортных средств, осуществляющих перевозку опасных грузов</a:t>
            </a:r>
            <a:r>
              <a:rPr lang="ru-RU" dirty="0" smtClean="0"/>
              <a:t>;</a:t>
            </a:r>
          </a:p>
          <a:p>
            <a:pPr fontAlgn="base"/>
            <a:r>
              <a:rPr lang="ru-RU" dirty="0" smtClean="0"/>
              <a:t>2.весовой </a:t>
            </a:r>
            <a:r>
              <a:rPr lang="ru-RU" dirty="0"/>
              <a:t>и габаритный контроль транспортных средств; </a:t>
            </a:r>
            <a:endParaRPr lang="ru-RU" dirty="0" smtClean="0"/>
          </a:p>
        </p:txBody>
      </p:sp>
      <p:sp>
        <p:nvSpPr>
          <p:cNvPr id="2" name="Прямоугольник 1"/>
          <p:cNvSpPr/>
          <p:nvPr/>
        </p:nvSpPr>
        <p:spPr>
          <a:xfrm>
            <a:off x="611560" y="116632"/>
            <a:ext cx="6912768" cy="923330"/>
          </a:xfrm>
          <a:prstGeom prst="rect">
            <a:avLst/>
          </a:prstGeom>
        </p:spPr>
        <p:txBody>
          <a:bodyPr wrap="square">
            <a:spAutoFit/>
          </a:bodyPr>
          <a:lstStyle/>
          <a:p>
            <a:pPr algn="ctr"/>
            <a:r>
              <a:rPr lang="ru-RU" b="1" dirty="0" smtClean="0"/>
              <a:t>Постановление </a:t>
            </a:r>
            <a:r>
              <a:rPr lang="ru-RU" b="1" dirty="0"/>
              <a:t>Правительства Российской Федерации от 30 июля 2004 года №398 «Об утверждении Положения о Федеральной службе по надзору в сфере транспорта»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6598883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4801" y="1196752"/>
            <a:ext cx="8208912" cy="5078313"/>
          </a:xfrm>
          <a:prstGeom prst="rect">
            <a:avLst/>
          </a:prstGeom>
        </p:spPr>
        <p:txBody>
          <a:bodyPr wrap="square">
            <a:spAutoFit/>
          </a:bodyPr>
          <a:lstStyle/>
          <a:p>
            <a:pPr fontAlgn="base"/>
            <a:r>
              <a:rPr lang="ru-RU" dirty="0" smtClean="0"/>
              <a:t>3.участие</a:t>
            </a:r>
            <a:r>
              <a:rPr lang="ru-RU" dirty="0"/>
              <a:t> в работе по определению технического состояния (комиссованию) транспортных средств, объектов и оборудования (за исключением воздушных судов и других транспортных средств, используемых для наземного обслуживания воздушных судов, а также радиотехнических средств и других объектов управления воздушным движением), используемых для перевозок высших должностных лиц Российской Федерации и иностранных государств; </a:t>
            </a:r>
            <a:endParaRPr lang="ru-RU" dirty="0" smtClean="0"/>
          </a:p>
          <a:p>
            <a:pPr fontAlgn="base"/>
            <a:r>
              <a:rPr lang="ru-RU" dirty="0" smtClean="0"/>
              <a:t>4. контроль </a:t>
            </a:r>
            <a:r>
              <a:rPr lang="ru-RU" dirty="0"/>
              <a:t>за соответствием установленным требованиям соответствующих функциональных подсистем единой государственной системы предупреждения и ликвидации чрезвычайных ситуаций; </a:t>
            </a:r>
            <a:endParaRPr lang="ru-RU" dirty="0" smtClean="0"/>
          </a:p>
          <a:p>
            <a:pPr fontAlgn="base"/>
            <a:r>
              <a:rPr lang="ru-RU" dirty="0" smtClean="0"/>
              <a:t>5.контроль </a:t>
            </a:r>
            <a:r>
              <a:rPr lang="ru-RU" dirty="0"/>
              <a:t>за соблюдением порядка передачи сведений в автоматизированные централизованные базы персональных данных о пассажирах</a:t>
            </a:r>
            <a:r>
              <a:rPr lang="ru-RU" dirty="0" smtClean="0"/>
              <a:t>;</a:t>
            </a:r>
          </a:p>
          <a:p>
            <a:pPr fontAlgn="base"/>
            <a:r>
              <a:rPr lang="ru-RU" dirty="0" smtClean="0"/>
              <a:t>6. контроль </a:t>
            </a:r>
            <a:r>
              <a:rPr lang="ru-RU" dirty="0"/>
              <a:t>за исполнением органами государственной власти субъектов Российской Федерации нормативных правовых актов, принимаемых Министерством транспорта Российской Федерации, по вопросам осуществления переданных полномочий; </a:t>
            </a:r>
            <a:endParaRPr lang="ru-RU" dirty="0" smtClean="0"/>
          </a:p>
          <a:p>
            <a:pPr fontAlgn="base"/>
            <a:r>
              <a:rPr lang="ru-RU" dirty="0" smtClean="0"/>
              <a:t>7.контроль </a:t>
            </a:r>
            <a:r>
              <a:rPr lang="ru-RU" dirty="0"/>
              <a:t>за эффективностью и качеством осуществления соответствующих переданных полномочий</a:t>
            </a:r>
            <a:r>
              <a:rPr lang="ru-RU" dirty="0" smtClean="0"/>
              <a:t>;</a:t>
            </a:r>
          </a:p>
          <a:p>
            <a:pPr fontAlgn="base"/>
            <a:r>
              <a:rPr lang="ru-RU" dirty="0" smtClean="0"/>
              <a:t> </a:t>
            </a:r>
            <a:endParaRPr lang="ru-RU" dirty="0"/>
          </a:p>
        </p:txBody>
      </p:sp>
      <p:sp>
        <p:nvSpPr>
          <p:cNvPr id="2" name="Прямоугольник 1"/>
          <p:cNvSpPr/>
          <p:nvPr/>
        </p:nvSpPr>
        <p:spPr>
          <a:xfrm>
            <a:off x="611560" y="116632"/>
            <a:ext cx="6912768" cy="923330"/>
          </a:xfrm>
          <a:prstGeom prst="rect">
            <a:avLst/>
          </a:prstGeom>
        </p:spPr>
        <p:txBody>
          <a:bodyPr wrap="square">
            <a:spAutoFit/>
          </a:bodyPr>
          <a:lstStyle/>
          <a:p>
            <a:pPr algn="ctr"/>
            <a:r>
              <a:rPr lang="ru-RU" b="1" dirty="0" smtClean="0"/>
              <a:t>Постановление </a:t>
            </a:r>
            <a:r>
              <a:rPr lang="ru-RU" b="1" dirty="0"/>
              <a:t>Правительства Российской Федерации от 30 июля 2004 года №398 «Об утверждении Положения о Федеральной службе по надзору в сфере транспорта»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9076770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4801" y="1196752"/>
            <a:ext cx="8208912" cy="4247317"/>
          </a:xfrm>
          <a:prstGeom prst="rect">
            <a:avLst/>
          </a:prstGeom>
        </p:spPr>
        <p:txBody>
          <a:bodyPr wrap="square">
            <a:spAutoFit/>
          </a:bodyPr>
          <a:lstStyle/>
          <a:p>
            <a:pPr fontAlgn="base"/>
            <a:r>
              <a:rPr lang="ru-RU" dirty="0" smtClean="0"/>
              <a:t>8. проведение </a:t>
            </a:r>
            <a:r>
              <a:rPr lang="ru-RU" dirty="0"/>
              <a:t>проверки сведений о ненадлежащем исполнении (неисполнении) органами государственной власти субъектов Российской Федерации переданных полномочий в течение 30 календарных дней со дня поступления указанных сведений и выдачу заключения о надлежащем исполнении органами государственной власти субъектов Российской Федерации переданных полномочий либо готовит и вносит в Правительство Российской Федерации предложения о принятии решения об изъятии у органов государственной власти субъектов Российской Федерации переданных полномочий; </a:t>
            </a:r>
            <a:endParaRPr lang="ru-RU" dirty="0" smtClean="0"/>
          </a:p>
          <a:p>
            <a:pPr fontAlgn="base"/>
            <a:r>
              <a:rPr lang="ru-RU" dirty="0" smtClean="0"/>
              <a:t>9. установление </a:t>
            </a:r>
            <a:r>
              <a:rPr lang="ru-RU" dirty="0"/>
              <a:t>содержания и форм, а также сроков представления высшим должностным лицом субъекта Российской Федерации (руководителем высшего исполнительного органа государственной власти субъекта Российской Федерации) отчетности об осуществлении переданных полномочий</a:t>
            </a:r>
            <a:r>
              <a:rPr lang="ru-RU" dirty="0" smtClean="0"/>
              <a:t>; 10.выполнение </a:t>
            </a:r>
            <a:r>
              <a:rPr lang="ru-RU" dirty="0"/>
              <a:t>функций главного распорядителя и получателя средств федерального бюджета, предусмотренных на содержание Службы и реализацию возложенных на нее </a:t>
            </a:r>
            <a:r>
              <a:rPr lang="ru-RU" dirty="0" smtClean="0"/>
              <a:t>функций</a:t>
            </a:r>
            <a:r>
              <a:rPr lang="ru-RU" dirty="0"/>
              <a:t>.</a:t>
            </a:r>
            <a:endParaRPr lang="ru-RU" dirty="0"/>
          </a:p>
        </p:txBody>
      </p:sp>
      <p:sp>
        <p:nvSpPr>
          <p:cNvPr id="2" name="Прямоугольник 1"/>
          <p:cNvSpPr/>
          <p:nvPr/>
        </p:nvSpPr>
        <p:spPr>
          <a:xfrm>
            <a:off x="611560" y="116632"/>
            <a:ext cx="6912768" cy="923330"/>
          </a:xfrm>
          <a:prstGeom prst="rect">
            <a:avLst/>
          </a:prstGeom>
        </p:spPr>
        <p:txBody>
          <a:bodyPr wrap="square">
            <a:spAutoFit/>
          </a:bodyPr>
          <a:lstStyle/>
          <a:p>
            <a:pPr algn="ctr"/>
            <a:r>
              <a:rPr lang="ru-RU" b="1" dirty="0" smtClean="0"/>
              <a:t>Постановление </a:t>
            </a:r>
            <a:r>
              <a:rPr lang="ru-RU" b="1" dirty="0"/>
              <a:t>Правительства Российской Федерации от 30 июля 2004 года №398 «Об утверждении Положения о Федеральной службе по надзору в сфере транспорта»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3816563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p:txBody>
          <a:bodyPr>
            <a:normAutofit/>
          </a:bodyPr>
          <a:lstStyle/>
          <a:p>
            <a:pPr marL="0" indent="0" algn="ctr">
              <a:buNone/>
            </a:pPr>
            <a:endParaRPr lang="ru-RU" sz="2600" b="1" dirty="0">
              <a:latin typeface="Geometria"/>
            </a:endParaRPr>
          </a:p>
          <a:p>
            <a:pPr marL="0" indent="0">
              <a:buNone/>
            </a:pPr>
            <a:endParaRPr lang="ru-RU" sz="2600" b="1" dirty="0"/>
          </a:p>
          <a:p>
            <a:pPr marL="0" indent="0">
              <a:buNone/>
            </a:pPr>
            <a:endParaRPr lang="ru-RU" dirty="0"/>
          </a:p>
        </p:txBody>
      </p:sp>
      <p:grpSp>
        <p:nvGrpSpPr>
          <p:cNvPr id="2"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7" name="object 2"/>
          <p:cNvSpPr txBox="1">
            <a:spLocks noGrp="1"/>
          </p:cNvSpPr>
          <p:nvPr>
            <p:ph type="title"/>
          </p:nvPr>
        </p:nvSpPr>
        <p:spPr>
          <a:xfrm>
            <a:off x="2418969" y="1721942"/>
            <a:ext cx="4250690" cy="514350"/>
          </a:xfrm>
          <a:prstGeom prst="rect">
            <a:avLst/>
          </a:prstGeom>
        </p:spPr>
        <p:txBody>
          <a:bodyPr vert="horz" wrap="square" lIns="0" tIns="13335" rIns="0" bIns="0" rtlCol="0">
            <a:spAutoFit/>
          </a:bodyPr>
          <a:lstStyle/>
          <a:p>
            <a:pPr marL="12700">
              <a:lnSpc>
                <a:spcPct val="100000"/>
              </a:lnSpc>
              <a:spcBef>
                <a:spcPts val="105"/>
              </a:spcBef>
            </a:pPr>
            <a:r>
              <a:rPr b="0" spc="-10" dirty="0">
                <a:latin typeface="Microsoft Sans Serif"/>
                <a:cs typeface="Microsoft Sans Serif"/>
              </a:rPr>
              <a:t>Спасибо</a:t>
            </a:r>
            <a:r>
              <a:rPr b="0" spc="-25" dirty="0">
                <a:latin typeface="Microsoft Sans Serif"/>
                <a:cs typeface="Microsoft Sans Serif"/>
              </a:rPr>
              <a:t> </a:t>
            </a:r>
            <a:r>
              <a:rPr b="0" spc="-70" dirty="0">
                <a:latin typeface="Microsoft Sans Serif"/>
                <a:cs typeface="Microsoft Sans Serif"/>
              </a:rPr>
              <a:t>за</a:t>
            </a:r>
            <a:r>
              <a:rPr b="0" spc="-10" dirty="0">
                <a:latin typeface="Microsoft Sans Serif"/>
                <a:cs typeface="Microsoft Sans Serif"/>
              </a:rPr>
              <a:t> </a:t>
            </a:r>
            <a:r>
              <a:rPr b="0" spc="-20" dirty="0">
                <a:latin typeface="Microsoft Sans Serif"/>
                <a:cs typeface="Microsoft Sans Serif"/>
              </a:rPr>
              <a:t>внимание!</a:t>
            </a:r>
          </a:p>
        </p:txBody>
      </p:sp>
      <p:pic>
        <p:nvPicPr>
          <p:cNvPr id="8" name="object 4"/>
          <p:cNvPicPr/>
          <p:nvPr/>
        </p:nvPicPr>
        <p:blipFill>
          <a:blip r:embed="rId3" cstate="print"/>
          <a:stretch>
            <a:fillRect/>
          </a:stretch>
        </p:blipFill>
        <p:spPr>
          <a:xfrm>
            <a:off x="2500298" y="3143248"/>
            <a:ext cx="4343400" cy="2943225"/>
          </a:xfrm>
          <a:prstGeom prst="rect">
            <a:avLst/>
          </a:prstGeom>
        </p:spPr>
      </p:pic>
    </p:spTree>
    <p:extLst>
      <p:ext uri="{BB962C8B-B14F-4D97-AF65-F5344CB8AC3E}">
        <p14:creationId xmlns:p14="http://schemas.microsoft.com/office/powerpoint/2010/main" val="401248264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1837</TotalTime>
  <Words>4308</Words>
  <Application>Microsoft Office PowerPoint</Application>
  <PresentationFormat>Экран (4:3)</PresentationFormat>
  <Paragraphs>372</Paragraphs>
  <Slides>55</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3</vt:i4>
      </vt:variant>
      <vt:variant>
        <vt:lpstr>Заголовки слайдов</vt:lpstr>
      </vt:variant>
      <vt:variant>
        <vt:i4>55</vt:i4>
      </vt:variant>
    </vt:vector>
  </HeadingPairs>
  <TitlesOfParts>
    <vt:vector size="64" baseType="lpstr">
      <vt:lpstr>Arial</vt:lpstr>
      <vt:lpstr>Calibri</vt:lpstr>
      <vt:lpstr>Geometria</vt:lpstr>
      <vt:lpstr>Microsoft Sans Serif</vt:lpstr>
      <vt:lpstr>PT Serif</vt:lpstr>
      <vt:lpstr>Wingdings</vt:lpstr>
      <vt:lpstr>Тема Office</vt:lpstr>
      <vt:lpstr>1_Office Theme</vt:lpstr>
      <vt:lpstr>2_Office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АДМИНИСТРАТОРЫ</dc:creator>
  <cp:lastModifiedBy>Пользователь Windows</cp:lastModifiedBy>
  <cp:revision>116</cp:revision>
  <dcterms:created xsi:type="dcterms:W3CDTF">2018-07-27T07:15:36Z</dcterms:created>
  <dcterms:modified xsi:type="dcterms:W3CDTF">2026-04-01T06:40:58Z</dcterms:modified>
</cp:coreProperties>
</file>